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4" r:id="rId1"/>
  </p:sldMasterIdLst>
  <p:notesMasterIdLst>
    <p:notesMasterId r:id="rId47"/>
  </p:notesMasterIdLst>
  <p:sldIdLst>
    <p:sldId id="256" r:id="rId2"/>
    <p:sldId id="310" r:id="rId3"/>
    <p:sldId id="299" r:id="rId4"/>
    <p:sldId id="303" r:id="rId5"/>
    <p:sldId id="304" r:id="rId6"/>
    <p:sldId id="294" r:id="rId7"/>
    <p:sldId id="293" r:id="rId8"/>
    <p:sldId id="262" r:id="rId9"/>
    <p:sldId id="263" r:id="rId10"/>
    <p:sldId id="288" r:id="rId11"/>
    <p:sldId id="276" r:id="rId12"/>
    <p:sldId id="264" r:id="rId13"/>
    <p:sldId id="257" r:id="rId14"/>
    <p:sldId id="296" r:id="rId15"/>
    <p:sldId id="258" r:id="rId16"/>
    <p:sldId id="297" r:id="rId17"/>
    <p:sldId id="311" r:id="rId18"/>
    <p:sldId id="314" r:id="rId19"/>
    <p:sldId id="295" r:id="rId20"/>
    <p:sldId id="326" r:id="rId21"/>
    <p:sldId id="316" r:id="rId22"/>
    <p:sldId id="278" r:id="rId23"/>
    <p:sldId id="321" r:id="rId24"/>
    <p:sldId id="322" r:id="rId25"/>
    <p:sldId id="327" r:id="rId26"/>
    <p:sldId id="266" r:id="rId27"/>
    <p:sldId id="323" r:id="rId28"/>
    <p:sldId id="324" r:id="rId29"/>
    <p:sldId id="307" r:id="rId30"/>
    <p:sldId id="267" r:id="rId31"/>
    <p:sldId id="268" r:id="rId32"/>
    <p:sldId id="308" r:id="rId33"/>
    <p:sldId id="279" r:id="rId34"/>
    <p:sldId id="259" r:id="rId35"/>
    <p:sldId id="309" r:id="rId36"/>
    <p:sldId id="283" r:id="rId37"/>
    <p:sldId id="289" r:id="rId38"/>
    <p:sldId id="325" r:id="rId39"/>
    <p:sldId id="260" r:id="rId40"/>
    <p:sldId id="328" r:id="rId41"/>
    <p:sldId id="305" r:id="rId42"/>
    <p:sldId id="306" r:id="rId43"/>
    <p:sldId id="287" r:id="rId44"/>
    <p:sldId id="282" r:id="rId45"/>
    <p:sldId id="280" r:id="rId46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7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333" autoAdjust="0"/>
  </p:normalViewPr>
  <p:slideViewPr>
    <p:cSldViewPr snapToGrid="0">
      <p:cViewPr varScale="1">
        <p:scale>
          <a:sx n="59" d="100"/>
          <a:sy n="59" d="100"/>
        </p:scale>
        <p:origin x="94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9T09:01:56.43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24575,'0'0'-8191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9T09:02:21.47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24575,'0'0'-8191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9T09:05:55.58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9T09:01:59.82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9T09:02:00.29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9T09:02:00.77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25 13 24575,'-11'-5'0,"-3"-2"-8191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9T09:02:01.18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9T09:02:01.68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13 24575,'0'-6'0,"0"-1"-8191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9T09:02:09.71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9T09:02:17.29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9T09:02:20.94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94295A-372C-4603-8139-1FF30F748D24}" type="datetimeFigureOut">
              <a:rPr lang="fr-BE" smtClean="0"/>
              <a:t>10-02-26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CCC08C-7E87-467D-81F0-0626ED9117A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06948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908FED-266C-4B4B-A2B4-DE16123E5E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9469FC1-BD00-496A-83F1-227A18C636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203CFDE-16EE-4F30-A976-F28DA70CB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66CAB-AEC6-4FB7-9C29-4260BD5DE65C}" type="datetime1">
              <a:rPr lang="fr-BE" smtClean="0"/>
              <a:t>10-02-26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55AB02-DDD0-4B3A-9434-FCBCBED0E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9220D5-702F-42E6-874F-8B884439B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0330E-8892-437C-A5F0-D3AFED40A55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31315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2BAAC0-BCBC-4F9F-9DF6-E52B432D0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8A5E847-F14E-4F48-941B-A330B7AA8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FFB8F5A-2419-435A-A83A-51022163F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37EE5-5121-4854-AAEF-CDFFF63D7046}" type="datetime1">
              <a:rPr lang="fr-BE" smtClean="0"/>
              <a:t>10-02-26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4197E4F-8952-47CE-9B92-BF81CBA6D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802111-C908-495F-9488-DEDCA0853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0330E-8892-437C-A5F0-D3AFED40A55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58442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68B2AA2-86EF-4583-A0E1-8D4916BCD0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1DD46E9-9485-45BD-B57E-225942F3F9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67CDF5-9C31-4DD4-BF9B-6C680D71D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096AC-47A1-404C-B18D-344E8CDD826B}" type="datetime1">
              <a:rPr lang="fr-BE" smtClean="0"/>
              <a:t>10-02-26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2BDEA6C-B30E-4EB3-9827-3F6A3F1F4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C87D708-65FC-4EA9-A124-1B1AD5D85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0330E-8892-437C-A5F0-D3AFED40A55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85467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43414A-D14F-4A0B-8E70-E8ABCEEB3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6365095-D112-4C54-82B2-A95E480A4F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6DB4EAB-C391-435E-BC7E-2530C12CE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C3B8C-6E33-4E16-AE4C-71A912BBC047}" type="datetime1">
              <a:rPr lang="fr-BE" smtClean="0"/>
              <a:t>10-02-26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7CA75C9-FDF8-40E6-8450-B0F5AADE9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8799AA-22AC-4ED2-B10E-E8D491564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0330E-8892-437C-A5F0-D3AFED40A55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70102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759704-5E61-45A7-B507-CC52D5C87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8292452-B02A-4907-B22D-EC5F5516F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405810B-7F21-4254-B436-BDC080A57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BBC53-679F-4715-B4E3-D74A99F9D7E0}" type="datetime1">
              <a:rPr lang="fr-BE" smtClean="0"/>
              <a:t>10-02-26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61C8DC1-0FF9-4260-8080-D9DE77A26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65986B2-7A31-4CFA-9798-1C8AF5B24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0330E-8892-437C-A5F0-D3AFED40A55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59508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D4D375-2C23-4A2E-AF9C-D52D493F3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16AC10-0AE4-4F1A-949A-FA65E2F137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E9A326A-DE34-4FE0-9F1C-1E09CAAAEA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0BB46EE-0A3B-40E0-AE08-A0FCE04D9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D5E72-E63F-4D80-9954-728A09DF004B}" type="datetime1">
              <a:rPr lang="fr-BE" smtClean="0"/>
              <a:t>10-02-26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DA6A84F-7FAB-4676-8D7C-6B1853408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741D6B5-FD88-4120-97F4-0752432D4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0330E-8892-437C-A5F0-D3AFED40A55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32488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23F73A-0838-49E1-B4F1-43A190840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F9D5480-61B5-4097-BF47-703946DCA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3F236FA-3EBE-4E03-A43E-20E82A298C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42D8C98-1283-44FD-9F49-58296128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E960168-A073-43E9-BD52-68E19C45FB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913E47C-FC1E-4596-A192-6DCCBE1DB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51759-FDEB-4A66-AE0C-48B424F0255E}" type="datetime1">
              <a:rPr lang="fr-BE" smtClean="0"/>
              <a:t>10-02-26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831DFD6-40A2-47A5-A7E9-80171E56A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99EEA8F-2699-484A-BDCC-2629761D7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0330E-8892-437C-A5F0-D3AFED40A55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17969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AC24C7-6B9D-4D74-8A93-32D06E5E8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003A310-688D-459F-BC14-C0581826D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DD7C4-269E-49FB-BEC9-B9567A08ED0B}" type="datetime1">
              <a:rPr lang="fr-BE" smtClean="0"/>
              <a:t>10-02-26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6E2F2E1-4C17-46D8-A894-7A1BB744E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1596B8F-5B44-43E7-A9B1-235655D33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0330E-8892-437C-A5F0-D3AFED40A55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75957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6164208-B705-4030-A3DF-DD2889D0A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AE942-FA8B-4EED-8321-3B7028C17DE5}" type="datetime1">
              <a:rPr lang="fr-BE" smtClean="0"/>
              <a:t>10-02-26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6C12531-2E37-4CAA-B5F8-EFE9B0E36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BBDEB56-09F3-4ACF-BB19-CD64759EB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0330E-8892-437C-A5F0-D3AFED40A55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825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95A14F-8B9C-49F5-A197-DC38EBF4A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EC0EEF-1B09-46ED-924A-F5106F5E3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A63E09B-CA18-4CD8-966E-7020A68A3B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1430D43-1A1A-4839-8250-BDDE83496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96A45-18F7-4EF0-B93B-384070F2DDB5}" type="datetime1">
              <a:rPr lang="fr-BE" smtClean="0"/>
              <a:t>10-02-26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9BB6E9F-3F1A-49E0-BC51-24F9BDECD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7F04361-A2E5-4C62-83A0-F93EDED34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0330E-8892-437C-A5F0-D3AFED40A55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75574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A7C632-EED7-4837-8550-1595E4FD5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89E2A0A-0BE3-4F24-8C9D-65E5B94912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F4866C5-4776-41A4-89C6-97D26D6361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8D6A95C-E61C-493D-BAD3-DB5AC9DFA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2D137-A387-49CF-880E-5C684FCC8E43}" type="datetime1">
              <a:rPr lang="fr-BE" smtClean="0"/>
              <a:t>10-02-26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DC8F306-6CB8-4F0E-A814-AF647A427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8BBBBBC-F7A8-4D46-9D3F-1ABC436FE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0330E-8892-437C-A5F0-D3AFED40A55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58754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E92E9A7-19DB-4C07-895A-9A7BF8CDE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37417"/>
            <a:ext cx="9931400" cy="1186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78796D7-0C1E-4C29-A1F0-861CB57695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B74FC8C-EA06-4B35-9D8A-EEA7ECA1A6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2EA26-1471-41AD-AC55-73C023C7AF12}" type="datetime1">
              <a:rPr lang="fr-BE" smtClean="0"/>
              <a:t>10-02-26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AF2230-1DE3-48E9-9535-860A14CE37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6169A2-C367-400F-85E3-78D39006CB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0330E-8892-437C-A5F0-D3AFED40A551}" type="slidenum">
              <a:rPr lang="fr-BE" smtClean="0"/>
              <a:t>‹N°›</a:t>
            </a:fld>
            <a:endParaRPr lang="fr-BE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BE1F021-C0F4-6112-42A4-06E52497794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18" y="140399"/>
            <a:ext cx="1360982" cy="88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174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ü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fiwap.be/documentation/plants%20et%20vari&#233;t&#233;s/" TargetMode="Externa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13" Type="http://schemas.openxmlformats.org/officeDocument/2006/relationships/customXml" Target="../ink/ink9.xml"/><Relationship Id="rId3" Type="http://schemas.openxmlformats.org/officeDocument/2006/relationships/image" Target="../media/image50.png"/><Relationship Id="rId7" Type="http://schemas.openxmlformats.org/officeDocument/2006/relationships/image" Target="../media/image6.png"/><Relationship Id="rId12" Type="http://schemas.openxmlformats.org/officeDocument/2006/relationships/customXml" Target="../ink/ink8.xml"/><Relationship Id="rId17" Type="http://schemas.openxmlformats.org/officeDocument/2006/relationships/image" Target="../media/image18.jpeg"/><Relationship Id="rId2" Type="http://schemas.openxmlformats.org/officeDocument/2006/relationships/customXml" Target="../ink/ink1.xml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.xml"/><Relationship Id="rId11" Type="http://schemas.openxmlformats.org/officeDocument/2006/relationships/customXml" Target="../ink/ink7.xml"/><Relationship Id="rId5" Type="http://schemas.openxmlformats.org/officeDocument/2006/relationships/customXml" Target="../ink/ink3.xml"/><Relationship Id="rId15" Type="http://schemas.openxmlformats.org/officeDocument/2006/relationships/customXml" Target="../ink/ink11.xml"/><Relationship Id="rId10" Type="http://schemas.openxmlformats.org/officeDocument/2006/relationships/image" Target="../media/image40.png"/><Relationship Id="rId4" Type="http://schemas.openxmlformats.org/officeDocument/2006/relationships/customXml" Target="../ink/ink2.xml"/><Relationship Id="rId9" Type="http://schemas.openxmlformats.org/officeDocument/2006/relationships/customXml" Target="../ink/ink6.xml"/><Relationship Id="rId14" Type="http://schemas.openxmlformats.org/officeDocument/2006/relationships/customXml" Target="../ink/ink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121161-F3D2-4AF5-BE54-36E2FFF8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"/>
            <a:ext cx="10294374" cy="2509608"/>
          </a:xfrm>
        </p:spPr>
        <p:txBody>
          <a:bodyPr>
            <a:normAutofit fontScale="90000"/>
          </a:bodyPr>
          <a:lstStyle/>
          <a:p>
            <a:br>
              <a:rPr lang="fr-BE" dirty="0"/>
            </a:br>
            <a:br>
              <a:rPr lang="fr-BE" dirty="0"/>
            </a:br>
            <a:br>
              <a:rPr lang="fr-BE" dirty="0"/>
            </a:br>
            <a:br>
              <a:rPr lang="fr-BE" dirty="0"/>
            </a:br>
            <a:r>
              <a:rPr lang="fr-BE" dirty="0"/>
              <a:t> </a:t>
            </a:r>
            <a:br>
              <a:rPr lang="fr-BE" dirty="0"/>
            </a:br>
            <a:br>
              <a:rPr lang="fr-BE" dirty="0"/>
            </a:br>
            <a:br>
              <a:rPr lang="fr-BE" dirty="0"/>
            </a:br>
            <a:r>
              <a:rPr lang="fr-BE" sz="4400" b="1" dirty="0"/>
              <a:t>Variétés robustes (RR) et traitements fongicides.</a:t>
            </a:r>
            <a:r>
              <a:rPr lang="fr-BE" sz="4400" dirty="0"/>
              <a:t> Etat des lieux &amp; gestion des résistances au </a:t>
            </a:r>
            <a:r>
              <a:rPr lang="fr-BE" sz="4400" i="1" dirty="0"/>
              <a:t>Phytophthora </a:t>
            </a:r>
            <a:r>
              <a:rPr lang="fr-BE" sz="4400" i="1" dirty="0" err="1"/>
              <a:t>infestans</a:t>
            </a:r>
            <a:r>
              <a:rPr lang="fr-BE" sz="4400" i="1" dirty="0"/>
              <a:t> </a:t>
            </a:r>
            <a:r>
              <a:rPr lang="fr-BE" sz="2200" dirty="0"/>
              <a:t>                    </a:t>
            </a:r>
            <a:br>
              <a:rPr lang="fr-BE" dirty="0"/>
            </a:br>
            <a:endParaRPr lang="fr-BE" dirty="0">
              <a:highlight>
                <a:srgbClr val="FFFF00"/>
              </a:highlight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774CD94-8866-4438-AC59-3A9A41FAF9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90213" y="2612571"/>
            <a:ext cx="3942607" cy="1845084"/>
          </a:xfrm>
        </p:spPr>
        <p:txBody>
          <a:bodyPr>
            <a:normAutofit/>
          </a:bodyPr>
          <a:lstStyle/>
          <a:p>
            <a:r>
              <a:rPr lang="fr-BE" sz="2800" dirty="0"/>
              <a:t>En productions bios et conventionnelles </a:t>
            </a:r>
          </a:p>
          <a:p>
            <a:r>
              <a:rPr lang="fr-BE" b="1" dirty="0"/>
              <a:t>Gembloux, 15-01-2026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32F78E7-2FE9-49DD-9BE4-4426A28621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18" y="140399"/>
            <a:ext cx="1360982" cy="88988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28385DB-0CE9-436F-A3FF-FA7FEE81BB3B}"/>
              </a:ext>
            </a:extLst>
          </p:cNvPr>
          <p:cNvSpPr txBox="1"/>
          <p:nvPr/>
        </p:nvSpPr>
        <p:spPr>
          <a:xfrm>
            <a:off x="8288978" y="5083837"/>
            <a:ext cx="3728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u="sng" dirty="0"/>
              <a:t>Sauf mention contraire, crédit photos</a:t>
            </a:r>
            <a:r>
              <a:rPr lang="fr-BE" dirty="0"/>
              <a:t>: </a:t>
            </a:r>
            <a:r>
              <a:rPr lang="fr-BE" b="1"/>
              <a:t>DR (Fiwap)</a:t>
            </a:r>
            <a:endParaRPr lang="fr-BE" b="1" dirty="0"/>
          </a:p>
        </p:txBody>
      </p:sp>
      <p:pic>
        <p:nvPicPr>
          <p:cNvPr id="7" name="Image 6" descr="Une image contenant herbe, extérieur, ciel, plante&#10;&#10;Description générée automatiquement">
            <a:extLst>
              <a:ext uri="{FF2B5EF4-FFF2-40B4-BE49-F238E27FC236}">
                <a16:creationId xmlns:a16="http://schemas.microsoft.com/office/drawing/2014/main" id="{86B817F4-3DDA-46F1-BFBF-0C5A37BEBD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132" y="2762865"/>
            <a:ext cx="5015251" cy="376143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4956245-8C0E-A260-618B-A917E52EDF81}"/>
              </a:ext>
            </a:extLst>
          </p:cNvPr>
          <p:cNvSpPr txBox="1"/>
          <p:nvPr/>
        </p:nvSpPr>
        <p:spPr>
          <a:xfrm>
            <a:off x="8531441" y="4457655"/>
            <a:ext cx="3201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/>
              <a:t>Daniel Ryckmans</a:t>
            </a:r>
          </a:p>
        </p:txBody>
      </p:sp>
    </p:spTree>
    <p:extLst>
      <p:ext uri="{BB962C8B-B14F-4D97-AF65-F5344CB8AC3E}">
        <p14:creationId xmlns:p14="http://schemas.microsoft.com/office/powerpoint/2010/main" val="2903571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021474-4321-F886-838A-261D765C6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9A90A4-F50A-8572-4EF2-B448A5328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930" y="124179"/>
            <a:ext cx="9872870" cy="733778"/>
          </a:xfrm>
        </p:spPr>
        <p:txBody>
          <a:bodyPr>
            <a:normAutofit fontScale="90000"/>
          </a:bodyPr>
          <a:lstStyle/>
          <a:p>
            <a:r>
              <a:rPr lang="fr-FR" dirty="0"/>
              <a:t> </a:t>
            </a:r>
            <a:r>
              <a:rPr lang="fr-BE" sz="4800" dirty="0">
                <a:solidFill>
                  <a:srgbClr val="00B050"/>
                </a:solidFill>
              </a:rPr>
              <a:t>Développement </a:t>
            </a:r>
            <a:r>
              <a:rPr lang="fr-FR" sz="4800" dirty="0"/>
              <a:t>des « RR » … </a:t>
            </a:r>
            <a:endParaRPr lang="fr-BE" sz="4800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E020B89D-D13F-1B70-E8D8-C455F6704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148" y="983085"/>
            <a:ext cx="11085689" cy="562186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sz="4000" b="1" dirty="0"/>
              <a:t>38 variétés robustes sur liste </a:t>
            </a:r>
            <a:r>
              <a:rPr lang="fr-FR" sz="4000" b="1" u="sng" dirty="0"/>
              <a:t>2025 </a:t>
            </a:r>
            <a:r>
              <a:rPr lang="fr-FR" sz="4000" dirty="0"/>
              <a:t>(10 CF*, 20 CT*, 3 frites et 5 chips)</a:t>
            </a:r>
          </a:p>
          <a:p>
            <a:pPr marL="0" indent="0">
              <a:buNone/>
            </a:pPr>
            <a:endParaRPr lang="fr-FR" sz="1100" dirty="0"/>
          </a:p>
          <a:p>
            <a:pPr marL="0" indent="0">
              <a:buNone/>
            </a:pPr>
            <a:r>
              <a:rPr lang="fr-FR" sz="3600" b="1" dirty="0"/>
              <a:t>1.     26 variétés cultivées</a:t>
            </a:r>
          </a:p>
          <a:p>
            <a:pPr marL="0" indent="0">
              <a:buNone/>
            </a:pPr>
            <a:endParaRPr lang="fr-FR" sz="1800" b="1" dirty="0"/>
          </a:p>
          <a:p>
            <a:pPr marL="0" indent="0">
              <a:buNone/>
            </a:pPr>
            <a:r>
              <a:rPr lang="fr-FR" sz="3600" b="1" dirty="0"/>
              <a:t>2.     26 var cultivées: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3600" dirty="0"/>
              <a:t>19 frais: 10 CF et 9 CT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3600" dirty="0"/>
              <a:t>4 transfo: 1 frite et 4 chips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1800" b="1" dirty="0"/>
          </a:p>
          <a:p>
            <a:pPr marL="0" indent="0">
              <a:buNone/>
            </a:pPr>
            <a:r>
              <a:rPr lang="fr-FR" sz="3600" b="1" dirty="0"/>
              <a:t>3.   66 % surfaces pour le frais</a:t>
            </a:r>
          </a:p>
          <a:p>
            <a:pPr marL="0" indent="0">
              <a:buNone/>
            </a:pPr>
            <a:r>
              <a:rPr lang="fr-FR" sz="3600" b="1" dirty="0"/>
              <a:t>          34 % surf. pour la transfo       </a:t>
            </a:r>
            <a:endParaRPr lang="fr-BE" sz="3600" b="1" dirty="0"/>
          </a:p>
          <a:p>
            <a:pPr marL="0" indent="0">
              <a:buNone/>
            </a:pPr>
            <a:r>
              <a:rPr lang="fr-FR" b="1" u="sng" dirty="0"/>
              <a:t>*CF = chair ferme, CT = chair tendre</a:t>
            </a:r>
          </a:p>
          <a:p>
            <a:endParaRPr lang="fr-BE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800BF0-04EC-DA6B-20C2-D515EC71C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7365" y="1589391"/>
            <a:ext cx="5545836" cy="415899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685C0C1-985D-F940-6D8D-531C00C17807}"/>
              </a:ext>
            </a:extLst>
          </p:cNvPr>
          <p:cNvSpPr txBox="1"/>
          <p:nvPr/>
        </p:nvSpPr>
        <p:spPr>
          <a:xfrm>
            <a:off x="8080536" y="5815378"/>
            <a:ext cx="2809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Sound   /  </a:t>
            </a:r>
            <a:r>
              <a:rPr lang="fr-FR" dirty="0" err="1"/>
              <a:t>Chipsy</a:t>
            </a:r>
            <a:r>
              <a:rPr lang="fr-FR" dirty="0"/>
              <a:t> (août ’24)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164790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DB6A1-0141-437A-BC57-031EC6D8E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8E67D7-EE70-B204-E5A8-4BD704F078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80623"/>
            <a:ext cx="11017956" cy="713899"/>
          </a:xfrm>
        </p:spPr>
        <p:txBody>
          <a:bodyPr>
            <a:normAutofit fontScale="90000"/>
          </a:bodyPr>
          <a:lstStyle/>
          <a:p>
            <a:r>
              <a:rPr lang="fr-BE" sz="4400" dirty="0">
                <a:solidFill>
                  <a:srgbClr val="00B050"/>
                </a:solidFill>
              </a:rPr>
              <a:t> Développement: </a:t>
            </a:r>
            <a:r>
              <a:rPr lang="fr-BE" sz="4400" dirty="0"/>
              <a:t>l</a:t>
            </a:r>
            <a:r>
              <a:rPr lang="fr-FR" sz="4400" b="1" dirty="0" err="1"/>
              <a:t>iste</a:t>
            </a:r>
            <a:r>
              <a:rPr lang="fr-FR" sz="4400" b="1" dirty="0"/>
              <a:t> des variétés robustes </a:t>
            </a:r>
            <a:r>
              <a:rPr lang="fr-FR" sz="4400" u="sng" dirty="0"/>
              <a:t>2026.</a:t>
            </a:r>
            <a:endParaRPr lang="fr-BE" sz="4400" u="sng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24E6EE7-7048-AF04-1A31-8E9D81977D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7778" y="1055512"/>
            <a:ext cx="7134578" cy="5621865"/>
          </a:xfrm>
        </p:spPr>
        <p:txBody>
          <a:bodyPr>
            <a:normAutofit/>
          </a:bodyPr>
          <a:lstStyle/>
          <a:p>
            <a:pPr algn="l"/>
            <a:r>
              <a:rPr lang="fr-FR" sz="4000" dirty="0"/>
              <a:t> </a:t>
            </a:r>
            <a:r>
              <a:rPr lang="fr-FR" sz="4000" b="1" dirty="0"/>
              <a:t>47 variétés </a:t>
            </a:r>
            <a:r>
              <a:rPr lang="fr-FR" sz="4000" dirty="0"/>
              <a:t>(14 CF*,  26 CT*, 4 frites et 3 chips) – </a:t>
            </a:r>
            <a:r>
              <a:rPr lang="fr-FR" sz="4000" u="sng" dirty="0"/>
              <a:t>25 cultivées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fr-FR" sz="4000" dirty="0"/>
              <a:t> Rem. à propos des CF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fr-FR" sz="4000" dirty="0"/>
              <a:t> Rem. à propos des « frites ménagères »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fr-FR" sz="4000" dirty="0"/>
              <a:t>manières de procéder pour </a:t>
            </a:r>
            <a:r>
              <a:rPr lang="fr-FR" sz="4000" u="sng" dirty="0"/>
              <a:t>retraits</a:t>
            </a:r>
            <a:r>
              <a:rPr lang="fr-FR" sz="4000" dirty="0"/>
              <a:t> et </a:t>
            </a:r>
            <a:r>
              <a:rPr lang="fr-FR" sz="4000" u="sng" dirty="0"/>
              <a:t>ajouts</a:t>
            </a:r>
            <a:r>
              <a:rPr lang="fr-FR" sz="4000" dirty="0"/>
              <a:t> de variétés sur la liste des RR?</a:t>
            </a:r>
          </a:p>
          <a:p>
            <a:pPr algn="l"/>
            <a:r>
              <a:rPr lang="fr-FR" b="1" u="sng" dirty="0"/>
              <a:t>*CF = chair ferme, CT = chair tendre</a:t>
            </a:r>
          </a:p>
          <a:p>
            <a:pPr algn="l"/>
            <a:endParaRPr lang="fr-BE" dirty="0"/>
          </a:p>
        </p:txBody>
      </p:sp>
      <p:pic>
        <p:nvPicPr>
          <p:cNvPr id="5" name="Image 4" descr="Une image contenant plein air, ciel, agriculture, herbe&#10;&#10;Description générée automatiquement">
            <a:extLst>
              <a:ext uri="{FF2B5EF4-FFF2-40B4-BE49-F238E27FC236}">
                <a16:creationId xmlns:a16="http://schemas.microsoft.com/office/drawing/2014/main" id="{32F53CB3-EA55-0F59-44CC-2E3F33611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6" y="2116665"/>
            <a:ext cx="4673601" cy="350520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DA3207D-AE30-E052-E182-FD566CB34375}"/>
              </a:ext>
            </a:extLst>
          </p:cNvPr>
          <p:cNvSpPr txBox="1"/>
          <p:nvPr/>
        </p:nvSpPr>
        <p:spPr>
          <a:xfrm>
            <a:off x="575733" y="6028267"/>
            <a:ext cx="2754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Céphora</a:t>
            </a:r>
            <a:r>
              <a:rPr lang="fr-FR" dirty="0"/>
              <a:t> / </a:t>
            </a:r>
            <a:r>
              <a:rPr lang="fr-FR" dirty="0" err="1"/>
              <a:t>Agria</a:t>
            </a:r>
            <a:r>
              <a:rPr lang="fr-FR" dirty="0"/>
              <a:t> (sept ‘21)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680943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121161-F3D2-4AF5-BE54-36E2FFF8A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9" y="0"/>
            <a:ext cx="10565219" cy="1524001"/>
          </a:xfrm>
        </p:spPr>
        <p:txBody>
          <a:bodyPr>
            <a:normAutofit fontScale="90000"/>
          </a:bodyPr>
          <a:lstStyle/>
          <a:p>
            <a:r>
              <a:rPr lang="fr-BE" dirty="0"/>
              <a:t> </a:t>
            </a:r>
            <a:r>
              <a:rPr lang="fr-BE" dirty="0">
                <a:solidFill>
                  <a:srgbClr val="00B050"/>
                </a:solidFill>
              </a:rPr>
              <a:t>Développement : </a:t>
            </a:r>
            <a:r>
              <a:rPr lang="fr-BE" dirty="0"/>
              <a:t>la liste des variétés robustes 2026</a:t>
            </a:r>
            <a:br>
              <a:rPr lang="fr-BE" dirty="0"/>
            </a:br>
            <a:endParaRPr lang="fr-BE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774CD94-8866-4438-AC59-3A9A41FAF9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8539" y="1825625"/>
            <a:ext cx="5781261" cy="4351338"/>
          </a:xfrm>
        </p:spPr>
        <p:txBody>
          <a:bodyPr/>
          <a:lstStyle/>
          <a:p>
            <a:r>
              <a:rPr lang="fr-BE" sz="3200" dirty="0"/>
              <a:t>Disponible sur </a:t>
            </a:r>
            <a:r>
              <a:rPr lang="fr-BE" sz="3200" dirty="0">
                <a:hlinkClick r:id="rId2"/>
              </a:rPr>
              <a:t>www.fiwap.be/documentation/plants et variétés/</a:t>
            </a:r>
            <a:r>
              <a:rPr lang="fr-BE" sz="3200" dirty="0"/>
              <a:t> </a:t>
            </a:r>
          </a:p>
          <a:p>
            <a:pPr marL="0" indent="0">
              <a:buNone/>
            </a:pPr>
            <a:r>
              <a:rPr lang="fr-BE" sz="3200" dirty="0"/>
              <a:t>&gt;&gt;&gt;  liste var robustes 2026</a:t>
            </a:r>
          </a:p>
          <a:p>
            <a:r>
              <a:rPr lang="fr-BE" sz="3200" dirty="0"/>
              <a:t>47 variétés et plus de 1.400 informations différentes!</a:t>
            </a:r>
          </a:p>
          <a:p>
            <a:endParaRPr lang="fr-BE" dirty="0"/>
          </a:p>
        </p:txBody>
      </p:sp>
      <p:pic>
        <p:nvPicPr>
          <p:cNvPr id="9" name="Image 8" descr="Une image contenant plante&#10;&#10;Description générée automatiquement">
            <a:extLst>
              <a:ext uri="{FF2B5EF4-FFF2-40B4-BE49-F238E27FC236}">
                <a16:creationId xmlns:a16="http://schemas.microsoft.com/office/drawing/2014/main" id="{92583A88-18AA-4091-8BF6-F45F05D202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60"/>
          <a:stretch>
            <a:fillRect/>
          </a:stretch>
        </p:blipFill>
        <p:spPr>
          <a:xfrm rot="16200000">
            <a:off x="6453001" y="1110126"/>
            <a:ext cx="5447157" cy="537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162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A59226-33F6-218B-6FEE-2FB9DC191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8958" y="365125"/>
            <a:ext cx="6664842" cy="1808754"/>
          </a:xfrm>
        </p:spPr>
        <p:txBody>
          <a:bodyPr>
            <a:normAutofit fontScale="90000"/>
          </a:bodyPr>
          <a:lstStyle/>
          <a:p>
            <a:r>
              <a:rPr lang="fr-FR" dirty="0"/>
              <a:t> </a:t>
            </a:r>
            <a:r>
              <a:rPr lang="fr-BE" dirty="0">
                <a:solidFill>
                  <a:srgbClr val="00B050"/>
                </a:solidFill>
              </a:rPr>
              <a:t>Développement : </a:t>
            </a:r>
            <a:r>
              <a:rPr lang="fr-BE" dirty="0"/>
              <a:t>parcelles d’essais du CRA-W = essentielles!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C1C4D5A-3701-D0B2-C8FD-03F3C0F06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9938" y="2865119"/>
            <a:ext cx="5733862" cy="3311843"/>
          </a:xfrm>
        </p:spPr>
        <p:txBody>
          <a:bodyPr>
            <a:normAutofit/>
          </a:bodyPr>
          <a:lstStyle/>
          <a:p>
            <a:r>
              <a:rPr lang="fr-BE" sz="3200" dirty="0"/>
              <a:t>Résultats </a:t>
            </a:r>
            <a:r>
              <a:rPr lang="fr-BE" sz="3200" b="1" dirty="0" err="1"/>
              <a:t>MilVar</a:t>
            </a:r>
            <a:r>
              <a:rPr lang="fr-BE" sz="3200" dirty="0"/>
              <a:t> 2024 </a:t>
            </a:r>
            <a:r>
              <a:rPr lang="fr-BE" sz="3200" b="1" dirty="0"/>
              <a:t>L’mont</a:t>
            </a:r>
          </a:p>
          <a:p>
            <a:r>
              <a:rPr lang="fr-BE" sz="3200" dirty="0"/>
              <a:t>Données </a:t>
            </a:r>
            <a:r>
              <a:rPr lang="fr-BE" sz="3200" dirty="0" err="1"/>
              <a:t>rdt</a:t>
            </a:r>
            <a:r>
              <a:rPr lang="fr-BE" sz="3200" dirty="0"/>
              <a:t>  /qualités parcelles </a:t>
            </a:r>
            <a:r>
              <a:rPr lang="fr-BE" sz="3200" dirty="0" err="1"/>
              <a:t>MilVar</a:t>
            </a:r>
            <a:r>
              <a:rPr lang="fr-BE" sz="3200" dirty="0"/>
              <a:t> (CRA-W  L’mont)  &gt; </a:t>
            </a:r>
            <a:r>
              <a:rPr lang="fr-BE" sz="3200" dirty="0" err="1"/>
              <a:t>Weuthen</a:t>
            </a:r>
            <a:endParaRPr lang="fr-BE" sz="3200" dirty="0"/>
          </a:p>
          <a:p>
            <a:r>
              <a:rPr lang="fr-BE" sz="3200" b="1" dirty="0"/>
              <a:t>RR à </a:t>
            </a:r>
            <a:r>
              <a:rPr lang="fr-BE" sz="3200" b="1" dirty="0" err="1"/>
              <a:t>Liroux</a:t>
            </a:r>
            <a:r>
              <a:rPr lang="fr-BE" sz="3200" b="1" dirty="0"/>
              <a:t> </a:t>
            </a:r>
            <a:r>
              <a:rPr lang="fr-BE" sz="3200" dirty="0"/>
              <a:t>(</a:t>
            </a:r>
            <a:r>
              <a:rPr lang="fr-BE" sz="3200" dirty="0" err="1"/>
              <a:t>Gbx</a:t>
            </a:r>
            <a:r>
              <a:rPr lang="fr-BE" sz="3200" dirty="0"/>
              <a:t>) &gt; CRA-W</a:t>
            </a:r>
          </a:p>
          <a:p>
            <a:pPr marL="0" indent="0">
              <a:buNone/>
            </a:pPr>
            <a:endParaRPr lang="fr-FR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336AEB50-9862-5B25-D7F5-D09AD6D984E5}"/>
                  </a:ext>
                </a:extLst>
              </p14:cNvPr>
              <p14:cNvContentPartPr/>
              <p14:nvPr/>
            </p14:nvContentPartPr>
            <p14:xfrm>
              <a:off x="13117196" y="5147404"/>
              <a:ext cx="360" cy="3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336AEB50-9862-5B25-D7F5-D09AD6D984E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111076" y="5141284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0166E1DC-5FA2-A23D-C6F5-DF68AD0B2B08}"/>
                  </a:ext>
                </a:extLst>
              </p14:cNvPr>
              <p14:cNvContentPartPr/>
              <p14:nvPr/>
            </p14:nvContentPartPr>
            <p14:xfrm>
              <a:off x="13647836" y="5034364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0166E1DC-5FA2-A23D-C6F5-DF68AD0B2B0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641716" y="5028244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A376B10D-571C-1B57-1D49-E13E6318BAA8}"/>
                  </a:ext>
                </a:extLst>
              </p14:cNvPr>
              <p14:cNvContentPartPr/>
              <p14:nvPr/>
            </p14:nvContentPartPr>
            <p14:xfrm>
              <a:off x="13636676" y="5418484"/>
              <a:ext cx="360" cy="3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A376B10D-571C-1B57-1D49-E13E6318BAA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630556" y="5412364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id="{FFCE24A7-ACEA-45E2-CC1C-3439C17AA03D}"/>
                  </a:ext>
                </a:extLst>
              </p14:cNvPr>
              <p14:cNvContentPartPr/>
              <p14:nvPr/>
            </p14:nvContentPartPr>
            <p14:xfrm>
              <a:off x="13526156" y="5560684"/>
              <a:ext cx="9360" cy="4680"/>
            </p14:xfrm>
          </p:contentPart>
        </mc:Choice>
        <mc:Fallback xmlns=""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FFCE24A7-ACEA-45E2-CC1C-3439C17AA03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520036" y="5554564"/>
                <a:ext cx="21600" cy="1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Encre 7">
                <a:extLst>
                  <a:ext uri="{FF2B5EF4-FFF2-40B4-BE49-F238E27FC236}">
                    <a16:creationId xmlns:a16="http://schemas.microsoft.com/office/drawing/2014/main" id="{6009E69E-7074-D700-E8A5-0441AEEEE26C}"/>
                  </a:ext>
                </a:extLst>
              </p14:cNvPr>
              <p14:cNvContentPartPr/>
              <p14:nvPr/>
            </p14:nvContentPartPr>
            <p14:xfrm>
              <a:off x="13083356" y="5215444"/>
              <a:ext cx="360" cy="360"/>
            </p14:xfrm>
          </p:contentPart>
        </mc:Choice>
        <mc:Fallback xmlns="">
          <p:pic>
            <p:nvPicPr>
              <p:cNvPr id="8" name="Encre 7">
                <a:extLst>
                  <a:ext uri="{FF2B5EF4-FFF2-40B4-BE49-F238E27FC236}">
                    <a16:creationId xmlns:a16="http://schemas.microsoft.com/office/drawing/2014/main" id="{6009E69E-7074-D700-E8A5-0441AEEEE26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077236" y="5209324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Encre 8">
                <a:extLst>
                  <a:ext uri="{FF2B5EF4-FFF2-40B4-BE49-F238E27FC236}">
                    <a16:creationId xmlns:a16="http://schemas.microsoft.com/office/drawing/2014/main" id="{7342B0FD-DFAC-3DAA-E01A-D269F651D11E}"/>
                  </a:ext>
                </a:extLst>
              </p14:cNvPr>
              <p14:cNvContentPartPr/>
              <p14:nvPr/>
            </p14:nvContentPartPr>
            <p14:xfrm>
              <a:off x="13185236" y="4860484"/>
              <a:ext cx="360" cy="4680"/>
            </p14:xfrm>
          </p:contentPart>
        </mc:Choice>
        <mc:Fallback xmlns="">
          <p:pic>
            <p:nvPicPr>
              <p:cNvPr id="9" name="Encre 8">
                <a:extLst>
                  <a:ext uri="{FF2B5EF4-FFF2-40B4-BE49-F238E27FC236}">
                    <a16:creationId xmlns:a16="http://schemas.microsoft.com/office/drawing/2014/main" id="{7342B0FD-DFAC-3DAA-E01A-D269F651D11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3179116" y="4854364"/>
                <a:ext cx="12600" cy="1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Encre 9">
                <a:extLst>
                  <a:ext uri="{FF2B5EF4-FFF2-40B4-BE49-F238E27FC236}">
                    <a16:creationId xmlns:a16="http://schemas.microsoft.com/office/drawing/2014/main" id="{57C30C1A-DFDF-1734-468B-D5C13BDFE0BF}"/>
                  </a:ext>
                </a:extLst>
              </p14:cNvPr>
              <p14:cNvContentPartPr/>
              <p14:nvPr/>
            </p14:nvContentPartPr>
            <p14:xfrm>
              <a:off x="5790836" y="3047884"/>
              <a:ext cx="360" cy="360"/>
            </p14:xfrm>
          </p:contentPart>
        </mc:Choice>
        <mc:Fallback xmlns="">
          <p:pic>
            <p:nvPicPr>
              <p:cNvPr id="10" name="Encre 9">
                <a:extLst>
                  <a:ext uri="{FF2B5EF4-FFF2-40B4-BE49-F238E27FC236}">
                    <a16:creationId xmlns:a16="http://schemas.microsoft.com/office/drawing/2014/main" id="{57C30C1A-DFDF-1734-468B-D5C13BDFE0B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84716" y="3041764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E2D167BD-A273-BB61-3B74-D7622D0A329A}"/>
                  </a:ext>
                </a:extLst>
              </p14:cNvPr>
              <p14:cNvContentPartPr/>
              <p14:nvPr/>
            </p14:nvContentPartPr>
            <p14:xfrm>
              <a:off x="5892356" y="3058916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E2D167BD-A273-BB61-3B74-D7622D0A329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86236" y="3052796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2A88531B-E602-DEDB-6551-F1D28ECCCC67}"/>
                  </a:ext>
                </a:extLst>
              </p14:cNvPr>
              <p14:cNvContentPartPr/>
              <p14:nvPr/>
            </p14:nvContentPartPr>
            <p14:xfrm>
              <a:off x="5824676" y="3092756"/>
              <a:ext cx="360" cy="3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2A88531B-E602-DEDB-6551-F1D28ECCCC6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18556" y="3086636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Encre 12">
                <a:extLst>
                  <a:ext uri="{FF2B5EF4-FFF2-40B4-BE49-F238E27FC236}">
                    <a16:creationId xmlns:a16="http://schemas.microsoft.com/office/drawing/2014/main" id="{AA977167-1085-AA36-6F8E-C9703771C5A2}"/>
                  </a:ext>
                </a:extLst>
              </p14:cNvPr>
              <p14:cNvContentPartPr/>
              <p14:nvPr/>
            </p14:nvContentPartPr>
            <p14:xfrm>
              <a:off x="5734316" y="3092756"/>
              <a:ext cx="360" cy="360"/>
            </p14:xfrm>
          </p:contentPart>
        </mc:Choice>
        <mc:Fallback xmlns="">
          <p:pic>
            <p:nvPicPr>
              <p:cNvPr id="13" name="Encre 12">
                <a:extLst>
                  <a:ext uri="{FF2B5EF4-FFF2-40B4-BE49-F238E27FC236}">
                    <a16:creationId xmlns:a16="http://schemas.microsoft.com/office/drawing/2014/main" id="{AA977167-1085-AA36-6F8E-C9703771C5A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28196" y="3086636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6" name="Encre 25">
                <a:extLst>
                  <a:ext uri="{FF2B5EF4-FFF2-40B4-BE49-F238E27FC236}">
                    <a16:creationId xmlns:a16="http://schemas.microsoft.com/office/drawing/2014/main" id="{9F9703C0-7F7E-133B-D12C-B2DFDEA23C26}"/>
                  </a:ext>
                </a:extLst>
              </p14:cNvPr>
              <p14:cNvContentPartPr/>
              <p14:nvPr/>
            </p14:nvContentPartPr>
            <p14:xfrm>
              <a:off x="8127596" y="2709124"/>
              <a:ext cx="360" cy="360"/>
            </p14:xfrm>
          </p:contentPart>
        </mc:Choice>
        <mc:Fallback xmlns="">
          <p:pic>
            <p:nvPicPr>
              <p:cNvPr id="26" name="Encre 25">
                <a:extLst>
                  <a:ext uri="{FF2B5EF4-FFF2-40B4-BE49-F238E27FC236}">
                    <a16:creationId xmlns:a16="http://schemas.microsoft.com/office/drawing/2014/main" id="{9F9703C0-7F7E-133B-D12C-B2DFDEA23C2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121476" y="2703004"/>
                <a:ext cx="12600" cy="1260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Image 14" descr="Une image contenant plein air, plante, nuage, ciel&#10;&#10;Description générée automatiquement">
            <a:extLst>
              <a:ext uri="{FF2B5EF4-FFF2-40B4-BE49-F238E27FC236}">
                <a16:creationId xmlns:a16="http://schemas.microsoft.com/office/drawing/2014/main" id="{BEFC837A-E03A-840C-9566-38AFF119D77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52" y="236050"/>
            <a:ext cx="4257266" cy="3192950"/>
          </a:xfrm>
          <a:prstGeom prst="rect">
            <a:avLst/>
          </a:prstGeom>
        </p:spPr>
      </p:pic>
      <p:pic>
        <p:nvPicPr>
          <p:cNvPr id="17" name="Image 16" descr="Une image contenant plein air, herbe, ciel, arbre&#10;&#10;Description générée automatiquement">
            <a:extLst>
              <a:ext uri="{FF2B5EF4-FFF2-40B4-BE49-F238E27FC236}">
                <a16:creationId xmlns:a16="http://schemas.microsoft.com/office/drawing/2014/main" id="{BE0C3A60-DC50-06D2-9628-002A053D9BF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52" y="3606011"/>
            <a:ext cx="4257266" cy="319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070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96CB81-FC05-EFD9-7629-EA079DDE4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>
                <a:solidFill>
                  <a:srgbClr val="00B050"/>
                </a:solidFill>
              </a:rPr>
              <a:t>Développement: </a:t>
            </a:r>
            <a:r>
              <a:rPr lang="fr-BE" dirty="0"/>
              <a:t>pourquoi parler des RR?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02B709F-ADCE-C120-DB31-6A62D62025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l"/>
            <a:r>
              <a:rPr lang="fr-BE" dirty="0"/>
              <a:t>Les RR ont intéressé / intéressent dans un premier temps les </a:t>
            </a:r>
            <a:r>
              <a:rPr lang="fr-BE" b="1" dirty="0">
                <a:solidFill>
                  <a:srgbClr val="00B050"/>
                </a:solidFill>
              </a:rPr>
              <a:t>producteurs bio </a:t>
            </a:r>
            <a:r>
              <a:rPr lang="fr-BE" dirty="0"/>
              <a:t>(et tout les acteurs de la chaine, des obtenteurs aux transformateurs et négociants) à cause de / grâce à la convention RR</a:t>
            </a:r>
          </a:p>
          <a:p>
            <a:pPr algn="l"/>
            <a:r>
              <a:rPr lang="fr-BE" dirty="0"/>
              <a:t>Dans le cadre des politiques tant publiques (</a:t>
            </a:r>
            <a:r>
              <a:rPr lang="fr-BE" b="1" dirty="0"/>
              <a:t>réduction des phytos de 50% à l’échéance 2030</a:t>
            </a:r>
            <a:r>
              <a:rPr lang="fr-BE" dirty="0"/>
              <a:t>) que privées (multiplications des cahiers de charges « </a:t>
            </a:r>
            <a:r>
              <a:rPr lang="fr-BE" b="1" dirty="0"/>
              <a:t>zéro résidus / LMR plus basses que la Loi </a:t>
            </a:r>
            <a:r>
              <a:rPr lang="fr-BE" dirty="0"/>
              <a:t>», mais à l’avenir aussi avec les conclusions des </a:t>
            </a:r>
            <a:r>
              <a:rPr lang="fr-BE" b="1" dirty="0"/>
              <a:t>EGPC</a:t>
            </a:r>
            <a:r>
              <a:rPr lang="fr-BE" dirty="0"/>
              <a:t> (états généraux de la protection des cultures) on voit:</a:t>
            </a:r>
          </a:p>
          <a:p>
            <a:pPr algn="l"/>
            <a:r>
              <a:rPr lang="fr-BE" dirty="0"/>
              <a:t>De plus en plus de </a:t>
            </a:r>
            <a:r>
              <a:rPr lang="fr-BE" b="1" dirty="0"/>
              <a:t>négociants préparateurs </a:t>
            </a:r>
            <a:r>
              <a:rPr lang="fr-BE" dirty="0"/>
              <a:t>proposent à leurs </a:t>
            </a:r>
            <a:r>
              <a:rPr lang="fr-BE" b="1" dirty="0">
                <a:solidFill>
                  <a:schemeClr val="accent2"/>
                </a:solidFill>
              </a:rPr>
              <a:t>producteurs conventionnel</a:t>
            </a:r>
            <a:r>
              <a:rPr lang="fr-BE" dirty="0"/>
              <a:t> de planter des variétés robustes</a:t>
            </a:r>
          </a:p>
          <a:p>
            <a:pPr algn="l"/>
            <a:r>
              <a:rPr lang="fr-BE" dirty="0"/>
              <a:t>La plupart des </a:t>
            </a:r>
            <a:r>
              <a:rPr lang="fr-BE" b="1" dirty="0"/>
              <a:t>transformateurs</a:t>
            </a:r>
            <a:r>
              <a:rPr lang="fr-BE" dirty="0"/>
              <a:t> ont commencé à proposer 1 voir 2 variétés robustes dans leurs contrats depuis 2023-2024</a:t>
            </a:r>
          </a:p>
          <a:p>
            <a:pPr algn="l"/>
            <a:endParaRPr lang="fr-BE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0EC72FC-2901-C0DB-DCE0-F6223A620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08" y="132335"/>
            <a:ext cx="1243692" cy="8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7098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525FE4-6A20-838F-CEE5-FF039F6E8F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889"/>
            <a:ext cx="9144000" cy="745067"/>
          </a:xfrm>
        </p:spPr>
        <p:txBody>
          <a:bodyPr>
            <a:normAutofit fontScale="90000"/>
          </a:bodyPr>
          <a:lstStyle/>
          <a:p>
            <a:r>
              <a:rPr lang="fr-FR" sz="4000" dirty="0"/>
              <a:t>Analyses données variétés </a:t>
            </a:r>
            <a:r>
              <a:rPr lang="fr-FR" sz="4000" dirty="0" err="1"/>
              <a:t>MilVar</a:t>
            </a:r>
            <a:r>
              <a:rPr lang="fr-FR" sz="4000" dirty="0"/>
              <a:t> L’mont 2024</a:t>
            </a:r>
            <a:endParaRPr lang="fr-BE" sz="40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C2B9B1E-1FDA-251D-672F-CE390A7A5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1" y="733778"/>
            <a:ext cx="11413066" cy="601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816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96CB81-FC05-EFD9-7629-EA079DDE4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2209" y="337417"/>
            <a:ext cx="10515600" cy="1186584"/>
          </a:xfrm>
        </p:spPr>
        <p:txBody>
          <a:bodyPr>
            <a:normAutofit fontScale="90000"/>
          </a:bodyPr>
          <a:lstStyle/>
          <a:p>
            <a:r>
              <a:rPr lang="fr-BE" dirty="0">
                <a:solidFill>
                  <a:srgbClr val="00B050"/>
                </a:solidFill>
              </a:rPr>
              <a:t>Développement: </a:t>
            </a:r>
            <a:r>
              <a:rPr lang="fr-BE" dirty="0"/>
              <a:t>pourquoi parler des variétés RR?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02B709F-ADCE-C120-DB31-6A62D62025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fr-BE" dirty="0"/>
              <a:t>Dans le cadre de la maitrise des:</a:t>
            </a:r>
          </a:p>
          <a:p>
            <a:pPr lvl="1"/>
            <a:r>
              <a:rPr lang="fr-BE" dirty="0"/>
              <a:t>Résidus</a:t>
            </a:r>
          </a:p>
          <a:p>
            <a:pPr lvl="1"/>
            <a:r>
              <a:rPr lang="fr-BE" dirty="0"/>
              <a:t>Pollution des nappes phréatiques</a:t>
            </a:r>
          </a:p>
          <a:p>
            <a:pPr lvl="1"/>
            <a:r>
              <a:rPr lang="fr-BE" dirty="0"/>
              <a:t>Coûts (moins de frais dans le poste « Phytos »)</a:t>
            </a:r>
          </a:p>
          <a:p>
            <a:pPr lvl="1"/>
            <a:r>
              <a:rPr lang="fr-BE" dirty="0"/>
              <a:t>De l’image de l’agriculture / production de pommes de terre</a:t>
            </a:r>
          </a:p>
          <a:p>
            <a:pPr algn="l"/>
            <a:r>
              <a:rPr lang="fr-BE" dirty="0"/>
              <a:t>Grande distribution (et restauration rapide?!) …&gt; « </a:t>
            </a:r>
            <a:r>
              <a:rPr lang="fr-BE" i="1" dirty="0"/>
              <a:t>moins de phytos </a:t>
            </a:r>
            <a:r>
              <a:rPr lang="fr-BE" dirty="0"/>
              <a:t>»</a:t>
            </a:r>
          </a:p>
          <a:p>
            <a:pPr algn="l"/>
            <a:r>
              <a:rPr lang="fr-BE" dirty="0"/>
              <a:t>Plusieurs négociants et transformateurs encouragent les producteurs à essayer une ou l’autre variété robuste…</a:t>
            </a:r>
          </a:p>
          <a:p>
            <a:pPr algn="l"/>
            <a:r>
              <a:rPr lang="fr-BE" dirty="0"/>
              <a:t>Acheteurs de produits finis (restauration rapide) </a:t>
            </a:r>
            <a:r>
              <a:rPr lang="fr-BE" i="1" dirty="0"/>
              <a:t>versus</a:t>
            </a:r>
            <a:r>
              <a:rPr lang="fr-BE" dirty="0"/>
              <a:t> grande distribution/ consommateurs</a:t>
            </a:r>
          </a:p>
          <a:p>
            <a:pPr marL="342900" indent="-342900" algn="l">
              <a:buFontTx/>
              <a:buChar char="-"/>
            </a:pPr>
            <a:endParaRPr lang="fr-BE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0EC72FC-2901-C0DB-DCE0-F6223A620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08" y="132335"/>
            <a:ext cx="1243692" cy="8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0205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C5A01-2403-549D-4CF0-C730BEAC2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731294-C556-1C01-88DD-5EE65DA75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700" dirty="0">
                <a:solidFill>
                  <a:srgbClr val="00B050"/>
                </a:solidFill>
              </a:rPr>
              <a:t>3</a:t>
            </a:r>
            <a:r>
              <a:rPr lang="fr-FR" dirty="0">
                <a:solidFill>
                  <a:srgbClr val="00B050"/>
                </a:solidFill>
              </a:rPr>
              <a:t>. S</a:t>
            </a:r>
            <a:r>
              <a:rPr lang="fr-BE" dirty="0">
                <a:solidFill>
                  <a:srgbClr val="00B050"/>
                </a:solidFill>
              </a:rPr>
              <a:t>ouches </a:t>
            </a:r>
            <a:r>
              <a:rPr lang="fr-BE" dirty="0"/>
              <a:t>mildiou et virulence/a-virulence, résistances aux </a:t>
            </a:r>
            <a:r>
              <a:rPr lang="fr-BE" dirty="0" err="1"/>
              <a:t>fongi</a:t>
            </a:r>
            <a:r>
              <a:rPr lang="fr-BE" dirty="0"/>
              <a:t> et conséquences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FE0584B-46A6-636B-7CEE-2C98BB6952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BE" dirty="0"/>
              <a:t>EUROBLIGHT:</a:t>
            </a:r>
          </a:p>
          <a:p>
            <a:pPr lvl="1"/>
            <a:r>
              <a:rPr lang="fr-FR" sz="2600" dirty="0"/>
              <a:t>Evolution des souches de </a:t>
            </a:r>
            <a:r>
              <a:rPr lang="fr-FR" sz="2600" i="1" dirty="0" err="1"/>
              <a:t>Phythophthora</a:t>
            </a:r>
            <a:r>
              <a:rPr lang="fr-FR" sz="2600" i="1" dirty="0"/>
              <a:t> </a:t>
            </a:r>
            <a:r>
              <a:rPr lang="fr-FR" sz="2600" i="1" dirty="0" err="1"/>
              <a:t>infestans</a:t>
            </a:r>
            <a:r>
              <a:rPr lang="fr-FR" sz="2600" i="1" dirty="0"/>
              <a:t> </a:t>
            </a:r>
            <a:r>
              <a:rPr lang="fr-FR" sz="2600" dirty="0"/>
              <a:t>en Europe</a:t>
            </a:r>
          </a:p>
          <a:p>
            <a:pPr lvl="1"/>
            <a:r>
              <a:rPr lang="fr-FR" sz="2600" dirty="0"/>
              <a:t>Evolution des souches de </a:t>
            </a:r>
            <a:r>
              <a:rPr lang="fr-FR" sz="2600" i="1" dirty="0" err="1"/>
              <a:t>Phythophthora</a:t>
            </a:r>
            <a:r>
              <a:rPr lang="fr-FR" sz="2600" i="1" dirty="0"/>
              <a:t> </a:t>
            </a:r>
            <a:r>
              <a:rPr lang="fr-FR" sz="2600" i="1" dirty="0" err="1"/>
              <a:t>infestans</a:t>
            </a:r>
            <a:r>
              <a:rPr lang="fr-FR" sz="2600" i="1" dirty="0"/>
              <a:t> </a:t>
            </a:r>
            <a:r>
              <a:rPr lang="fr-FR" sz="2600" dirty="0"/>
              <a:t>en Belgique</a:t>
            </a:r>
          </a:p>
          <a:p>
            <a:pPr marL="0" indent="0">
              <a:buNone/>
            </a:pPr>
            <a:endParaRPr lang="fr-BE" dirty="0"/>
          </a:p>
          <a:p>
            <a:r>
              <a:rPr lang="fr-BE" dirty="0"/>
              <a:t>Résistances aux </a:t>
            </a:r>
            <a:r>
              <a:rPr lang="fr-BE" dirty="0" err="1"/>
              <a:t>fongi</a:t>
            </a:r>
            <a:r>
              <a:rPr lang="fr-BE" dirty="0"/>
              <a:t>:</a:t>
            </a:r>
          </a:p>
          <a:p>
            <a:pPr lvl="1"/>
            <a:r>
              <a:rPr lang="fr-BE" sz="2600" dirty="0"/>
              <a:t>Fluazinam             , CAA (mandipropamide (Revus,…), OSBPI (</a:t>
            </a:r>
            <a:r>
              <a:rPr lang="fr-BE" sz="2600" dirty="0" err="1"/>
              <a:t>oxathiapiproline</a:t>
            </a:r>
            <a:r>
              <a:rPr lang="fr-BE" sz="2600" dirty="0"/>
              <a:t>               (</a:t>
            </a:r>
            <a:r>
              <a:rPr lang="fr-BE" sz="2600" dirty="0" err="1"/>
              <a:t>Zorvec</a:t>
            </a:r>
            <a:r>
              <a:rPr lang="fr-BE" sz="2600" dirty="0"/>
              <a:t> </a:t>
            </a:r>
            <a:r>
              <a:rPr lang="fr-BE" sz="2600" dirty="0" err="1"/>
              <a:t>Enicade</a:t>
            </a:r>
            <a:r>
              <a:rPr lang="fr-BE" sz="2600" dirty="0"/>
              <a:t>,…))</a:t>
            </a:r>
          </a:p>
          <a:p>
            <a:endParaRPr lang="fr-BE" dirty="0"/>
          </a:p>
          <a:p>
            <a:r>
              <a:rPr lang="fr-BE" dirty="0"/>
              <a:t>Evolution des virulences / a-virulences:</a:t>
            </a:r>
          </a:p>
          <a:p>
            <a:pPr lvl="1"/>
            <a:r>
              <a:rPr lang="fr-BE" dirty="0"/>
              <a:t> </a:t>
            </a:r>
            <a:r>
              <a:rPr lang="fr-BE" sz="2600" dirty="0"/>
              <a:t>données de 2 chercheurs du WUR (NL)</a:t>
            </a:r>
          </a:p>
          <a:p>
            <a:pPr algn="l"/>
            <a:endParaRPr lang="fr-FR" sz="3200" dirty="0"/>
          </a:p>
          <a:p>
            <a:pPr algn="l"/>
            <a:endParaRPr lang="fr-FR" sz="3200" dirty="0"/>
          </a:p>
          <a:p>
            <a:pPr algn="l"/>
            <a:endParaRPr lang="fr-BE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CA2F4CC-26CF-9E87-5FEA-44B6549D1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08" y="132335"/>
            <a:ext cx="1243692" cy="810838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6484F059-F580-9F1F-99A6-23E311732E37}"/>
              </a:ext>
            </a:extLst>
          </p:cNvPr>
          <p:cNvSpPr/>
          <p:nvPr/>
        </p:nvSpPr>
        <p:spPr>
          <a:xfrm>
            <a:off x="3039978" y="3962794"/>
            <a:ext cx="943276" cy="26710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PFAS</a:t>
            </a:r>
            <a:endParaRPr lang="fr-BE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FC5CA14-60C5-D45C-9717-A8A79C00B364}"/>
              </a:ext>
            </a:extLst>
          </p:cNvPr>
          <p:cNvSpPr/>
          <p:nvPr/>
        </p:nvSpPr>
        <p:spPr>
          <a:xfrm>
            <a:off x="3983254" y="4264418"/>
            <a:ext cx="943276" cy="26710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PFAS</a:t>
            </a:r>
            <a:endParaRPr lang="fr-BE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20071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1E1032-7522-893F-65F6-80CF90B65A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10412896" cy="1311965"/>
          </a:xfrm>
        </p:spPr>
        <p:txBody>
          <a:bodyPr>
            <a:normAutofit fontScale="90000"/>
          </a:bodyPr>
          <a:lstStyle/>
          <a:p>
            <a:br>
              <a:rPr lang="fr-FR" dirty="0"/>
            </a:br>
            <a:r>
              <a:rPr lang="fr-FR" sz="5300" dirty="0">
                <a:solidFill>
                  <a:srgbClr val="00B050"/>
                </a:solidFill>
              </a:rPr>
              <a:t>S</a:t>
            </a:r>
            <a:r>
              <a:rPr lang="fr-BE" sz="5300" dirty="0">
                <a:solidFill>
                  <a:srgbClr val="00B050"/>
                </a:solidFill>
              </a:rPr>
              <a:t>ouches </a:t>
            </a:r>
            <a:r>
              <a:rPr lang="fr-FR" sz="5300" dirty="0" err="1"/>
              <a:t>Euroblight</a:t>
            </a:r>
            <a:r>
              <a:rPr lang="fr-FR" sz="5300" dirty="0"/>
              <a:t> Europe 2004 – 2025</a:t>
            </a:r>
            <a:br>
              <a:rPr lang="fr-FR" dirty="0"/>
            </a:br>
            <a:r>
              <a:rPr lang="fr-FR" sz="2000" u="sng" dirty="0"/>
              <a:t>sources</a:t>
            </a:r>
            <a:r>
              <a:rPr lang="fr-FR" sz="2000" dirty="0"/>
              <a:t>: </a:t>
            </a:r>
            <a:r>
              <a:rPr lang="fr-FR" sz="2000" dirty="0" err="1"/>
              <a:t>Euroblight</a:t>
            </a:r>
            <a:r>
              <a:rPr lang="fr-FR" sz="2000" dirty="0"/>
              <a:t> et CRA-W</a:t>
            </a:r>
            <a:endParaRPr lang="fr-BE" sz="2000" dirty="0"/>
          </a:p>
        </p:txBody>
      </p:sp>
      <p:pic>
        <p:nvPicPr>
          <p:cNvPr id="7" name="Image 6" descr="Une image contenant texte, capture d’écran, Tracé, diagramme&#10;&#10;Le contenu généré par l’IA peut être incorrect.">
            <a:extLst>
              <a:ext uri="{FF2B5EF4-FFF2-40B4-BE49-F238E27FC236}">
                <a16:creationId xmlns:a16="http://schemas.microsoft.com/office/drawing/2014/main" id="{63FCC208-FBA1-223F-1E6C-FC3B02618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893" y="1311965"/>
            <a:ext cx="10265155" cy="5208578"/>
          </a:xfrm>
          <a:prstGeom prst="rect">
            <a:avLst/>
          </a:prstGeom>
        </p:spPr>
      </p:pic>
      <p:sp>
        <p:nvSpPr>
          <p:cNvPr id="3" name="Flèche : gauche 2">
            <a:extLst>
              <a:ext uri="{FF2B5EF4-FFF2-40B4-BE49-F238E27FC236}">
                <a16:creationId xmlns:a16="http://schemas.microsoft.com/office/drawing/2014/main" id="{B584D216-B906-238C-23CA-58AFED294150}"/>
              </a:ext>
            </a:extLst>
          </p:cNvPr>
          <p:cNvSpPr/>
          <p:nvPr/>
        </p:nvSpPr>
        <p:spPr>
          <a:xfrm rot="10800000" flipV="1">
            <a:off x="591571" y="4912890"/>
            <a:ext cx="574761" cy="24454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EB215FF-FBDE-EF04-438A-649B30708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0716991" y="4606791"/>
            <a:ext cx="696176" cy="22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596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8C376-A85F-F227-7B12-9D3DDC4F2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D11475-999A-B973-F15D-2827303DF9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-89452"/>
            <a:ext cx="10462591" cy="1172818"/>
          </a:xfrm>
        </p:spPr>
        <p:txBody>
          <a:bodyPr>
            <a:normAutofit fontScale="90000"/>
          </a:bodyPr>
          <a:lstStyle/>
          <a:p>
            <a:br>
              <a:rPr lang="fr-FR" dirty="0"/>
            </a:br>
            <a:r>
              <a:rPr lang="fr-FR" sz="5300" dirty="0">
                <a:solidFill>
                  <a:srgbClr val="00B050"/>
                </a:solidFill>
              </a:rPr>
              <a:t>S</a:t>
            </a:r>
            <a:r>
              <a:rPr lang="fr-BE" sz="5300" dirty="0">
                <a:solidFill>
                  <a:srgbClr val="00B050"/>
                </a:solidFill>
              </a:rPr>
              <a:t>ouches </a:t>
            </a:r>
            <a:r>
              <a:rPr lang="fr-FR" sz="5300" dirty="0" err="1"/>
              <a:t>Euroblight</a:t>
            </a:r>
            <a:r>
              <a:rPr lang="fr-FR" sz="5300" dirty="0"/>
              <a:t> Belgique 2013 – 2025</a:t>
            </a:r>
            <a:br>
              <a:rPr lang="fr-FR" dirty="0"/>
            </a:br>
            <a:r>
              <a:rPr lang="fr-FR" sz="2000" dirty="0"/>
              <a:t>sources: </a:t>
            </a:r>
            <a:r>
              <a:rPr lang="fr-FR" sz="2000" dirty="0" err="1"/>
              <a:t>Euroblight</a:t>
            </a:r>
            <a:r>
              <a:rPr lang="fr-FR" sz="2000" dirty="0"/>
              <a:t> et CRA-W</a:t>
            </a:r>
            <a:endParaRPr lang="fr-BE" sz="20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8C8D90B-B895-F5EA-C60B-529317CF4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260" y="1593945"/>
            <a:ext cx="9693480" cy="3670110"/>
          </a:xfrm>
          <a:prstGeom prst="rect">
            <a:avLst/>
          </a:prstGeom>
        </p:spPr>
      </p:pic>
      <p:sp>
        <p:nvSpPr>
          <p:cNvPr id="4" name="Flèche : gauche 3">
            <a:extLst>
              <a:ext uri="{FF2B5EF4-FFF2-40B4-BE49-F238E27FC236}">
                <a16:creationId xmlns:a16="http://schemas.microsoft.com/office/drawing/2014/main" id="{71B21F48-850E-268C-CAA0-BFFFD7D84C8E}"/>
              </a:ext>
            </a:extLst>
          </p:cNvPr>
          <p:cNvSpPr/>
          <p:nvPr/>
        </p:nvSpPr>
        <p:spPr>
          <a:xfrm>
            <a:off x="10760752" y="3912089"/>
            <a:ext cx="978408" cy="4846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92009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5C8CF-BDFD-DA8A-5ADC-F98856F9C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0C6FDB-19C4-53DD-D9B4-613B5FA2A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36525"/>
            <a:ext cx="9931400" cy="798195"/>
          </a:xfrm>
        </p:spPr>
        <p:txBody>
          <a:bodyPr>
            <a:normAutofit/>
          </a:bodyPr>
          <a:lstStyle/>
          <a:p>
            <a:r>
              <a:rPr lang="fr-BE" dirty="0"/>
              <a:t>Plan de l’exposé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81C92A6-809A-2E91-12CB-66AC3E9A3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0288"/>
            <a:ext cx="10515600" cy="5326061"/>
          </a:xfrm>
        </p:spPr>
        <p:txBody>
          <a:bodyPr>
            <a:noAutofit/>
          </a:bodyPr>
          <a:lstStyle/>
          <a:p>
            <a:pPr marL="742950" indent="-742950" algn="l">
              <a:buFont typeface="+mj-lt"/>
              <a:buAutoNum type="arabicPeriod"/>
            </a:pPr>
            <a:r>
              <a:rPr lang="fr-BE" sz="3600" dirty="0">
                <a:solidFill>
                  <a:srgbClr val="00B050"/>
                </a:solidFill>
              </a:rPr>
              <a:t>Intro</a:t>
            </a:r>
            <a:r>
              <a:rPr lang="fr-BE" sz="3600" dirty="0"/>
              <a:t>duction et mise en contexte </a:t>
            </a:r>
            <a:r>
              <a:rPr lang="fr-BE" sz="3600" i="1" dirty="0"/>
              <a:t>(origine des conventions var robustes « races robustes = RR »)</a:t>
            </a:r>
          </a:p>
          <a:p>
            <a:pPr marL="742950" indent="-742950" algn="l">
              <a:buFont typeface="+mj-lt"/>
              <a:buAutoNum type="arabicPeriod"/>
            </a:pPr>
            <a:r>
              <a:rPr lang="fr-BE" sz="3600" dirty="0">
                <a:solidFill>
                  <a:srgbClr val="00B050"/>
                </a:solidFill>
              </a:rPr>
              <a:t>Développement</a:t>
            </a:r>
            <a:r>
              <a:rPr lang="fr-BE" sz="3600" dirty="0"/>
              <a:t> et présence des robustes « RR »</a:t>
            </a:r>
          </a:p>
          <a:p>
            <a:pPr marL="742950" indent="-742950" algn="l">
              <a:buFont typeface="+mj-lt"/>
              <a:buAutoNum type="arabicPeriod"/>
            </a:pPr>
            <a:r>
              <a:rPr lang="fr-BE" sz="3600" dirty="0">
                <a:solidFill>
                  <a:srgbClr val="00B050"/>
                </a:solidFill>
              </a:rPr>
              <a:t>Souches</a:t>
            </a:r>
            <a:r>
              <a:rPr lang="fr-BE" sz="3600" dirty="0"/>
              <a:t> de mildiou, résistances aux </a:t>
            </a:r>
            <a:r>
              <a:rPr lang="fr-BE" sz="3600" dirty="0" err="1"/>
              <a:t>fongis</a:t>
            </a:r>
            <a:r>
              <a:rPr lang="fr-BE" sz="3600" dirty="0"/>
              <a:t>, virulences et a-virulences des souches </a:t>
            </a:r>
            <a:r>
              <a:rPr lang="fr-BE" sz="3600" i="1" dirty="0"/>
              <a:t>Pi</a:t>
            </a:r>
            <a:r>
              <a:rPr lang="fr-BE" sz="3600" dirty="0"/>
              <a:t> vs gène(s) de résistances (gène(s) R)</a:t>
            </a:r>
          </a:p>
          <a:p>
            <a:pPr marL="742950" indent="-742950" algn="l">
              <a:buFont typeface="+mj-lt"/>
              <a:buAutoNum type="arabicPeriod"/>
            </a:pPr>
            <a:r>
              <a:rPr lang="fr-BE" sz="3600" dirty="0">
                <a:solidFill>
                  <a:srgbClr val="00B050"/>
                </a:solidFill>
              </a:rPr>
              <a:t>Gestion</a:t>
            </a:r>
            <a:r>
              <a:rPr lang="fr-BE" sz="3600" dirty="0"/>
              <a:t> des résistances (gènes R) pour ne pas perdre les RR</a:t>
            </a:r>
          </a:p>
          <a:p>
            <a:pPr marL="742950" indent="-742950" algn="l">
              <a:buFont typeface="+mj-lt"/>
              <a:buAutoNum type="arabicPeriod"/>
            </a:pPr>
            <a:r>
              <a:rPr lang="fr-BE" sz="3600" dirty="0">
                <a:solidFill>
                  <a:srgbClr val="00B050"/>
                </a:solidFill>
              </a:rPr>
              <a:t>Conclusions</a:t>
            </a:r>
            <a:r>
              <a:rPr lang="fr-BE" sz="3600" dirty="0"/>
              <a:t> &amp; perspectives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F7BA00F-2A7D-99D8-1449-CC80AC268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0330E-8892-437C-A5F0-D3AFED40A551}" type="slidenum">
              <a:rPr lang="fr-BE" smtClean="0"/>
              <a:t>2</a:t>
            </a:fld>
            <a:endParaRPr lang="fr-BE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64D4221-6F2A-1FEE-264A-B8E67C12986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18" y="140399"/>
            <a:ext cx="1360982" cy="88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3413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87135-B6D9-4646-C34C-F1D2CD921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532315-F4D1-56A9-92FB-3EA3AC020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37417"/>
            <a:ext cx="9931400" cy="1488208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B050"/>
                </a:solidFill>
              </a:rPr>
              <a:t>S</a:t>
            </a:r>
            <a:r>
              <a:rPr lang="fr-BE" dirty="0">
                <a:solidFill>
                  <a:srgbClr val="00B050"/>
                </a:solidFill>
              </a:rPr>
              <a:t>ouches </a:t>
            </a:r>
            <a:r>
              <a:rPr lang="fr-BE" dirty="0"/>
              <a:t>mildiou et virulence/a-virulence, résistances aux </a:t>
            </a:r>
            <a:r>
              <a:rPr lang="fr-BE" dirty="0" err="1"/>
              <a:t>fongi</a:t>
            </a:r>
            <a:r>
              <a:rPr lang="fr-BE" dirty="0"/>
              <a:t> et conséquences</a:t>
            </a:r>
            <a:br>
              <a:rPr lang="fr-BE" dirty="0"/>
            </a:br>
            <a:r>
              <a:rPr lang="fr-BE" dirty="0"/>
              <a:t>                                                                </a:t>
            </a:r>
            <a:r>
              <a:rPr lang="fr-BE" sz="1800" u="sng" dirty="0"/>
              <a:t>source</a:t>
            </a:r>
            <a:r>
              <a:rPr lang="fr-BE" sz="1800" dirty="0"/>
              <a:t>: Vincent César, CRA-W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BD36B61-CEDB-DD8A-84B9-4F204CA031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BE" sz="3400" dirty="0"/>
              <a:t>Résistances aux </a:t>
            </a:r>
            <a:r>
              <a:rPr lang="fr-BE" sz="3400" dirty="0" err="1"/>
              <a:t>fongi</a:t>
            </a:r>
            <a:r>
              <a:rPr lang="fr-BE" sz="3400" dirty="0"/>
              <a:t>:</a:t>
            </a:r>
          </a:p>
          <a:p>
            <a:pPr lvl="1"/>
            <a:r>
              <a:rPr lang="fr-BE" sz="2600" dirty="0"/>
              <a:t>Fluazinam             : souche 37 A2 totalement résistante</a:t>
            </a:r>
          </a:p>
          <a:p>
            <a:pPr lvl="1"/>
            <a:r>
              <a:rPr lang="fr-BE" sz="2600" dirty="0"/>
              <a:t> CAA (</a:t>
            </a:r>
            <a:r>
              <a:rPr lang="fr-BE" sz="2600" dirty="0" err="1"/>
              <a:t>mandipropamide</a:t>
            </a:r>
            <a:r>
              <a:rPr lang="fr-BE" sz="2600" dirty="0"/>
              <a:t> (Revus,…): 100% des souches de 43 A1 résistantes et 2 isolats de 46 A1</a:t>
            </a:r>
          </a:p>
          <a:p>
            <a:pPr lvl="1"/>
            <a:r>
              <a:rPr lang="fr-BE" sz="2600" dirty="0"/>
              <a:t>OSBPI (</a:t>
            </a:r>
            <a:r>
              <a:rPr lang="fr-BE" sz="2600" dirty="0" err="1"/>
              <a:t>oxathiapiproline</a:t>
            </a:r>
            <a:r>
              <a:rPr lang="fr-BE" sz="2600" dirty="0"/>
              <a:t>              (</a:t>
            </a:r>
            <a:r>
              <a:rPr lang="fr-BE" sz="2600" dirty="0" err="1"/>
              <a:t>Zorvec</a:t>
            </a:r>
            <a:r>
              <a:rPr lang="fr-BE" sz="2600" dirty="0"/>
              <a:t> </a:t>
            </a:r>
            <a:r>
              <a:rPr lang="fr-BE" sz="2600" dirty="0" err="1"/>
              <a:t>Enicade</a:t>
            </a:r>
            <a:r>
              <a:rPr lang="fr-BE" sz="2600" dirty="0"/>
              <a:t>,…)):  20 à 25 % des souches de 43 A1 et 36 A2 sont moins sensibles. Idem pour 2 isolats de 46 A2</a:t>
            </a:r>
          </a:p>
          <a:p>
            <a:pPr marL="0" indent="0">
              <a:buNone/>
            </a:pPr>
            <a:endParaRPr lang="fr-BE" dirty="0"/>
          </a:p>
          <a:p>
            <a:r>
              <a:rPr lang="fr-BE" sz="3400" dirty="0"/>
              <a:t>Evolution des virulences / a-virulences:</a:t>
            </a:r>
          </a:p>
          <a:p>
            <a:pPr lvl="1"/>
            <a:r>
              <a:rPr lang="fr-BE" dirty="0"/>
              <a:t> </a:t>
            </a:r>
            <a:r>
              <a:rPr lang="fr-BE" sz="2600" dirty="0"/>
              <a:t>données de 2 chercheurs du WUR (NL)</a:t>
            </a:r>
          </a:p>
          <a:p>
            <a:pPr algn="l"/>
            <a:endParaRPr lang="fr-FR" sz="3200" dirty="0"/>
          </a:p>
          <a:p>
            <a:pPr algn="l"/>
            <a:endParaRPr lang="fr-FR" sz="3200" dirty="0"/>
          </a:p>
          <a:p>
            <a:pPr algn="l"/>
            <a:endParaRPr lang="fr-BE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EA026B9-DE0F-0CC5-E3B8-844961481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08" y="132335"/>
            <a:ext cx="1243692" cy="810838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9C405BE0-A095-E992-6A3D-FA0B5976292A}"/>
              </a:ext>
            </a:extLst>
          </p:cNvPr>
          <p:cNvSpPr/>
          <p:nvPr/>
        </p:nvSpPr>
        <p:spPr>
          <a:xfrm>
            <a:off x="3020728" y="2370724"/>
            <a:ext cx="943276" cy="26710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PFAS</a:t>
            </a:r>
            <a:endParaRPr lang="fr-BE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D9A7B9A-42FB-AFF2-1D70-BE693E8EA93A}"/>
              </a:ext>
            </a:extLst>
          </p:cNvPr>
          <p:cNvSpPr/>
          <p:nvPr/>
        </p:nvSpPr>
        <p:spPr>
          <a:xfrm>
            <a:off x="4847924" y="3431977"/>
            <a:ext cx="943276" cy="26710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PFAS</a:t>
            </a:r>
            <a:endParaRPr lang="fr-BE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74987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758B10-07FE-9BCE-6445-B02F4337CF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F401E0-C94F-8932-6100-52D894C91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982" y="0"/>
            <a:ext cx="10068339" cy="790222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00B050"/>
                </a:solidFill>
              </a:rPr>
              <a:t>Souches: </a:t>
            </a:r>
            <a:r>
              <a:rPr lang="fr-FR" dirty="0"/>
              <a:t>virulences et </a:t>
            </a:r>
            <a:r>
              <a:rPr lang="fr-FR" dirty="0" err="1"/>
              <a:t>avirulences</a:t>
            </a:r>
            <a:r>
              <a:rPr lang="fr-FR" dirty="0"/>
              <a:t>      </a:t>
            </a:r>
            <a:r>
              <a:rPr lang="fr-FR" dirty="0">
                <a:highlight>
                  <a:srgbClr val="00FFFF"/>
                </a:highlight>
              </a:rPr>
              <a:t>2021</a:t>
            </a:r>
            <a:endParaRPr lang="fr-BE" dirty="0">
              <a:highlight>
                <a:srgbClr val="00FFFF"/>
              </a:highlight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CB4161B-EB56-68CE-B827-E2F5D40AD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99912"/>
            <a:ext cx="10515600" cy="5960532"/>
          </a:xfrm>
        </p:spPr>
        <p:txBody>
          <a:bodyPr>
            <a:normAutofit/>
          </a:bodyPr>
          <a:lstStyle/>
          <a:p>
            <a:r>
              <a:rPr lang="fr-BE" sz="2000" b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Virulence (v) et A-virulence (a) des souches de mildiou vis-à-vis des gènes R</a:t>
            </a:r>
          </a:p>
          <a:p>
            <a:endParaRPr lang="fr-BE" sz="2000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endParaRPr lang="fr-BE" sz="2000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endParaRPr lang="fr-BE" sz="2000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endParaRPr lang="fr-BE" sz="2000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endParaRPr lang="fr-BE" sz="2000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endParaRPr lang="fr-BE" sz="2000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endParaRPr lang="fr-BE" sz="2000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endParaRPr lang="fr-BE" sz="2000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r>
              <a:rPr lang="fr-BE" sz="20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Gènes R et variétés, quelques exemples…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BE" sz="20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R2: </a:t>
            </a:r>
            <a:r>
              <a:rPr lang="fr-BE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présent dans </a:t>
            </a:r>
            <a:r>
              <a:rPr lang="fr-BE" sz="2000" b="1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Innovator</a:t>
            </a:r>
            <a:r>
              <a:rPr lang="fr-BE" sz="20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fr-BE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et</a:t>
            </a:r>
            <a:r>
              <a:rPr lang="fr-BE" sz="20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fr-BE" sz="2000" b="1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Allians</a:t>
            </a:r>
            <a:endParaRPr lang="fr-BE" sz="2000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BE" sz="20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R8: </a:t>
            </a:r>
            <a:r>
              <a:rPr lang="fr-BE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dans</a:t>
            </a:r>
            <a:r>
              <a:rPr lang="fr-BE" sz="20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fr-BE" sz="2000" b="1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Cephora</a:t>
            </a:r>
            <a:r>
              <a:rPr lang="fr-BE" sz="20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, Nola, </a:t>
            </a:r>
            <a:r>
              <a:rPr lang="fr-BE" sz="2000" b="1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Otolia</a:t>
            </a:r>
            <a:r>
              <a:rPr lang="fr-BE" sz="20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, Tentation, </a:t>
            </a:r>
            <a:r>
              <a:rPr lang="fr-BE" sz="2000" b="1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Vitabella</a:t>
            </a:r>
            <a:endParaRPr lang="fr-BE" sz="2000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BE" sz="2000" b="1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Rpi</a:t>
            </a:r>
            <a:r>
              <a:rPr lang="fr-BE" sz="20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 cap1 </a:t>
            </a:r>
            <a:r>
              <a:rPr lang="fr-BE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(</a:t>
            </a:r>
            <a:r>
              <a:rPr lang="fr-BE" sz="2000" i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S. </a:t>
            </a:r>
            <a:r>
              <a:rPr lang="fr-BE" sz="2000" i="1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capsibacatum</a:t>
            </a:r>
            <a:r>
              <a:rPr lang="fr-BE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) : </a:t>
            </a:r>
            <a:r>
              <a:rPr lang="fr-BE" sz="20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Oscar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BE" sz="20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R3a et R3b et </a:t>
            </a:r>
            <a:r>
              <a:rPr lang="fr-BE" sz="2000" b="1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Rpi</a:t>
            </a:r>
            <a:r>
              <a:rPr lang="fr-BE" sz="20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fr-BE" sz="2000" b="1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blb</a:t>
            </a:r>
            <a:r>
              <a:rPr lang="fr-BE" sz="20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 2 </a:t>
            </a:r>
            <a:r>
              <a:rPr lang="fr-BE" sz="2000" i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(S. </a:t>
            </a:r>
            <a:r>
              <a:rPr lang="fr-BE" sz="2000" i="1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bulbocastanum</a:t>
            </a:r>
            <a:r>
              <a:rPr lang="fr-BE" sz="2000" i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): </a:t>
            </a:r>
            <a:r>
              <a:rPr lang="fr-BE" sz="20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Alanis</a:t>
            </a:r>
          </a:p>
          <a:p>
            <a:pPr>
              <a:buFont typeface="Wingdings" panose="05000000000000000000" pitchFamily="2" charset="2"/>
              <a:buChar char="Ø"/>
            </a:pPr>
            <a:endParaRPr lang="fr-BE" sz="2000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BE" sz="20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E1236D5-F806-68D8-080C-0E463C007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069" y="1116330"/>
            <a:ext cx="10957175" cy="285623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E1EBCEB-9EC5-4443-EC07-292640A3A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194" y="4298668"/>
            <a:ext cx="4233127" cy="152607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9226177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90EAF9-6AFB-A3DB-8D8A-D24DAD60F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D6C05B-80DB-9EDF-1288-7AF4AC670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652" y="1"/>
            <a:ext cx="10048460" cy="1061156"/>
          </a:xfrm>
        </p:spPr>
        <p:txBody>
          <a:bodyPr>
            <a:normAutofit/>
          </a:bodyPr>
          <a:lstStyle/>
          <a:p>
            <a:r>
              <a:rPr lang="fr-FR" dirty="0"/>
              <a:t> </a:t>
            </a:r>
            <a:r>
              <a:rPr lang="fr-FR" dirty="0">
                <a:solidFill>
                  <a:srgbClr val="00B050"/>
                </a:solidFill>
              </a:rPr>
              <a:t>Souches: </a:t>
            </a:r>
            <a:r>
              <a:rPr lang="fr-FR" dirty="0"/>
              <a:t>virulences et </a:t>
            </a:r>
            <a:r>
              <a:rPr lang="fr-FR" dirty="0" err="1"/>
              <a:t>avirulences</a:t>
            </a:r>
            <a:r>
              <a:rPr lang="fr-FR" dirty="0"/>
              <a:t>       </a:t>
            </a:r>
            <a:r>
              <a:rPr lang="fr-FR" dirty="0">
                <a:highlight>
                  <a:srgbClr val="00FFFF"/>
                </a:highlight>
              </a:rPr>
              <a:t>2023</a:t>
            </a:r>
            <a:endParaRPr lang="fr-BE" dirty="0">
              <a:highlight>
                <a:srgbClr val="00FFFF"/>
              </a:highlight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BE98175-3A6A-D865-F78A-94E0D64D0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91822"/>
            <a:ext cx="10515600" cy="5285141"/>
          </a:xfrm>
        </p:spPr>
        <p:txBody>
          <a:bodyPr>
            <a:normAutofit/>
          </a:bodyPr>
          <a:lstStyle/>
          <a:p>
            <a:r>
              <a:rPr lang="fr-BE" sz="2000" b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Evolution du pourcentage de virulence du mildiou sur différents gènes R sur 2 périodes</a:t>
            </a:r>
            <a:endParaRPr lang="fr-BE" sz="20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ABD0369-D12C-D90A-107B-4D9AC1555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61261"/>
            <a:ext cx="10335591" cy="461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0958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C8E7EA-072A-2DA5-0F87-B75245C294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E27BF6-B7CF-E7E2-5DF6-402588CE8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0322" y="1"/>
            <a:ext cx="10326756" cy="1061156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00B050"/>
                </a:solidFill>
              </a:rPr>
              <a:t>Souches: </a:t>
            </a:r>
            <a:r>
              <a:rPr lang="fr-FR" dirty="0"/>
              <a:t>virulences et </a:t>
            </a:r>
            <a:r>
              <a:rPr lang="fr-FR" dirty="0" err="1"/>
              <a:t>avirulences</a:t>
            </a:r>
            <a:r>
              <a:rPr lang="fr-FR" dirty="0"/>
              <a:t>         </a:t>
            </a:r>
            <a:r>
              <a:rPr lang="fr-FR" dirty="0">
                <a:highlight>
                  <a:srgbClr val="00FFFF"/>
                </a:highlight>
              </a:rPr>
              <a:t>2025</a:t>
            </a:r>
            <a:endParaRPr lang="fr-BE" dirty="0">
              <a:highlight>
                <a:srgbClr val="00FFFF"/>
              </a:highlight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EBD5863-5041-FE98-7E7C-C621B0BC4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91823"/>
            <a:ext cx="10515600" cy="804898"/>
          </a:xfrm>
        </p:spPr>
        <p:txBody>
          <a:bodyPr>
            <a:normAutofit/>
          </a:bodyPr>
          <a:lstStyle/>
          <a:p>
            <a:r>
              <a:rPr lang="fr-FR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P</a:t>
            </a:r>
            <a:r>
              <a:rPr lang="fr-BE" b="1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rofil</a:t>
            </a:r>
            <a:r>
              <a:rPr lang="fr-BE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 des virulences </a:t>
            </a:r>
            <a:endParaRPr lang="fr-BE" dirty="0"/>
          </a:p>
        </p:txBody>
      </p:sp>
      <p:pic>
        <p:nvPicPr>
          <p:cNvPr id="6" name="Image 5" descr="Une image contenant texte, capture d’écran, Caractère coloré, ligne&#10;&#10;Le contenu généré par l’IA peut être incorrect.">
            <a:extLst>
              <a:ext uri="{FF2B5EF4-FFF2-40B4-BE49-F238E27FC236}">
                <a16:creationId xmlns:a16="http://schemas.microsoft.com/office/drawing/2014/main" id="{60BD1D5F-4FD4-C9AA-8C3B-6D52FC9C9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12" y="2087764"/>
            <a:ext cx="11941575" cy="268247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EA260F7-F5D9-C05D-922D-F061A897A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5284" y="5161279"/>
            <a:ext cx="6712934" cy="11954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3962640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A9E9A-D53C-7070-8F88-17368CC3F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477156-5277-88B2-7C5E-26C8EA71E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0382" y="1"/>
            <a:ext cx="10326757" cy="1061156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00B050"/>
                </a:solidFill>
              </a:rPr>
              <a:t>Souches: </a:t>
            </a:r>
            <a:r>
              <a:rPr lang="fr-FR" dirty="0"/>
              <a:t>virulences et </a:t>
            </a:r>
            <a:r>
              <a:rPr lang="fr-FR" dirty="0" err="1"/>
              <a:t>avirulences</a:t>
            </a:r>
            <a:r>
              <a:rPr lang="fr-FR" dirty="0"/>
              <a:t>  </a:t>
            </a:r>
            <a:r>
              <a:rPr lang="fr-FR" dirty="0">
                <a:highlight>
                  <a:srgbClr val="00FFFF"/>
                </a:highlight>
              </a:rPr>
              <a:t>2025</a:t>
            </a:r>
            <a:endParaRPr lang="fr-BE" dirty="0">
              <a:highlight>
                <a:srgbClr val="00FFFF"/>
              </a:highlight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09D76BF-3DCD-3948-C6F6-9E6E38A6B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91823"/>
            <a:ext cx="2573594" cy="1625236"/>
          </a:xfrm>
        </p:spPr>
        <p:txBody>
          <a:bodyPr>
            <a:normAutofit/>
          </a:bodyPr>
          <a:lstStyle/>
          <a:p>
            <a:r>
              <a:rPr lang="fr-FR" sz="32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V</a:t>
            </a:r>
            <a:r>
              <a:rPr lang="fr-BE" sz="3200" b="1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irulence</a:t>
            </a:r>
            <a:r>
              <a:rPr lang="fr-BE" sz="32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 des types de </a:t>
            </a:r>
            <a:r>
              <a:rPr lang="fr-BE" sz="3200" b="1" i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Pi</a:t>
            </a:r>
            <a:endParaRPr lang="fr-BE" sz="3200" i="1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22DE5CB-1002-32EF-26A1-FF170ECF2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1147" y="975359"/>
            <a:ext cx="4100298" cy="571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4195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EF7BE2-0FFE-92C6-B76F-4880A7D48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C0391D-3B06-DF2A-DB98-8362CEDB6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37417"/>
            <a:ext cx="9931400" cy="1488208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B050"/>
                </a:solidFill>
              </a:rPr>
              <a:t>S</a:t>
            </a:r>
            <a:r>
              <a:rPr lang="fr-BE" dirty="0">
                <a:solidFill>
                  <a:srgbClr val="00B050"/>
                </a:solidFill>
              </a:rPr>
              <a:t>ouches </a:t>
            </a:r>
            <a:r>
              <a:rPr lang="fr-BE" dirty="0"/>
              <a:t>mildiou et virulence/a-virulence, résistances aux </a:t>
            </a:r>
            <a:r>
              <a:rPr lang="fr-BE" dirty="0" err="1"/>
              <a:t>fongi</a:t>
            </a:r>
            <a:r>
              <a:rPr lang="fr-BE" dirty="0"/>
              <a:t> et conséquences</a:t>
            </a:r>
            <a:br>
              <a:rPr lang="fr-BE" dirty="0"/>
            </a:br>
            <a:r>
              <a:rPr lang="fr-BE" dirty="0"/>
              <a:t>                                                                </a:t>
            </a:r>
            <a:endParaRPr lang="fr-BE" sz="18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1C8DC8E-18EE-4983-9A7F-0FF934B85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05400" cy="4351338"/>
          </a:xfrm>
        </p:spPr>
        <p:txBody>
          <a:bodyPr>
            <a:normAutofit lnSpcReduction="10000"/>
          </a:bodyPr>
          <a:lstStyle/>
          <a:p>
            <a:r>
              <a:rPr lang="fr-BE" sz="3400" dirty="0"/>
              <a:t>Conséquences:</a:t>
            </a:r>
          </a:p>
          <a:p>
            <a:pPr marL="457200" lvl="1" indent="0">
              <a:buNone/>
            </a:pPr>
            <a:endParaRPr lang="fr-BE" sz="2600" dirty="0"/>
          </a:p>
          <a:p>
            <a:pPr lvl="1"/>
            <a:r>
              <a:rPr lang="fr-BE" sz="2600" dirty="0"/>
              <a:t>Mélange de 2 matières actives</a:t>
            </a:r>
          </a:p>
          <a:p>
            <a:pPr lvl="1"/>
            <a:r>
              <a:rPr lang="fr-BE" sz="2600" dirty="0"/>
              <a:t>Alternances (règles FRAC)</a:t>
            </a:r>
          </a:p>
          <a:p>
            <a:pPr lvl="1"/>
            <a:r>
              <a:rPr lang="fr-BE" sz="2600" dirty="0"/>
              <a:t>Coûts plus élevés</a:t>
            </a:r>
          </a:p>
          <a:p>
            <a:pPr lvl="1"/>
            <a:r>
              <a:rPr lang="fr-BE" sz="2600" dirty="0"/>
              <a:t>En bio: choix variétale (robustesse, gène R,…)</a:t>
            </a:r>
          </a:p>
          <a:p>
            <a:pPr marL="0" indent="0">
              <a:buNone/>
            </a:pPr>
            <a:endParaRPr lang="fr-BE" dirty="0"/>
          </a:p>
          <a:p>
            <a:r>
              <a:rPr lang="fr-BE" sz="3400" dirty="0"/>
              <a:t>Mesures préventives de plus en plus importantes!</a:t>
            </a:r>
            <a:endParaRPr lang="fr-BE" sz="2600" dirty="0"/>
          </a:p>
          <a:p>
            <a:pPr algn="l"/>
            <a:endParaRPr lang="fr-FR" sz="3200" dirty="0"/>
          </a:p>
          <a:p>
            <a:pPr algn="l"/>
            <a:endParaRPr lang="fr-FR" sz="3200" dirty="0"/>
          </a:p>
          <a:p>
            <a:pPr algn="l"/>
            <a:endParaRPr lang="fr-BE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44EA022-08D2-41AD-C838-974644077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08" y="132335"/>
            <a:ext cx="1243692" cy="810838"/>
          </a:xfrm>
          <a:prstGeom prst="rect">
            <a:avLst/>
          </a:prstGeom>
        </p:spPr>
      </p:pic>
      <p:pic>
        <p:nvPicPr>
          <p:cNvPr id="7" name="Image 6" descr="Une image contenant transport, pneu, jaune, Équipement de construction&#10;&#10;Le contenu généré par l’IA peut être incorrect.">
            <a:extLst>
              <a:ext uri="{FF2B5EF4-FFF2-40B4-BE49-F238E27FC236}">
                <a16:creationId xmlns:a16="http://schemas.microsoft.com/office/drawing/2014/main" id="{EF46DB96-74D9-D606-22E6-A4443C92F5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62478" y="1897848"/>
            <a:ext cx="3335376" cy="2501532"/>
          </a:xfrm>
          <a:prstGeom prst="rect">
            <a:avLst/>
          </a:prstGeom>
        </p:spPr>
      </p:pic>
      <p:pic>
        <p:nvPicPr>
          <p:cNvPr id="9" name="Image 8" descr="Une image contenant machine agricole, plein air, tracteur, herbe&#10;&#10;Le contenu généré par l’IA peut être incorrect.">
            <a:extLst>
              <a:ext uri="{FF2B5EF4-FFF2-40B4-BE49-F238E27FC236}">
                <a16:creationId xmlns:a16="http://schemas.microsoft.com/office/drawing/2014/main" id="{1220572D-A9C6-CF5F-859B-9D3CCB07C3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991" y="3878745"/>
            <a:ext cx="3653757" cy="274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863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121161-F3D2-4AF5-BE54-36E2FFF8A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3053" y="248477"/>
            <a:ext cx="10463963" cy="1550505"/>
          </a:xfrm>
        </p:spPr>
        <p:txBody>
          <a:bodyPr>
            <a:normAutofit fontScale="90000"/>
          </a:bodyPr>
          <a:lstStyle/>
          <a:p>
            <a:r>
              <a:rPr lang="fr-BE" sz="4700" dirty="0">
                <a:solidFill>
                  <a:srgbClr val="00B050"/>
                </a:solidFill>
              </a:rPr>
              <a:t>4. </a:t>
            </a:r>
            <a:r>
              <a:rPr lang="fr-BE" dirty="0">
                <a:solidFill>
                  <a:srgbClr val="00B050"/>
                </a:solidFill>
              </a:rPr>
              <a:t>Gestion: </a:t>
            </a:r>
            <a:r>
              <a:rPr lang="fr-BE" dirty="0"/>
              <a:t>mesures (préventives) hors du champ et avant la mise en culture</a:t>
            </a:r>
            <a:br>
              <a:rPr lang="fr-BE" dirty="0"/>
            </a:br>
            <a:endParaRPr lang="fr-BE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32F78E7-2FE9-49DD-9BE4-4426A28621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18" y="140399"/>
            <a:ext cx="1360982" cy="889889"/>
          </a:xfrm>
          <a:prstGeom prst="rect">
            <a:avLst/>
          </a:prstGeom>
        </p:spPr>
      </p:pic>
      <p:pic>
        <p:nvPicPr>
          <p:cNvPr id="5" name="Image 4" descr="Une image contenant extérieur, arbre, roche, plante&#10;&#10;Description générée automatiquement">
            <a:extLst>
              <a:ext uri="{FF2B5EF4-FFF2-40B4-BE49-F238E27FC236}">
                <a16:creationId xmlns:a16="http://schemas.microsoft.com/office/drawing/2014/main" id="{5CC4501D-446E-4B31-89F7-D7A7804E8F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809"/>
          <a:stretch>
            <a:fillRect/>
          </a:stretch>
        </p:blipFill>
        <p:spPr>
          <a:xfrm>
            <a:off x="6236808" y="2558852"/>
            <a:ext cx="5450237" cy="3923474"/>
          </a:xfrm>
          <a:prstGeom prst="rect">
            <a:avLst/>
          </a:prstGeom>
        </p:spPr>
      </p:pic>
      <p:pic>
        <p:nvPicPr>
          <p:cNvPr id="8" name="Image 7" descr="Une image contenant arbre, extérieur, terrain, plante&#10;&#10;Description générée automatiquement">
            <a:extLst>
              <a:ext uri="{FF2B5EF4-FFF2-40B4-BE49-F238E27FC236}">
                <a16:creationId xmlns:a16="http://schemas.microsoft.com/office/drawing/2014/main" id="{C3248D83-D325-44B2-9603-0C924C6D74E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955" y="2033467"/>
            <a:ext cx="5450237" cy="4448859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501850D8-6419-4519-9075-B4BBEA8B9CBF}"/>
              </a:ext>
            </a:extLst>
          </p:cNvPr>
          <p:cNvSpPr/>
          <p:nvPr/>
        </p:nvSpPr>
        <p:spPr>
          <a:xfrm rot="20507265">
            <a:off x="3461035" y="3585678"/>
            <a:ext cx="1035148" cy="51952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774CD94-8866-4438-AC59-3A9A41FAF9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4954" y="1668963"/>
            <a:ext cx="5450237" cy="889889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BE" sz="3600" dirty="0"/>
              <a:t>Gestion des tas de déchets</a:t>
            </a:r>
          </a:p>
        </p:txBody>
      </p:sp>
    </p:spTree>
    <p:extLst>
      <p:ext uri="{BB962C8B-B14F-4D97-AF65-F5344CB8AC3E}">
        <p14:creationId xmlns:p14="http://schemas.microsoft.com/office/powerpoint/2010/main" val="1321617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E99D3-F3D6-2D77-89D3-5418ED823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038C0E-55D2-B4B0-857D-6D465E3789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623"/>
            <a:ext cx="9144000" cy="880532"/>
          </a:xfrm>
        </p:spPr>
        <p:txBody>
          <a:bodyPr>
            <a:normAutofit/>
          </a:bodyPr>
          <a:lstStyle/>
          <a:p>
            <a:r>
              <a:rPr lang="fr-FR" sz="4400" dirty="0">
                <a:solidFill>
                  <a:srgbClr val="00B050"/>
                </a:solidFill>
              </a:rPr>
              <a:t>Gestion</a:t>
            </a:r>
            <a:r>
              <a:rPr lang="fr-FR" sz="4400" dirty="0"/>
              <a:t> des tas de déchets</a:t>
            </a:r>
            <a:endParaRPr lang="fr-BE" sz="4400" dirty="0"/>
          </a:p>
        </p:txBody>
      </p:sp>
      <p:pic>
        <p:nvPicPr>
          <p:cNvPr id="5" name="Image 4" descr="Une image contenant plein air, ciel, hiver, nuage&#10;&#10;Description générée automatiquement">
            <a:extLst>
              <a:ext uri="{FF2B5EF4-FFF2-40B4-BE49-F238E27FC236}">
                <a16:creationId xmlns:a16="http://schemas.microsoft.com/office/drawing/2014/main" id="{827AA47B-5AAC-4819-B819-CBFDBA424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0" y="2096912"/>
            <a:ext cx="5836355" cy="4377266"/>
          </a:xfrm>
          <a:prstGeom prst="rect">
            <a:avLst/>
          </a:prstGeom>
        </p:spPr>
      </p:pic>
      <p:pic>
        <p:nvPicPr>
          <p:cNvPr id="7" name="Image 6" descr="Une image contenant plein air, arbre, Plante couvre-sol, Sous-arbrisseau&#10;&#10;Description générée automatiquement">
            <a:extLst>
              <a:ext uri="{FF2B5EF4-FFF2-40B4-BE49-F238E27FC236}">
                <a16:creationId xmlns:a16="http://schemas.microsoft.com/office/drawing/2014/main" id="{571E13D6-2A4F-180C-867F-7ADFEBF74A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38" y="1061155"/>
            <a:ext cx="5177837" cy="388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133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075ADA-C19E-4EE6-F60A-9325DEDA8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3AF679-15E2-FAD2-1B57-D7BFE6D6D6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623"/>
            <a:ext cx="9144000" cy="880532"/>
          </a:xfrm>
        </p:spPr>
        <p:txBody>
          <a:bodyPr>
            <a:normAutofit/>
          </a:bodyPr>
          <a:lstStyle/>
          <a:p>
            <a:r>
              <a:rPr lang="fr-FR" sz="4400" dirty="0">
                <a:solidFill>
                  <a:srgbClr val="00B050"/>
                </a:solidFill>
              </a:rPr>
              <a:t>Gestion</a:t>
            </a:r>
            <a:r>
              <a:rPr lang="fr-FR" sz="4400" dirty="0"/>
              <a:t> des tas de déchets</a:t>
            </a:r>
            <a:endParaRPr lang="fr-BE" sz="4400" dirty="0"/>
          </a:p>
        </p:txBody>
      </p:sp>
      <p:pic>
        <p:nvPicPr>
          <p:cNvPr id="4" name="Image 3" descr="Une image contenant plein air, nuage, herbe, ciel&#10;&#10;Description générée automatiquement">
            <a:extLst>
              <a:ext uri="{FF2B5EF4-FFF2-40B4-BE49-F238E27FC236}">
                <a16:creationId xmlns:a16="http://schemas.microsoft.com/office/drawing/2014/main" id="{BB17C056-39D4-5D4C-CA9D-4017C4522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86" y="1309510"/>
            <a:ext cx="5189126" cy="3891845"/>
          </a:xfrm>
          <a:prstGeom prst="rect">
            <a:avLst/>
          </a:prstGeom>
        </p:spPr>
      </p:pic>
      <p:pic>
        <p:nvPicPr>
          <p:cNvPr id="8" name="Image 7" descr="Une image contenant herbe, plein air, terrain, agriculture&#10;&#10;Description générée automatiquement">
            <a:extLst>
              <a:ext uri="{FF2B5EF4-FFF2-40B4-BE49-F238E27FC236}">
                <a16:creationId xmlns:a16="http://schemas.microsoft.com/office/drawing/2014/main" id="{E28F6482-9F89-C7B8-F1C5-15D99DA5FD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133" y="2785532"/>
            <a:ext cx="5189126" cy="389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8143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7A871B-C39E-9ADD-67D1-97118941B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rgbClr val="00B050"/>
                </a:solidFill>
              </a:rPr>
              <a:t>Gestion</a:t>
            </a:r>
            <a:r>
              <a:rPr lang="fr-FR" dirty="0"/>
              <a:t> des tas de déchets</a:t>
            </a:r>
            <a:endParaRPr lang="fr-BE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7E03D41-6C80-2E8E-9C30-51FF45366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0330E-8892-437C-A5F0-D3AFED40A551}" type="slidenum">
              <a:rPr lang="fr-BE" smtClean="0"/>
              <a:t>29</a:t>
            </a:fld>
            <a:endParaRPr lang="fr-BE"/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2ABA711E-19B9-DB62-F7A5-C956661816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0912286"/>
              </p:ext>
            </p:extLst>
          </p:nvPr>
        </p:nvGraphicFramePr>
        <p:xfrm>
          <a:off x="405848" y="1639957"/>
          <a:ext cx="11380304" cy="4452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5076">
                  <a:extLst>
                    <a:ext uri="{9D8B030D-6E8A-4147-A177-3AD203B41FA5}">
                      <a16:colId xmlns:a16="http://schemas.microsoft.com/office/drawing/2014/main" val="1856460191"/>
                    </a:ext>
                  </a:extLst>
                </a:gridCol>
                <a:gridCol w="2845076">
                  <a:extLst>
                    <a:ext uri="{9D8B030D-6E8A-4147-A177-3AD203B41FA5}">
                      <a16:colId xmlns:a16="http://schemas.microsoft.com/office/drawing/2014/main" val="663167532"/>
                    </a:ext>
                  </a:extLst>
                </a:gridCol>
                <a:gridCol w="2845076">
                  <a:extLst>
                    <a:ext uri="{9D8B030D-6E8A-4147-A177-3AD203B41FA5}">
                      <a16:colId xmlns:a16="http://schemas.microsoft.com/office/drawing/2014/main" val="1020799141"/>
                    </a:ext>
                  </a:extLst>
                </a:gridCol>
                <a:gridCol w="2845076">
                  <a:extLst>
                    <a:ext uri="{9D8B030D-6E8A-4147-A177-3AD203B41FA5}">
                      <a16:colId xmlns:a16="http://schemas.microsoft.com/office/drawing/2014/main" val="2401875982"/>
                    </a:ext>
                  </a:extLst>
                </a:gridCol>
              </a:tblGrid>
              <a:tr h="4452730"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4722070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DB107040-CC95-AAEF-CA20-7AAACD13B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848" y="1639957"/>
            <a:ext cx="2854187" cy="4452730"/>
          </a:xfrm>
          <a:prstGeom prst="rect">
            <a:avLst/>
          </a:prstGeom>
        </p:spPr>
      </p:pic>
      <p:pic>
        <p:nvPicPr>
          <p:cNvPr id="8" name="Image 7" descr="Une image contenant bâtiment, toit&#10;&#10;Description générée automatiquement">
            <a:extLst>
              <a:ext uri="{FF2B5EF4-FFF2-40B4-BE49-F238E27FC236}">
                <a16:creationId xmlns:a16="http://schemas.microsoft.com/office/drawing/2014/main" id="{AC1FD030-7C8B-71D0-EB44-D5E7CAF5A3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0035" y="1639957"/>
            <a:ext cx="2835965" cy="4452730"/>
          </a:xfrm>
          <a:prstGeom prst="rect">
            <a:avLst/>
          </a:prstGeom>
        </p:spPr>
      </p:pic>
      <p:pic>
        <p:nvPicPr>
          <p:cNvPr id="9" name="Image 8" descr="Une image contenant herbe, extérieur, nature, colline&#10;&#10;Description générée automatiquement">
            <a:extLst>
              <a:ext uri="{FF2B5EF4-FFF2-40B4-BE49-F238E27FC236}">
                <a16:creationId xmlns:a16="http://schemas.microsoft.com/office/drawing/2014/main" id="{5CB6F73B-9E59-808F-E966-F76D9309C1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4222" y="1639957"/>
            <a:ext cx="2835965" cy="4452730"/>
          </a:xfrm>
          <a:prstGeom prst="rect">
            <a:avLst/>
          </a:prstGeom>
        </p:spPr>
      </p:pic>
      <p:pic>
        <p:nvPicPr>
          <p:cNvPr id="10" name="Image 9" descr="Une image contenant herbe, extérieur, nature, colline&#10;&#10;Description générée automatiquement">
            <a:extLst>
              <a:ext uri="{FF2B5EF4-FFF2-40B4-BE49-F238E27FC236}">
                <a16:creationId xmlns:a16="http://schemas.microsoft.com/office/drawing/2014/main" id="{28B81975-1B00-20C1-931F-7B9C62C880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8950187" y="1639956"/>
            <a:ext cx="2854187" cy="445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665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121161-F3D2-4AF5-BE54-36E2FFF8A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sz="4700" dirty="0">
                <a:solidFill>
                  <a:srgbClr val="00B050"/>
                </a:solidFill>
              </a:rPr>
              <a:t>1. </a:t>
            </a:r>
            <a:r>
              <a:rPr lang="fr-BE" dirty="0">
                <a:solidFill>
                  <a:srgbClr val="00B050"/>
                </a:solidFill>
              </a:rPr>
              <a:t>Intro</a:t>
            </a:r>
            <a:r>
              <a:rPr lang="fr-BE" dirty="0"/>
              <a:t>: c’est quoi une « </a:t>
            </a:r>
            <a:r>
              <a:rPr lang="fr-BE" b="1" dirty="0"/>
              <a:t>variété robuste </a:t>
            </a:r>
            <a:r>
              <a:rPr lang="fr-BE" dirty="0"/>
              <a:t>» (</a:t>
            </a:r>
            <a:r>
              <a:rPr lang="fr-BE" b="1" dirty="0"/>
              <a:t>RR</a:t>
            </a:r>
            <a:r>
              <a:rPr lang="fr-BE" dirty="0"/>
              <a:t>) ?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774CD94-8866-4438-AC59-3A9A41FAF9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l">
              <a:buNone/>
            </a:pPr>
            <a:r>
              <a:rPr lang="fr-BE" sz="3600" u="sng" dirty="0"/>
              <a:t>Il s’agit de variétés qui sont:</a:t>
            </a:r>
          </a:p>
          <a:p>
            <a:pPr marL="742950" indent="-742950" algn="l">
              <a:buFont typeface="+mj-lt"/>
              <a:buAutoNum type="arabicPeriod"/>
            </a:pPr>
            <a:r>
              <a:rPr lang="fr-BE" sz="3200" dirty="0"/>
              <a:t>Tolérantes ou résistantes au mildiou feuille </a:t>
            </a:r>
            <a:r>
              <a:rPr lang="fr-BE" dirty="0"/>
              <a:t>(et tubercules)  –  38 var sur 38</a:t>
            </a:r>
          </a:p>
          <a:p>
            <a:pPr marL="742950" indent="-742950" algn="l">
              <a:buFont typeface="+mj-lt"/>
              <a:buAutoNum type="arabicPeriod"/>
            </a:pPr>
            <a:r>
              <a:rPr lang="fr-BE" sz="3200" dirty="0"/>
              <a:t>Tolérantes aux stress abiotiques </a:t>
            </a:r>
            <a:r>
              <a:rPr lang="fr-BE" dirty="0"/>
              <a:t>(principal. chaleur et sécheresse)  –  24/38</a:t>
            </a:r>
          </a:p>
          <a:p>
            <a:pPr marL="742950" indent="-742950" algn="l">
              <a:buFont typeface="+mj-lt"/>
              <a:buAutoNum type="arabicPeriod"/>
            </a:pPr>
            <a:r>
              <a:rPr lang="fr-BE" sz="3200" dirty="0"/>
              <a:t>Ayant besoin de moins d’azote  –  </a:t>
            </a:r>
            <a:r>
              <a:rPr lang="fr-BE" dirty="0"/>
              <a:t>8/38</a:t>
            </a:r>
          </a:p>
          <a:p>
            <a:pPr marL="742950" indent="-742950" algn="l">
              <a:buFont typeface="+mj-lt"/>
              <a:buAutoNum type="arabicPeriod"/>
            </a:pPr>
            <a:r>
              <a:rPr lang="fr-BE" sz="3200" dirty="0"/>
              <a:t>Tolérantes ou résistantes au virus Y </a:t>
            </a:r>
            <a:r>
              <a:rPr lang="fr-BE" dirty="0"/>
              <a:t>– 11/38</a:t>
            </a:r>
          </a:p>
          <a:p>
            <a:pPr marL="742950" indent="-742950" algn="l">
              <a:buFont typeface="+mj-lt"/>
              <a:buAutoNum type="arabicPeriod"/>
            </a:pPr>
            <a:r>
              <a:rPr lang="fr-BE" sz="3200" dirty="0"/>
              <a:t>Autres critères: </a:t>
            </a:r>
            <a:r>
              <a:rPr lang="fr-BE" dirty="0"/>
              <a:t>dormance, conservation, absence de sucrage à 4°C, résistances nématodes, gale commune,…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9B2F501-D5B8-423E-B246-8DA0CEA81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0330E-8892-437C-A5F0-D3AFED40A551}" type="slidenum">
              <a:rPr lang="fr-BE" smtClean="0"/>
              <a:t>3</a:t>
            </a:fld>
            <a:endParaRPr lang="fr-BE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32F78E7-2FE9-49DD-9BE4-4426A28621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18" y="140399"/>
            <a:ext cx="1360982" cy="88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0980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121161-F3D2-4AF5-BE54-36E2FFF8A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BE" dirty="0">
                <a:solidFill>
                  <a:srgbClr val="00B050"/>
                </a:solidFill>
              </a:rPr>
              <a:t>Gestion: </a:t>
            </a:r>
            <a:r>
              <a:rPr lang="fr-BE" dirty="0"/>
              <a:t>mesures avant plantation et au champ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774CD94-8866-4438-AC59-3A9A41FAF9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l"/>
            <a:r>
              <a:rPr lang="fr-BE" sz="4000" b="1" dirty="0"/>
              <a:t>Choix variétal : </a:t>
            </a:r>
          </a:p>
          <a:p>
            <a:pPr lvl="1"/>
            <a:r>
              <a:rPr lang="fr-BE" sz="3600" dirty="0"/>
              <a:t>Variété </a:t>
            </a:r>
            <a:r>
              <a:rPr lang="fr-BE" sz="3600" u="sng" dirty="0"/>
              <a:t>hâtive</a:t>
            </a:r>
          </a:p>
          <a:p>
            <a:pPr lvl="1"/>
            <a:r>
              <a:rPr lang="fr-BE" sz="4000" dirty="0"/>
              <a:t>Variété </a:t>
            </a:r>
            <a:r>
              <a:rPr lang="fr-BE" sz="4000" u="sng" dirty="0"/>
              <a:t>tardive</a:t>
            </a:r>
          </a:p>
          <a:p>
            <a:pPr lvl="1"/>
            <a:r>
              <a:rPr lang="fr-BE" sz="4000" dirty="0"/>
              <a:t>Résistance / sensibilité au mildiou du </a:t>
            </a:r>
            <a:r>
              <a:rPr lang="fr-BE" sz="4000" u="sng" dirty="0"/>
              <a:t>feuillage</a:t>
            </a:r>
          </a:p>
          <a:p>
            <a:pPr lvl="1"/>
            <a:r>
              <a:rPr lang="fr-BE" sz="4000" dirty="0"/>
              <a:t>Résistance / sensibilité au mildiou du </a:t>
            </a:r>
            <a:r>
              <a:rPr lang="fr-BE" sz="4000" u="sng" dirty="0"/>
              <a:t>tubercule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32F78E7-2FE9-49DD-9BE4-4426A28621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18" y="140399"/>
            <a:ext cx="1360982" cy="88988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EA0AE1B-C38F-1A81-A586-DAA0901E6213}"/>
              </a:ext>
            </a:extLst>
          </p:cNvPr>
          <p:cNvSpPr txBox="1"/>
          <p:nvPr/>
        </p:nvSpPr>
        <p:spPr>
          <a:xfrm>
            <a:off x="9383485" y="1614019"/>
            <a:ext cx="2159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err="1"/>
              <a:t>Agria</a:t>
            </a:r>
            <a:endParaRPr lang="fr-BE" sz="2400" dirty="0"/>
          </a:p>
          <a:p>
            <a:r>
              <a:rPr lang="fr-BE" sz="2400" dirty="0"/>
              <a:t>Tentation</a:t>
            </a:r>
          </a:p>
        </p:txBody>
      </p:sp>
    </p:spTree>
    <p:extLst>
      <p:ext uri="{BB962C8B-B14F-4D97-AF65-F5344CB8AC3E}">
        <p14:creationId xmlns:p14="http://schemas.microsoft.com/office/powerpoint/2010/main" val="29361662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121161-F3D2-4AF5-BE54-36E2FFF8A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513" y="140399"/>
            <a:ext cx="9931400" cy="1186584"/>
          </a:xfrm>
        </p:spPr>
        <p:txBody>
          <a:bodyPr>
            <a:noAutofit/>
          </a:bodyPr>
          <a:lstStyle/>
          <a:p>
            <a:r>
              <a:rPr lang="fr-BE" dirty="0">
                <a:solidFill>
                  <a:srgbClr val="00B050"/>
                </a:solidFill>
              </a:rPr>
              <a:t>Gestion: </a:t>
            </a:r>
            <a:r>
              <a:rPr lang="fr-BE" dirty="0"/>
              <a:t>c</a:t>
            </a:r>
            <a:r>
              <a:rPr lang="fr-BE" b="1" dirty="0"/>
              <a:t>hoix de la parcelle (01)</a:t>
            </a:r>
            <a:endParaRPr lang="fr-BE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774CD94-8866-4438-AC59-3A9A41FAF9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1744" y="1716014"/>
            <a:ext cx="4386597" cy="4351338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fr-BE" sz="3600" dirty="0"/>
              <a:t>Parcelle « ouverte » (pas de ligne de peupliers, de bois,…), bien aérée</a:t>
            </a:r>
          </a:p>
          <a:p>
            <a:pPr algn="l"/>
            <a:r>
              <a:rPr lang="fr-BE" sz="3600" dirty="0"/>
              <a:t>Attention au fonds (de vallée) connu(e)s pour leurs brouillards</a:t>
            </a:r>
          </a:p>
          <a:p>
            <a:pPr algn="l"/>
            <a:r>
              <a:rPr lang="fr-BE" sz="3600" dirty="0"/>
              <a:t>Pas de tas de déchets non gérés à proximité!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B67AD8DE-AE9B-FE96-6864-1EB69D962D5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fr-BE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32F78E7-2FE9-49DD-9BE4-4426A28621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18" y="140399"/>
            <a:ext cx="1360982" cy="889889"/>
          </a:xfrm>
          <a:prstGeom prst="rect">
            <a:avLst/>
          </a:prstGeom>
        </p:spPr>
      </p:pic>
      <p:pic>
        <p:nvPicPr>
          <p:cNvPr id="7" name="Image 6" descr="Une image contenant herbe, ciel, extérieur, route&#10;&#10;Description générée automatiquement">
            <a:extLst>
              <a:ext uri="{FF2B5EF4-FFF2-40B4-BE49-F238E27FC236}">
                <a16:creationId xmlns:a16="http://schemas.microsoft.com/office/drawing/2014/main" id="{15BE6105-4584-5C08-D544-E0F424E2E7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9857" y="1262784"/>
            <a:ext cx="7010399" cy="525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470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3283A-274F-33D3-F515-09C87A0B4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3A0C7B-E4BF-7821-18A1-72CC9173C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513" y="140399"/>
            <a:ext cx="9931400" cy="1186584"/>
          </a:xfrm>
        </p:spPr>
        <p:txBody>
          <a:bodyPr>
            <a:noAutofit/>
          </a:bodyPr>
          <a:lstStyle/>
          <a:p>
            <a:r>
              <a:rPr lang="fr-BE" dirty="0">
                <a:solidFill>
                  <a:srgbClr val="00B050"/>
                </a:solidFill>
              </a:rPr>
              <a:t>Gestion: </a:t>
            </a:r>
            <a:r>
              <a:rPr lang="fr-BE" dirty="0"/>
              <a:t>c</a:t>
            </a:r>
            <a:r>
              <a:rPr lang="fr-FR" b="1" dirty="0" err="1"/>
              <a:t>hoix</a:t>
            </a:r>
            <a:r>
              <a:rPr lang="fr-FR" b="1" dirty="0"/>
              <a:t> de la parcelle (02)</a:t>
            </a:r>
            <a:endParaRPr lang="fr-BE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DEEF84D-1B58-C910-70DE-6A7165C13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1744" y="1716014"/>
            <a:ext cx="4386597" cy="4351338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fr-BE" sz="3600" dirty="0"/>
              <a:t>Parcelle « ouverte » (pas de ligne de peupliers, de bois,…), bien aérée</a:t>
            </a:r>
          </a:p>
          <a:p>
            <a:pPr algn="l"/>
            <a:r>
              <a:rPr lang="fr-BE" sz="3600" dirty="0"/>
              <a:t>Attention au fonds (de vallée) connu(e)s pour leurs brouillards</a:t>
            </a:r>
          </a:p>
          <a:p>
            <a:pPr algn="l"/>
            <a:r>
              <a:rPr lang="fr-BE" sz="3600" dirty="0"/>
              <a:t>Pas de tas de déchets non gérés à proximité!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2A36BD9D-16D6-50BF-E0A6-8E588DA9AB7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fr-BE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4C315B7-BA23-27DA-A442-7C418538C65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18" y="140399"/>
            <a:ext cx="1360982" cy="889889"/>
          </a:xfrm>
          <a:prstGeom prst="rect">
            <a:avLst/>
          </a:prstGeom>
        </p:spPr>
      </p:pic>
      <p:pic>
        <p:nvPicPr>
          <p:cNvPr id="9" name="Image 8" descr="Une image contenant herbe, extérieur, ciel, champ&#10;&#10;Description générée automatiquement">
            <a:extLst>
              <a:ext uri="{FF2B5EF4-FFF2-40B4-BE49-F238E27FC236}">
                <a16:creationId xmlns:a16="http://schemas.microsoft.com/office/drawing/2014/main" id="{2C4655FC-172E-FABB-093A-CE392E7EB7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3642" y="1262784"/>
            <a:ext cx="6966613" cy="525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7597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121161-F3D2-4AF5-BE54-36E2FFF8A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30422"/>
            <a:ext cx="9931400" cy="1186584"/>
          </a:xfrm>
        </p:spPr>
        <p:txBody>
          <a:bodyPr>
            <a:normAutofit/>
          </a:bodyPr>
          <a:lstStyle/>
          <a:p>
            <a:r>
              <a:rPr lang="fr-BE" dirty="0">
                <a:solidFill>
                  <a:srgbClr val="00B050"/>
                </a:solidFill>
              </a:rPr>
              <a:t>Gestion: </a:t>
            </a:r>
            <a:r>
              <a:rPr lang="fr-BE" dirty="0"/>
              <a:t>levée de la dormance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32F78E7-2FE9-49DD-9BE4-4426A28621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18" y="140399"/>
            <a:ext cx="1360982" cy="88988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828A95B-219A-45C4-8FF9-E2C01DE0B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952" y="1111597"/>
            <a:ext cx="4172035" cy="292308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533850C-C807-4768-AF7E-6621B3F1CB9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029" y="1150448"/>
            <a:ext cx="4172034" cy="312902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A1E8224-6B16-4E50-AE87-C569DF6BD3E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1068" y="3355715"/>
            <a:ext cx="4427034" cy="3320276"/>
          </a:xfrm>
          <a:prstGeom prst="rect">
            <a:avLst/>
          </a:prstGeom>
        </p:spPr>
      </p:pic>
      <p:sp>
        <p:nvSpPr>
          <p:cNvPr id="7" name="Sous-titre 2">
            <a:extLst>
              <a:ext uri="{FF2B5EF4-FFF2-40B4-BE49-F238E27FC236}">
                <a16:creationId xmlns:a16="http://schemas.microsoft.com/office/drawing/2014/main" id="{E4689885-39AE-210B-E62A-713FFEEB4539}"/>
              </a:ext>
            </a:extLst>
          </p:cNvPr>
          <p:cNvSpPr txBox="1">
            <a:spLocks/>
          </p:cNvSpPr>
          <p:nvPr/>
        </p:nvSpPr>
        <p:spPr>
          <a:xfrm>
            <a:off x="458952" y="3580163"/>
            <a:ext cx="1756147" cy="45451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BE" sz="2500" dirty="0"/>
              <a:t>Ethylène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774CD94-8866-4438-AC59-3A9A41FAF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71322" y="260559"/>
            <a:ext cx="2420678" cy="889889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BE" dirty="0"/>
              <a:t>Retournement des caisses</a:t>
            </a:r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32556CC5-3140-CB99-840B-FA029DC2645D}"/>
              </a:ext>
            </a:extLst>
          </p:cNvPr>
          <p:cNvSpPr txBox="1">
            <a:spLocks/>
          </p:cNvSpPr>
          <p:nvPr/>
        </p:nvSpPr>
        <p:spPr>
          <a:xfrm>
            <a:off x="5821841" y="6256753"/>
            <a:ext cx="2366261" cy="41923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BE" sz="2500" dirty="0"/>
              <a:t>Coup de chaleur</a:t>
            </a:r>
          </a:p>
        </p:txBody>
      </p:sp>
    </p:spTree>
    <p:extLst>
      <p:ext uri="{BB962C8B-B14F-4D97-AF65-F5344CB8AC3E}">
        <p14:creationId xmlns:p14="http://schemas.microsoft.com/office/powerpoint/2010/main" val="25181806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121161-F3D2-4AF5-BE54-36E2FFF8A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40399"/>
            <a:ext cx="9931400" cy="1186584"/>
          </a:xfrm>
        </p:spPr>
        <p:txBody>
          <a:bodyPr>
            <a:normAutofit/>
          </a:bodyPr>
          <a:lstStyle/>
          <a:p>
            <a:r>
              <a:rPr lang="fr-BE" sz="4000" dirty="0">
                <a:solidFill>
                  <a:srgbClr val="00B050"/>
                </a:solidFill>
              </a:rPr>
              <a:t>Gestion : </a:t>
            </a:r>
            <a:r>
              <a:rPr lang="fr-BE" sz="4000" dirty="0"/>
              <a:t>p</a:t>
            </a:r>
            <a:r>
              <a:rPr lang="fr-BE" sz="4000" b="1" dirty="0"/>
              <a:t>régermination ….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32F78E7-2FE9-49DD-9BE4-4426A28621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18" y="140399"/>
            <a:ext cx="1360982" cy="88988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67BCA6F-030D-4AE1-AA45-F3359812A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061" y="1060196"/>
            <a:ext cx="4933374" cy="3712122"/>
          </a:xfrm>
          <a:prstGeom prst="rect">
            <a:avLst/>
          </a:prstGeom>
        </p:spPr>
      </p:pic>
      <p:pic>
        <p:nvPicPr>
          <p:cNvPr id="8" name="Image 7" descr="Une image contenant camion, extérieur, rouge, transport&#10;&#10;Description générée automatiquement">
            <a:extLst>
              <a:ext uri="{FF2B5EF4-FFF2-40B4-BE49-F238E27FC236}">
                <a16:creationId xmlns:a16="http://schemas.microsoft.com/office/drawing/2014/main" id="{0ED20DEC-2A6D-4719-BA6C-0B0EBB92344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4564" y="1087310"/>
            <a:ext cx="4933374" cy="365789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BC21C14-C660-4F24-8B57-14D5B553BF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963" y="4890052"/>
            <a:ext cx="11556073" cy="182754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D540413-FEE2-B46A-287F-C8BD799D5B8B}"/>
              </a:ext>
            </a:extLst>
          </p:cNvPr>
          <p:cNvSpPr txBox="1"/>
          <p:nvPr/>
        </p:nvSpPr>
        <p:spPr>
          <a:xfrm>
            <a:off x="7261192" y="4890052"/>
            <a:ext cx="26539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b="1" dirty="0">
                <a:solidFill>
                  <a:srgbClr val="FF0000"/>
                </a:solidFill>
              </a:rPr>
              <a:t>Prégermé</a:t>
            </a:r>
          </a:p>
          <a:p>
            <a:pPr algn="r"/>
            <a:endParaRPr lang="fr-FR" sz="2800" b="1" dirty="0">
              <a:solidFill>
                <a:srgbClr val="FF0000"/>
              </a:solidFill>
            </a:endParaRPr>
          </a:p>
          <a:p>
            <a:pPr algn="r"/>
            <a:r>
              <a:rPr lang="fr-FR" sz="2800" b="1" dirty="0">
                <a:solidFill>
                  <a:srgbClr val="FF0000"/>
                </a:solidFill>
              </a:rPr>
              <a:t>Non - prégermé</a:t>
            </a:r>
            <a:endParaRPr lang="fr-BE" sz="2800" b="1" dirty="0">
              <a:solidFill>
                <a:srgbClr val="FF0000"/>
              </a:solidFill>
            </a:endParaRPr>
          </a:p>
        </p:txBody>
      </p:sp>
      <p:sp>
        <p:nvSpPr>
          <p:cNvPr id="5" name="Accolade fermante 4">
            <a:extLst>
              <a:ext uri="{FF2B5EF4-FFF2-40B4-BE49-F238E27FC236}">
                <a16:creationId xmlns:a16="http://schemas.microsoft.com/office/drawing/2014/main" id="{ED14D85F-3736-0E23-CB03-644AF0BFD4FE}"/>
              </a:ext>
            </a:extLst>
          </p:cNvPr>
          <p:cNvSpPr/>
          <p:nvPr/>
        </p:nvSpPr>
        <p:spPr>
          <a:xfrm>
            <a:off x="9827045" y="4913649"/>
            <a:ext cx="440675" cy="1384995"/>
          </a:xfrm>
          <a:prstGeom prst="righ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C039DDA-6254-73B6-D797-1E2E1020ECC1}"/>
              </a:ext>
            </a:extLst>
          </p:cNvPr>
          <p:cNvSpPr txBox="1"/>
          <p:nvPr/>
        </p:nvSpPr>
        <p:spPr>
          <a:xfrm>
            <a:off x="10421957" y="5431316"/>
            <a:ext cx="1385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AGRIA</a:t>
            </a:r>
            <a:endParaRPr lang="fr-BE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0421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E5FC4-AD54-D76B-0887-8E6E03802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9812FE-D3A5-CD34-4416-7EF0F7571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4000" dirty="0">
                <a:solidFill>
                  <a:srgbClr val="00B050"/>
                </a:solidFill>
              </a:rPr>
              <a:t>Gestion : </a:t>
            </a:r>
            <a:r>
              <a:rPr lang="fr-BE" sz="4000" dirty="0"/>
              <a:t>p</a:t>
            </a:r>
            <a:r>
              <a:rPr lang="fr-BE" sz="4000" b="1" dirty="0"/>
              <a:t>régermination ….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B1AC06AC-EBF9-1834-472B-C0B6D6BA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63678" y="1825625"/>
            <a:ext cx="379012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4000" dirty="0"/>
              <a:t>Prégermination:</a:t>
            </a:r>
          </a:p>
          <a:p>
            <a:r>
              <a:rPr lang="fr-FR" sz="4000" dirty="0"/>
              <a:t>Sacs </a:t>
            </a:r>
            <a:r>
              <a:rPr lang="fr-FR" sz="4000" dirty="0" err="1"/>
              <a:t>Joppe</a:t>
            </a:r>
            <a:endParaRPr lang="fr-FR" sz="4000" dirty="0"/>
          </a:p>
          <a:p>
            <a:r>
              <a:rPr lang="fr-FR" sz="4000" dirty="0"/>
              <a:t>Caissettes translucides + éclairage</a:t>
            </a:r>
          </a:p>
          <a:p>
            <a:r>
              <a:rPr lang="fr-FR" sz="4000" dirty="0"/>
              <a:t>Caisses</a:t>
            </a:r>
            <a:endParaRPr lang="fr-BE" sz="40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0B06E51-25A2-8324-333E-B3A9DE11C29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18" y="140399"/>
            <a:ext cx="1360982" cy="8898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9086FA2-3F93-F141-4D41-A032AB849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701" y="1489973"/>
            <a:ext cx="6773999" cy="502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5839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121161-F3D2-4AF5-BE54-36E2FFF8A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87745"/>
            <a:ext cx="9931400" cy="1186584"/>
          </a:xfrm>
        </p:spPr>
        <p:txBody>
          <a:bodyPr>
            <a:normAutofit/>
          </a:bodyPr>
          <a:lstStyle/>
          <a:p>
            <a:r>
              <a:rPr lang="fr-BE" sz="4000" dirty="0">
                <a:solidFill>
                  <a:srgbClr val="00B050"/>
                </a:solidFill>
              </a:rPr>
              <a:t>Gestion </a:t>
            </a:r>
            <a:r>
              <a:rPr lang="fr-BE" sz="4000" b="1" dirty="0"/>
              <a:t>….et bâchage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32F78E7-2FE9-49DD-9BE4-4426A28621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18" y="140399"/>
            <a:ext cx="1360982" cy="88988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D62EAD7-80E8-490D-BF34-55EC2AA16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7838" y="2203555"/>
            <a:ext cx="5878625" cy="4406262"/>
          </a:xfrm>
          <a:prstGeom prst="rect">
            <a:avLst/>
          </a:prstGeom>
        </p:spPr>
      </p:pic>
      <p:pic>
        <p:nvPicPr>
          <p:cNvPr id="8" name="Image 7" descr="Une image contenant herbe, extérieur, ciel, béton&#10;&#10;Description générée automatiquement">
            <a:extLst>
              <a:ext uri="{FF2B5EF4-FFF2-40B4-BE49-F238E27FC236}">
                <a16:creationId xmlns:a16="http://schemas.microsoft.com/office/drawing/2014/main" id="{3A4AD0A8-BCB2-4F14-AAC4-E94AE9FC116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537" y="1431523"/>
            <a:ext cx="5960463" cy="447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3819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121161-F3D2-4AF5-BE54-36E2FFF8A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800" dirty="0">
                <a:solidFill>
                  <a:srgbClr val="00B050"/>
                </a:solidFill>
              </a:rPr>
              <a:t>Gestion</a:t>
            </a:r>
            <a:r>
              <a:rPr lang="fr-FR" sz="4800" dirty="0"/>
              <a:t> des résistances, nouvelles approches</a:t>
            </a:r>
            <a:br>
              <a:rPr lang="fr-BE" sz="4800" b="1" dirty="0"/>
            </a:br>
            <a:endParaRPr lang="fr-BE" sz="4800" b="1" u="sng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774CD94-8866-4438-AC59-3A9A41FAF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504" y="1428059"/>
            <a:ext cx="11201400" cy="4962801"/>
          </a:xfrm>
        </p:spPr>
        <p:txBody>
          <a:bodyPr>
            <a:normAutofit fontScale="92500" lnSpcReduction="20000"/>
          </a:bodyPr>
          <a:lstStyle/>
          <a:p>
            <a:r>
              <a:rPr lang="fr-BE" sz="3900" dirty="0"/>
              <a:t>La combinaison des différentes approches :</a:t>
            </a:r>
          </a:p>
          <a:p>
            <a:pPr lvl="1"/>
            <a:r>
              <a:rPr lang="fr-BE" sz="3500" dirty="0"/>
              <a:t>var. plus ou moins tolérantes/ résistantes;</a:t>
            </a:r>
          </a:p>
          <a:p>
            <a:pPr lvl="1"/>
            <a:r>
              <a:rPr lang="fr-BE" sz="3500" dirty="0"/>
              <a:t>utilisation de variétés avec des gènes de résistances </a:t>
            </a:r>
            <a:r>
              <a:rPr lang="fr-BE" sz="3500" dirty="0" err="1"/>
              <a:t>différ</a:t>
            </a:r>
            <a:r>
              <a:rPr lang="fr-BE" sz="3500" dirty="0"/>
              <a:t>.;</a:t>
            </a:r>
          </a:p>
          <a:p>
            <a:pPr lvl="1"/>
            <a:r>
              <a:rPr lang="fr-BE" sz="3500" dirty="0"/>
              <a:t>Cultures en bandes « </a:t>
            </a:r>
            <a:r>
              <a:rPr lang="fr-BE" sz="3500" i="1" dirty="0" err="1"/>
              <a:t>strokenteelt</a:t>
            </a:r>
            <a:r>
              <a:rPr lang="fr-BE" sz="3500" i="1" dirty="0"/>
              <a:t> </a:t>
            </a:r>
            <a:r>
              <a:rPr lang="fr-BE" sz="3500" dirty="0"/>
              <a:t>» (NL)</a:t>
            </a:r>
          </a:p>
          <a:p>
            <a:pPr lvl="1"/>
            <a:r>
              <a:rPr lang="fr-BE" sz="3500" dirty="0"/>
              <a:t>Utilisation de produits de stimulation de la défense des plantes (SDP);</a:t>
            </a:r>
          </a:p>
          <a:p>
            <a:pPr lvl="1"/>
            <a:r>
              <a:rPr lang="fr-BE" sz="3500" dirty="0"/>
              <a:t>Utilisation de fongicides uniquement au bons moments (avertissements);</a:t>
            </a:r>
          </a:p>
          <a:p>
            <a:pPr lvl="1"/>
            <a:r>
              <a:rPr lang="fr-BE" sz="3500" dirty="0"/>
              <a:t>…</a:t>
            </a:r>
          </a:p>
          <a:p>
            <a:pPr algn="l"/>
            <a:r>
              <a:rPr lang="fr-BE" sz="3900" dirty="0"/>
              <a:t>Va permettre de faire des progrès importants en matière de diminution de l’utilisation des PPP.</a:t>
            </a:r>
          </a:p>
          <a:p>
            <a:pPr marL="571500" indent="-571500" algn="l">
              <a:buFontTx/>
              <a:buChar char="-"/>
            </a:pPr>
            <a:endParaRPr lang="fr-BE" sz="36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32F78E7-2FE9-49DD-9BE4-4426A28621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18" y="140399"/>
            <a:ext cx="1360982" cy="88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815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44C9E-0150-5830-B5EE-F71BB500B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2EE6F6-374E-9289-0787-71E4974C3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B050"/>
                </a:solidFill>
              </a:rPr>
              <a:t>Gestion</a:t>
            </a:r>
            <a:r>
              <a:rPr lang="fr-FR" dirty="0"/>
              <a:t> des résistances, nouvelles approches</a:t>
            </a:r>
            <a:endParaRPr lang="fr-BE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731E2CF0-4C79-6B20-7AD1-AEF45319E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03700" cy="4351338"/>
          </a:xfrm>
        </p:spPr>
        <p:txBody>
          <a:bodyPr>
            <a:normAutofit/>
          </a:bodyPr>
          <a:lstStyle/>
          <a:p>
            <a:r>
              <a:rPr lang="fr-FR" sz="3600" b="1" dirty="0"/>
              <a:t>Cultures en bandes </a:t>
            </a:r>
            <a:r>
              <a:rPr lang="fr-FR" sz="3600" dirty="0"/>
              <a:t>(« </a:t>
            </a:r>
            <a:r>
              <a:rPr lang="fr-FR" sz="3600" i="1" dirty="0" err="1"/>
              <a:t>Strokenteelt</a:t>
            </a:r>
            <a:r>
              <a:rPr lang="fr-FR" sz="3600" i="1" dirty="0"/>
              <a:t> </a:t>
            </a:r>
            <a:r>
              <a:rPr lang="fr-FR" sz="3600" dirty="0"/>
              <a:t>»)</a:t>
            </a:r>
          </a:p>
          <a:p>
            <a:r>
              <a:rPr lang="fr-FR" sz="3600" b="1" dirty="0"/>
              <a:t>Variétés avec gènes de R différents sur la même parcelle </a:t>
            </a:r>
            <a:r>
              <a:rPr lang="fr-FR" sz="3600" dirty="0"/>
              <a:t>(code couleur </a:t>
            </a:r>
            <a:r>
              <a:rPr lang="fr-FR" sz="3600" b="1" i="1" dirty="0"/>
              <a:t>gène R</a:t>
            </a:r>
            <a:r>
              <a:rPr lang="fr-FR" sz="3600" dirty="0"/>
              <a:t> dans liste RR 2026)</a:t>
            </a:r>
            <a:endParaRPr lang="fr-BE" sz="3600" dirty="0"/>
          </a:p>
        </p:txBody>
      </p:sp>
      <p:pic>
        <p:nvPicPr>
          <p:cNvPr id="4" name="Image 3" descr="Une image contenant herbe, plein air, ciel, nuage&#10;&#10;Le contenu généré par l’IA peut être incorrect.">
            <a:extLst>
              <a:ext uri="{FF2B5EF4-FFF2-40B4-BE49-F238E27FC236}">
                <a16:creationId xmlns:a16="http://schemas.microsoft.com/office/drawing/2014/main" id="{72FBDF85-B701-05A3-9F43-D4A1D3485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25625"/>
            <a:ext cx="5554133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0784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121161-F3D2-4AF5-BE54-36E2FFF8A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37417"/>
            <a:ext cx="10363200" cy="1186584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B050"/>
                </a:solidFill>
              </a:rPr>
              <a:t>Gestion: </a:t>
            </a:r>
            <a:r>
              <a:rPr lang="fr-FR" dirty="0"/>
              <a:t>u</a:t>
            </a:r>
            <a:r>
              <a:rPr lang="fr-BE" dirty="0" err="1"/>
              <a:t>tilisation</a:t>
            </a:r>
            <a:r>
              <a:rPr lang="fr-BE" dirty="0"/>
              <a:t> d’un système d’avertissement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774CD94-8866-4438-AC59-3A9A41FAF9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575174"/>
          </a:xfrm>
        </p:spPr>
        <p:txBody>
          <a:bodyPr>
            <a:normAutofit lnSpcReduction="10000"/>
          </a:bodyPr>
          <a:lstStyle/>
          <a:p>
            <a:pPr algn="l"/>
            <a:r>
              <a:rPr lang="fr-BE" dirty="0"/>
              <a:t> </a:t>
            </a:r>
            <a:r>
              <a:rPr lang="fr-BE" sz="3600" dirty="0" err="1"/>
              <a:t>Vigimap</a:t>
            </a:r>
            <a:r>
              <a:rPr lang="fr-BE" sz="3600" dirty="0"/>
              <a:t> (</a:t>
            </a:r>
            <a:r>
              <a:rPr lang="fr-BE" sz="3600" dirty="0" err="1"/>
              <a:t>Carah</a:t>
            </a:r>
            <a:r>
              <a:rPr lang="fr-BE" sz="3600" dirty="0"/>
              <a:t>) et système d’avertissement de </a:t>
            </a:r>
            <a:r>
              <a:rPr lang="fr-BE" sz="3600" dirty="0" err="1"/>
              <a:t>Viaverda</a:t>
            </a:r>
            <a:endParaRPr lang="fr-BE" sz="3600" dirty="0"/>
          </a:p>
          <a:p>
            <a:pPr algn="l"/>
            <a:r>
              <a:rPr lang="fr-BE" sz="3600" dirty="0"/>
              <a:t> Avertissement spécifique bio (</a:t>
            </a:r>
            <a:r>
              <a:rPr lang="fr-BE" sz="3600" dirty="0" err="1"/>
              <a:t>Vigimap</a:t>
            </a:r>
            <a:r>
              <a:rPr lang="fr-BE" sz="3600" dirty="0"/>
              <a:t> bio, </a:t>
            </a:r>
            <a:r>
              <a:rPr lang="fr-BE" sz="3600" dirty="0" err="1"/>
              <a:t>Biowaarschuwing</a:t>
            </a:r>
            <a:r>
              <a:rPr lang="fr-BE" sz="3600" dirty="0"/>
              <a:t> </a:t>
            </a:r>
            <a:r>
              <a:rPr lang="fr-BE" sz="3600" dirty="0" err="1"/>
              <a:t>Viaverda</a:t>
            </a:r>
            <a:r>
              <a:rPr lang="fr-BE" sz="3600" dirty="0"/>
              <a:t>)</a:t>
            </a:r>
          </a:p>
          <a:p>
            <a:pPr algn="l"/>
            <a:endParaRPr lang="fr-BE" sz="3600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2E37B33-0C80-4DD6-D856-C8C6E936B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575175"/>
          </a:xfrm>
        </p:spPr>
        <p:txBody>
          <a:bodyPr>
            <a:normAutofit lnSpcReduction="10000"/>
          </a:bodyPr>
          <a:lstStyle/>
          <a:p>
            <a:r>
              <a:rPr lang="fr-FR" sz="3600" dirty="0"/>
              <a:t>L’avertissement permet (en fonction de la variété (degré de résistance) et de la sévérité de l’infection:</a:t>
            </a:r>
          </a:p>
          <a:p>
            <a:pPr lvl="1"/>
            <a:r>
              <a:rPr lang="fr-FR" dirty="0"/>
              <a:t> de traiter juste au bon moment</a:t>
            </a:r>
          </a:p>
          <a:p>
            <a:pPr lvl="1"/>
            <a:r>
              <a:rPr lang="fr-FR" dirty="0"/>
              <a:t> de retarder le 1er traitement </a:t>
            </a:r>
          </a:p>
          <a:p>
            <a:pPr lvl="1"/>
            <a:r>
              <a:rPr lang="fr-FR" dirty="0"/>
              <a:t> de traiter  avant la (les) plus forte(s) infections</a:t>
            </a:r>
          </a:p>
          <a:p>
            <a:pPr lvl="1"/>
            <a:r>
              <a:rPr lang="fr-FR" dirty="0"/>
              <a:t>De diminuer le nombre de traitements</a:t>
            </a:r>
          </a:p>
          <a:p>
            <a:endParaRPr lang="fr-BE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32F78E7-2FE9-49DD-9BE4-4426A28621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18" y="140399"/>
            <a:ext cx="1360982" cy="88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904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874841-2CE7-534A-46FF-E772A2AB1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6113DC-5A74-6F2E-B499-D80901E21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>
                <a:solidFill>
                  <a:srgbClr val="00B050"/>
                </a:solidFill>
              </a:rPr>
              <a:t>Intro</a:t>
            </a:r>
            <a:r>
              <a:rPr lang="fr-BE" dirty="0"/>
              <a:t>: c’est quoi les « conventions pommes de terre robustes » </a:t>
            </a:r>
            <a:r>
              <a:rPr lang="fr-BE" b="1" dirty="0"/>
              <a:t>(RR) </a:t>
            </a:r>
            <a:r>
              <a:rPr lang="fr-BE" dirty="0"/>
              <a:t>?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C567FE9-B239-ACCD-1B11-8FA20E8D31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14350" indent="-514350" algn="l">
              <a:buFont typeface="+mj-lt"/>
              <a:buAutoNum type="arabicPeriod"/>
            </a:pPr>
            <a:r>
              <a:rPr lang="fr-FR" sz="3200" b="1" dirty="0"/>
              <a:t>Convention NL </a:t>
            </a:r>
            <a:r>
              <a:rPr lang="fr-FR" dirty="0"/>
              <a:t>en 2017 (2018-2020 / 2021-2026 et au-delà)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3200" b="1" dirty="0"/>
              <a:t>Conventions belges </a:t>
            </a:r>
            <a:r>
              <a:rPr lang="fr-FR" dirty="0"/>
              <a:t>(Région flamande        et</a:t>
            </a:r>
          </a:p>
          <a:p>
            <a:pPr marL="0" indent="0" algn="l">
              <a:buNone/>
            </a:pPr>
            <a:r>
              <a:rPr lang="fr-FR" dirty="0"/>
              <a:t> Région wallonne          ) en 2018 (2019 – 2021) </a:t>
            </a:r>
          </a:p>
          <a:p>
            <a:pPr marL="514350" indent="-514350" algn="l">
              <a:buFont typeface="+mj-lt"/>
              <a:buAutoNum type="arabicPeriod" startAt="3"/>
            </a:pPr>
            <a:r>
              <a:rPr lang="fr-FR" sz="3200" b="1" dirty="0"/>
              <a:t>Convention belgo-française </a:t>
            </a:r>
            <a:r>
              <a:rPr lang="fr-FR" dirty="0"/>
              <a:t>(2023 – 2026 et au-delà)</a:t>
            </a:r>
            <a:endParaRPr lang="fr-BE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C30AEA6-2371-B373-BA63-C5A88017FB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18" y="140399"/>
            <a:ext cx="1360982" cy="88988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D233690-4F2D-00BD-33DC-9C6A795459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473690" y="1759138"/>
            <a:ext cx="880110" cy="58791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6B9A3F-A641-E89E-69AA-3B3FCA527A6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5999" y="2497809"/>
            <a:ext cx="576265" cy="38363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9D5FFB5-D940-C6BE-2A35-AA794297AB9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2400" y="2998746"/>
            <a:ext cx="523431" cy="34881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0AF567C-075A-1003-79A3-6A85284DDAF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3628" y="2688436"/>
            <a:ext cx="1184403" cy="74056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9C0717E-F78D-5551-8E7B-6F945FA2F77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8118" y="3142388"/>
            <a:ext cx="2356723" cy="176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4271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5CA64B-800E-458E-DBEC-4E94932DA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5F9058-1D27-55C4-9C57-34BE0F7BA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37417"/>
            <a:ext cx="10363200" cy="1186584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B050"/>
                </a:solidFill>
              </a:rPr>
              <a:t>Gestion: </a:t>
            </a:r>
            <a:r>
              <a:rPr lang="fr-FR" dirty="0"/>
              <a:t>u</a:t>
            </a:r>
            <a:r>
              <a:rPr lang="fr-BE" dirty="0" err="1"/>
              <a:t>tilisation</a:t>
            </a:r>
            <a:r>
              <a:rPr lang="fr-BE" dirty="0"/>
              <a:t> d’un système d’avertissement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064F02D-DE96-AA89-1788-90D4107849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18" y="140399"/>
            <a:ext cx="1360982" cy="88988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9ECBCD0-6E46-2FB6-6D69-9E1589C0E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034" y="1227306"/>
            <a:ext cx="10363199" cy="562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228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239FBE-1A8D-B8F8-B196-F37876CFE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7AF106-4114-5CD3-EFAA-07F89F159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sz="4000" dirty="0"/>
              <a:t>Courbes d’infection, </a:t>
            </a:r>
            <a:r>
              <a:rPr lang="fr-BE" sz="4000" dirty="0" err="1"/>
              <a:t>Vigimap</a:t>
            </a:r>
            <a:r>
              <a:rPr lang="fr-BE" sz="4000" dirty="0"/>
              <a:t> (</a:t>
            </a:r>
            <a:r>
              <a:rPr lang="fr-BE" sz="4000" dirty="0" err="1"/>
              <a:t>Carah</a:t>
            </a:r>
            <a:r>
              <a:rPr lang="fr-BE" sz="4000" dirty="0"/>
              <a:t>)</a:t>
            </a:r>
            <a:br>
              <a:rPr lang="fr-BE" sz="4000" dirty="0"/>
            </a:br>
            <a:r>
              <a:rPr lang="fr-BE" sz="4000" dirty="0"/>
              <a:t>courbes d’infections </a:t>
            </a:r>
            <a:r>
              <a:rPr lang="fr-BE" sz="4000" u="sng" dirty="0"/>
              <a:t>2024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9288F5C-4D4C-52C1-2861-C3C435132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fr-BE" dirty="0"/>
              <a:t> </a:t>
            </a:r>
            <a:endParaRPr lang="fr-BE" sz="36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F837F5F-F446-5079-59F3-61B0D6C911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18" y="140399"/>
            <a:ext cx="1360982" cy="88988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A55D74A-AF3F-CE19-282C-B2FA5BEB8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5413" y="703220"/>
            <a:ext cx="2446391" cy="68741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AE2C597-5674-4DA5-F71E-5189BDEC1E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064" y="2925161"/>
            <a:ext cx="10623872" cy="2588300"/>
          </a:xfrm>
          <a:prstGeom prst="rect">
            <a:avLst/>
          </a:prstGeom>
        </p:spPr>
      </p:pic>
      <p:sp>
        <p:nvSpPr>
          <p:cNvPr id="4" name="Flèche : haut 3">
            <a:extLst>
              <a:ext uri="{FF2B5EF4-FFF2-40B4-BE49-F238E27FC236}">
                <a16:creationId xmlns:a16="http://schemas.microsoft.com/office/drawing/2014/main" id="{7C9EE3F2-2B92-F43E-06B7-A75C6F31A9B0}"/>
              </a:ext>
            </a:extLst>
          </p:cNvPr>
          <p:cNvSpPr/>
          <p:nvPr/>
        </p:nvSpPr>
        <p:spPr>
          <a:xfrm>
            <a:off x="5277541" y="5337667"/>
            <a:ext cx="484632" cy="97840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D4906E9-B9CD-2DC6-9497-D2CFA63166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915" y="1537721"/>
            <a:ext cx="11608170" cy="1563233"/>
          </a:xfrm>
          <a:prstGeom prst="rect">
            <a:avLst/>
          </a:prstGeom>
        </p:spPr>
      </p:pic>
      <p:sp>
        <p:nvSpPr>
          <p:cNvPr id="11" name="Flèche : haut 10">
            <a:extLst>
              <a:ext uri="{FF2B5EF4-FFF2-40B4-BE49-F238E27FC236}">
                <a16:creationId xmlns:a16="http://schemas.microsoft.com/office/drawing/2014/main" id="{11230F69-8FCB-9CFE-B10D-C935DD3D45EE}"/>
              </a:ext>
            </a:extLst>
          </p:cNvPr>
          <p:cNvSpPr/>
          <p:nvPr/>
        </p:nvSpPr>
        <p:spPr>
          <a:xfrm>
            <a:off x="7055189" y="5337667"/>
            <a:ext cx="484632" cy="978408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214B331-E897-F860-7740-9D0359969F99}"/>
              </a:ext>
            </a:extLst>
          </p:cNvPr>
          <p:cNvSpPr txBox="1"/>
          <p:nvPr/>
        </p:nvSpPr>
        <p:spPr>
          <a:xfrm>
            <a:off x="4891207" y="6324048"/>
            <a:ext cx="125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Fontane</a:t>
            </a:r>
            <a:endParaRPr lang="fr-BE" b="1" dirty="0">
              <a:solidFill>
                <a:srgbClr val="FF0000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CCF62E1-658F-A8BD-544B-5C25F847DEF6}"/>
              </a:ext>
            </a:extLst>
          </p:cNvPr>
          <p:cNvSpPr txBox="1"/>
          <p:nvPr/>
        </p:nvSpPr>
        <p:spPr>
          <a:xfrm>
            <a:off x="6668855" y="6324048"/>
            <a:ext cx="125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>
                <a:solidFill>
                  <a:srgbClr val="00B050"/>
                </a:solidFill>
              </a:rPr>
              <a:t>Cammeo</a:t>
            </a:r>
            <a:endParaRPr lang="fr-BE" b="1" dirty="0">
              <a:solidFill>
                <a:srgbClr val="00B05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F01B2EB-FC22-6EF1-09CB-AEDFD6514159}"/>
              </a:ext>
            </a:extLst>
          </p:cNvPr>
          <p:cNvSpPr txBox="1"/>
          <p:nvPr/>
        </p:nvSpPr>
        <p:spPr>
          <a:xfrm>
            <a:off x="8446503" y="5542176"/>
            <a:ext cx="3621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B050"/>
                </a:solidFill>
              </a:rPr>
              <a:t>Économies de plusieurs traitements </a:t>
            </a:r>
            <a:r>
              <a:rPr lang="fr-FR" sz="2400" b="1" dirty="0" err="1">
                <a:solidFill>
                  <a:srgbClr val="00B050"/>
                </a:solidFill>
              </a:rPr>
              <a:t>fongi</a:t>
            </a:r>
            <a:r>
              <a:rPr lang="fr-FR" sz="2400" b="1" dirty="0">
                <a:solidFill>
                  <a:srgbClr val="00B050"/>
                </a:solidFill>
              </a:rPr>
              <a:t> en 2024!</a:t>
            </a:r>
            <a:endParaRPr lang="fr-BE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977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72E74-31DC-66BD-B643-FB15DAF80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DFE305-02FE-5C42-C411-51BC19709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sz="4000" dirty="0"/>
              <a:t>Courbes d’infection, </a:t>
            </a:r>
            <a:r>
              <a:rPr lang="fr-BE" sz="4000" dirty="0" err="1"/>
              <a:t>Vigimap</a:t>
            </a:r>
            <a:r>
              <a:rPr lang="fr-BE" sz="4000" dirty="0"/>
              <a:t> (</a:t>
            </a:r>
            <a:r>
              <a:rPr lang="fr-BE" sz="4000" dirty="0" err="1"/>
              <a:t>Carah</a:t>
            </a:r>
            <a:r>
              <a:rPr lang="fr-BE" sz="4000" dirty="0"/>
              <a:t>)</a:t>
            </a:r>
            <a:br>
              <a:rPr lang="fr-BE" sz="4000" dirty="0"/>
            </a:br>
            <a:r>
              <a:rPr lang="fr-BE" sz="4000" dirty="0"/>
              <a:t>courbes d’infections </a:t>
            </a:r>
            <a:r>
              <a:rPr lang="fr-BE" sz="4000" b="1" u="sng" dirty="0"/>
              <a:t>2025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709E900-F8F3-6F91-F8F1-D01AC0CF8E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fr-BE" dirty="0"/>
              <a:t> </a:t>
            </a:r>
            <a:endParaRPr lang="fr-BE" sz="36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BC3FB25-3B66-C338-1DF9-A53B1FB22F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18" y="140399"/>
            <a:ext cx="1360982" cy="88988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FFACEF-3D19-C931-12AF-B1AFF36E4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4804" y="271568"/>
            <a:ext cx="2446391" cy="687416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D680288-EB11-3EB9-47B9-4E282DCBE769}"/>
              </a:ext>
            </a:extLst>
          </p:cNvPr>
          <p:cNvSpPr txBox="1"/>
          <p:nvPr/>
        </p:nvSpPr>
        <p:spPr>
          <a:xfrm>
            <a:off x="4352323" y="6408282"/>
            <a:ext cx="125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Fontane</a:t>
            </a:r>
            <a:endParaRPr lang="fr-BE" b="1" dirty="0">
              <a:solidFill>
                <a:srgbClr val="FF000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569FDCE-6E5A-0ECE-27F1-B00D7DB45F2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652" y="1428126"/>
            <a:ext cx="11788695" cy="1782424"/>
          </a:xfrm>
          <a:prstGeom prst="rect">
            <a:avLst/>
          </a:prstGeom>
        </p:spPr>
      </p:pic>
      <p:pic>
        <p:nvPicPr>
          <p:cNvPr id="15" name="Image 14" descr="Une image contenant ligne, Tracé, Parallèle, texte&#10;&#10;Le contenu généré par l’IA peut être incorrect.">
            <a:extLst>
              <a:ext uri="{FF2B5EF4-FFF2-40B4-BE49-F238E27FC236}">
                <a16:creationId xmlns:a16="http://schemas.microsoft.com/office/drawing/2014/main" id="{9A909F6B-F76F-8834-5C8C-54D9939D0E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251" y="3326448"/>
            <a:ext cx="7269215" cy="2270551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5CD855B1-D554-0BE9-40BB-1A72F5B141F3}"/>
              </a:ext>
            </a:extLst>
          </p:cNvPr>
          <p:cNvSpPr txBox="1"/>
          <p:nvPr/>
        </p:nvSpPr>
        <p:spPr>
          <a:xfrm>
            <a:off x="8625896" y="4114860"/>
            <a:ext cx="31142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0B050"/>
                </a:solidFill>
              </a:rPr>
              <a:t>Variétés robustes cotées &gt; 8,5:   pas de traitements</a:t>
            </a:r>
            <a:endParaRPr lang="fr-BE" sz="3200" b="1" dirty="0">
              <a:solidFill>
                <a:srgbClr val="00B050"/>
              </a:solidFill>
            </a:endParaRPr>
          </a:p>
        </p:txBody>
      </p:sp>
      <p:sp>
        <p:nvSpPr>
          <p:cNvPr id="4" name="Flèche : haut 3">
            <a:extLst>
              <a:ext uri="{FF2B5EF4-FFF2-40B4-BE49-F238E27FC236}">
                <a16:creationId xmlns:a16="http://schemas.microsoft.com/office/drawing/2014/main" id="{200C0851-A287-D942-913B-6A7A4F3D52AC}"/>
              </a:ext>
            </a:extLst>
          </p:cNvPr>
          <p:cNvSpPr/>
          <p:nvPr/>
        </p:nvSpPr>
        <p:spPr>
          <a:xfrm>
            <a:off x="4738657" y="5429874"/>
            <a:ext cx="484632" cy="97840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348586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121161-F3D2-4AF5-BE54-36E2FFF8A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426" y="140399"/>
            <a:ext cx="9931400" cy="1186584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00B050"/>
                </a:solidFill>
              </a:rPr>
              <a:t>Gestion: </a:t>
            </a:r>
            <a:r>
              <a:rPr lang="fr-FR" dirty="0"/>
              <a:t>p</a:t>
            </a:r>
            <a:r>
              <a:rPr lang="fr-BE" dirty="0"/>
              <a:t>réserver les gènes de résistance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32F78E7-2FE9-49DD-9BE4-4426A28621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18" y="140399"/>
            <a:ext cx="1360982" cy="88988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A909805-5A3C-FAB4-528D-EAE64961A60E}"/>
              </a:ext>
            </a:extLst>
          </p:cNvPr>
          <p:cNvSpPr txBox="1"/>
          <p:nvPr/>
        </p:nvSpPr>
        <p:spPr>
          <a:xfrm>
            <a:off x="417250" y="1738412"/>
            <a:ext cx="1113202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u="sng" dirty="0"/>
              <a:t>2 maîtres principes 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BE" sz="2800" dirty="0"/>
              <a:t>prévention, prévention, prévention = suivi et contrôle très régulier de la parcelle!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BE" sz="2800" dirty="0"/>
              <a:t>Traiter quand il le faut! </a:t>
            </a:r>
          </a:p>
          <a:p>
            <a:r>
              <a:rPr lang="fr-BE" sz="2800" b="1" dirty="0">
                <a:solidFill>
                  <a:srgbClr val="FF0000"/>
                </a:solidFill>
              </a:rPr>
              <a:t>      Pression </a:t>
            </a:r>
            <a:r>
              <a:rPr lang="fr-BE" sz="2800" b="1" dirty="0" err="1">
                <a:solidFill>
                  <a:srgbClr val="FF0000"/>
                </a:solidFill>
              </a:rPr>
              <a:t>élévée</a:t>
            </a:r>
            <a:r>
              <a:rPr lang="fr-BE" sz="2800" b="1" dirty="0">
                <a:solidFill>
                  <a:srgbClr val="FF0000"/>
                </a:solidFill>
              </a:rPr>
              <a:t> &gt; absence totale de traitements = irresponsabilité!!!</a:t>
            </a:r>
          </a:p>
          <a:p>
            <a:endParaRPr lang="fr-BE" sz="2800" b="1" dirty="0">
              <a:highlight>
                <a:srgbClr val="00FF00"/>
              </a:highlight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BE" sz="2800" dirty="0"/>
              <a:t>var sensible </a:t>
            </a:r>
            <a:r>
              <a:rPr lang="fr-BE" sz="2800" i="1" dirty="0"/>
              <a:t>versus</a:t>
            </a:r>
            <a:r>
              <a:rPr lang="fr-BE" sz="2800" dirty="0"/>
              <a:t> var résistantes/fortement tolérantes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BE" sz="2800" dirty="0">
                <a:highlight>
                  <a:srgbClr val="00FF00"/>
                </a:highlight>
              </a:rPr>
              <a:t>traiter préventivement </a:t>
            </a:r>
            <a:r>
              <a:rPr lang="fr-BE" sz="2800" dirty="0"/>
              <a:t>au moment opportun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BE" sz="2800" dirty="0"/>
              <a:t>var. résistantes = </a:t>
            </a:r>
            <a:r>
              <a:rPr lang="fr-BE" sz="2800" dirty="0">
                <a:highlight>
                  <a:srgbClr val="00FF00"/>
                </a:highlight>
              </a:rPr>
              <a:t>traitements retardés et/ou doses réduites </a:t>
            </a:r>
            <a:r>
              <a:rPr lang="fr-BE" sz="2800" dirty="0"/>
              <a:t>(qd risque modéré)</a:t>
            </a:r>
          </a:p>
          <a:p>
            <a:endParaRPr lang="fr-BE" sz="2800" b="1" dirty="0">
              <a:highlight>
                <a:srgbClr val="00FF00"/>
              </a:highligh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FE9734-2A3F-7F90-425A-1D99AA6907D5}"/>
              </a:ext>
            </a:extLst>
          </p:cNvPr>
          <p:cNvSpPr/>
          <p:nvPr/>
        </p:nvSpPr>
        <p:spPr>
          <a:xfrm>
            <a:off x="725557" y="3508513"/>
            <a:ext cx="10576852" cy="44726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200851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121161-F3D2-4AF5-BE54-36E2FFF8A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37417"/>
            <a:ext cx="6694967" cy="1186584"/>
          </a:xfrm>
        </p:spPr>
        <p:txBody>
          <a:bodyPr>
            <a:normAutofit fontScale="90000"/>
          </a:bodyPr>
          <a:lstStyle/>
          <a:p>
            <a:r>
              <a:rPr lang="fr-BE" sz="4900" b="1" dirty="0">
                <a:solidFill>
                  <a:srgbClr val="00B050"/>
                </a:solidFill>
              </a:rPr>
              <a:t>5</a:t>
            </a:r>
            <a:r>
              <a:rPr lang="fr-BE" sz="4400" b="1" dirty="0">
                <a:solidFill>
                  <a:srgbClr val="00B050"/>
                </a:solidFill>
              </a:rPr>
              <a:t>. Conclusions: </a:t>
            </a:r>
            <a:r>
              <a:rPr lang="fr-BE" sz="4400" b="1" dirty="0">
                <a:solidFill>
                  <a:srgbClr val="FF0000"/>
                </a:solidFill>
              </a:rPr>
              <a:t>16 à 17 </a:t>
            </a:r>
            <a:r>
              <a:rPr lang="fr-BE" sz="4400" dirty="0"/>
              <a:t>gènes de résistance…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C961F28-BF54-C936-E55E-3CD93943C1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32F78E7-2FE9-49DD-9BE4-4426A28621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18" y="140399"/>
            <a:ext cx="1360982" cy="88988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34510B7-191E-4C3C-8133-BBC2AA814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0529" y="140399"/>
            <a:ext cx="2867186" cy="633165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1BEFC82-A2E0-466F-834F-C4D5D82ECD4C}"/>
              </a:ext>
            </a:extLst>
          </p:cNvPr>
          <p:cNvSpPr txBox="1"/>
          <p:nvPr/>
        </p:nvSpPr>
        <p:spPr>
          <a:xfrm>
            <a:off x="8091035" y="6396335"/>
            <a:ext cx="4028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u="sng" dirty="0"/>
              <a:t>Source</a:t>
            </a:r>
            <a:r>
              <a:rPr lang="fr-BE" sz="2400" dirty="0"/>
              <a:t>: Jacob Eising/</a:t>
            </a:r>
            <a:r>
              <a:rPr lang="fr-BE" sz="2400" dirty="0" err="1"/>
              <a:t>Bionext</a:t>
            </a:r>
            <a:endParaRPr lang="fr-BE" sz="2400" dirty="0"/>
          </a:p>
        </p:txBody>
      </p:sp>
      <p:pic>
        <p:nvPicPr>
          <p:cNvPr id="9" name="Image 8" descr="Une image contenant herbe, extérieur, arbre, champ&#10;&#10;Description générée automatiquement">
            <a:extLst>
              <a:ext uri="{FF2B5EF4-FFF2-40B4-BE49-F238E27FC236}">
                <a16:creationId xmlns:a16="http://schemas.microsoft.com/office/drawing/2014/main" id="{3F67C3AE-E9AE-4E47-9F3E-1B0B036022D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32"/>
          <a:stretch>
            <a:fillRect/>
          </a:stretch>
        </p:blipFill>
        <p:spPr>
          <a:xfrm>
            <a:off x="988828" y="1922780"/>
            <a:ext cx="6485860" cy="460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9877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121161-F3D2-4AF5-BE54-36E2FFF8A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>
                <a:solidFill>
                  <a:srgbClr val="00B050"/>
                </a:solidFill>
              </a:rPr>
              <a:t>Conclusions</a:t>
            </a:r>
            <a:r>
              <a:rPr lang="fr-BE" dirty="0"/>
              <a:t> et perspectives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774CD94-8866-4438-AC59-3A9A41FAF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1309"/>
            <a:ext cx="6785344" cy="5376292"/>
          </a:xfrm>
        </p:spPr>
        <p:txBody>
          <a:bodyPr>
            <a:normAutofit fontScale="92500" lnSpcReduction="20000"/>
          </a:bodyPr>
          <a:lstStyle/>
          <a:p>
            <a:r>
              <a:rPr lang="fr-BE" b="1" dirty="0"/>
              <a:t>RR</a:t>
            </a:r>
            <a:r>
              <a:rPr lang="fr-BE" dirty="0"/>
              <a:t> seront largement présentes avant fin de la décennie </a:t>
            </a:r>
          </a:p>
          <a:p>
            <a:r>
              <a:rPr lang="fr-BE" dirty="0"/>
              <a:t>Tout le secteur et chaine d’appro doit </a:t>
            </a:r>
            <a:r>
              <a:rPr lang="fr-BE" b="1" dirty="0"/>
              <a:t>se sentir concerné!</a:t>
            </a:r>
          </a:p>
          <a:p>
            <a:r>
              <a:rPr lang="fr-BE" dirty="0"/>
              <a:t>Sélection et </a:t>
            </a:r>
            <a:r>
              <a:rPr lang="fr-BE" b="1" dirty="0"/>
              <a:t>création variétale</a:t>
            </a:r>
            <a:r>
              <a:rPr lang="fr-BE" dirty="0"/>
              <a:t> (CRA-W, NL, FR, DK, DE,…)</a:t>
            </a:r>
          </a:p>
          <a:p>
            <a:r>
              <a:rPr lang="fr-BE" b="1" dirty="0"/>
              <a:t>Protéger</a:t>
            </a:r>
            <a:r>
              <a:rPr lang="fr-BE" dirty="0"/>
              <a:t> les variétés et les gènes R le plus longtemps possible!</a:t>
            </a:r>
          </a:p>
          <a:p>
            <a:r>
              <a:rPr lang="fr-BE" dirty="0"/>
              <a:t>Gènes de résistance contournés? &gt; var avec 2 ou 3 ou 4 gènes (</a:t>
            </a:r>
            <a:r>
              <a:rPr lang="fr-BE" b="1" dirty="0"/>
              <a:t>var. multigéniques</a:t>
            </a:r>
            <a:r>
              <a:rPr lang="fr-BE" dirty="0"/>
              <a:t>)</a:t>
            </a:r>
          </a:p>
          <a:p>
            <a:r>
              <a:rPr lang="fr-BE" dirty="0"/>
              <a:t>Le </a:t>
            </a:r>
            <a:r>
              <a:rPr lang="fr-BE" b="1" i="1" dirty="0"/>
              <a:t>Pi</a:t>
            </a:r>
            <a:r>
              <a:rPr lang="fr-BE" i="1" dirty="0"/>
              <a:t> </a:t>
            </a:r>
            <a:r>
              <a:rPr lang="fr-BE" dirty="0"/>
              <a:t>va continuer à s’adapter et à muter: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BE" u="sng" dirty="0"/>
              <a:t>prévention</a:t>
            </a:r>
            <a:r>
              <a:rPr lang="fr-BE" dirty="0"/>
              <a:t> indispensable!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BE" dirty="0"/>
              <a:t>raisonner / multiples </a:t>
            </a:r>
            <a:r>
              <a:rPr lang="fr-BE" u="sng" dirty="0"/>
              <a:t>luttes à combiner</a:t>
            </a:r>
          </a:p>
          <a:p>
            <a:r>
              <a:rPr lang="fr-BE" i="1" dirty="0"/>
              <a:t>… </a:t>
            </a:r>
          </a:p>
          <a:p>
            <a:endParaRPr lang="fr-BE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32F78E7-2FE9-49DD-9BE4-4426A28621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18" y="140399"/>
            <a:ext cx="1360982" cy="889889"/>
          </a:xfrm>
          <a:prstGeom prst="rect">
            <a:avLst/>
          </a:prstGeom>
        </p:spPr>
      </p:pic>
      <p:pic>
        <p:nvPicPr>
          <p:cNvPr id="5" name="Image 4" descr="Une image contenant herbe, plein air, terre, agriculture&#10;&#10;Le contenu généré par l’IA peut être incorrect.">
            <a:extLst>
              <a:ext uri="{FF2B5EF4-FFF2-40B4-BE49-F238E27FC236}">
                <a16:creationId xmlns:a16="http://schemas.microsoft.com/office/drawing/2014/main" id="{AB148669-DABE-A87A-A9A9-8FB26FF105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10995" y="2153746"/>
            <a:ext cx="5376291" cy="403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94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7BE7D-31E3-EACC-6B1D-C532A462E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56675D-BB22-0005-28E2-460F5B1A7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sz="5400" dirty="0">
                <a:solidFill>
                  <a:srgbClr val="00B050"/>
                </a:solidFill>
              </a:rPr>
              <a:t>Intro</a:t>
            </a:r>
            <a:r>
              <a:rPr lang="fr-BE" sz="5300" dirty="0"/>
              <a:t> et mise en contexte</a:t>
            </a:r>
            <a:br>
              <a:rPr lang="fr-BE" sz="6000" dirty="0"/>
            </a:br>
            <a:endParaRPr lang="fr-BE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B601AEDB-65C0-7473-F62F-5E9904767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endParaRPr lang="fr-BE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71DF1E5-18C9-BBA7-11FD-58DFFCA90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0330E-8892-437C-A5F0-D3AFED40A551}" type="slidenum">
              <a:rPr lang="fr-BE" smtClean="0"/>
              <a:t>5</a:t>
            </a:fld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ECD4373-F47C-B379-52C7-AB0B418631DD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510212" y="1001713"/>
            <a:ext cx="5157788" cy="8239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BE" sz="3200" dirty="0"/>
              <a:t>Var robustes (RR) aux </a:t>
            </a:r>
            <a:r>
              <a:rPr lang="fr-BE" sz="3200" b="1" u="sng" dirty="0"/>
              <a:t>champs</a:t>
            </a:r>
            <a:r>
              <a:rPr lang="fr-BE" sz="3200" dirty="0"/>
              <a:t> (RW)…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9E58A2F-FD8A-8C81-1F02-3006ABF87D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18" y="140399"/>
            <a:ext cx="1360982" cy="88988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AF26BCA-623D-5057-9746-E40E1208F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041" y="2369910"/>
            <a:ext cx="7762021" cy="4267200"/>
          </a:xfrm>
          <a:prstGeom prst="rect">
            <a:avLst/>
          </a:prstGeom>
        </p:spPr>
      </p:pic>
      <p:pic>
        <p:nvPicPr>
          <p:cNvPr id="13" name="Image 12" descr="Une image contenant texte, carte de visi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F22CA66C-DB53-7D99-6B62-DE6D52BCD0B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19" y="1365479"/>
            <a:ext cx="4098968" cy="2269362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F29E390-77E4-C9E7-47AE-C43BBE90879A}"/>
              </a:ext>
            </a:extLst>
          </p:cNvPr>
          <p:cNvSpPr txBox="1"/>
          <p:nvPr/>
        </p:nvSpPr>
        <p:spPr>
          <a:xfrm>
            <a:off x="261939" y="3770006"/>
            <a:ext cx="352348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54 % de variétés robustes (RR)</a:t>
            </a:r>
          </a:p>
          <a:p>
            <a:r>
              <a:rPr lang="fr-FR" sz="2400" dirty="0"/>
              <a:t>dont: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400" dirty="0"/>
              <a:t>66 % pour variétés du frais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400" dirty="0"/>
              <a:t>34 % pour la transformation</a:t>
            </a:r>
            <a:endParaRPr lang="fr-BE" sz="2400" dirty="0"/>
          </a:p>
        </p:txBody>
      </p:sp>
    </p:spTree>
    <p:extLst>
      <p:ext uri="{BB962C8B-B14F-4D97-AF65-F5344CB8AC3E}">
        <p14:creationId xmlns:p14="http://schemas.microsoft.com/office/powerpoint/2010/main" val="2093096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121161-F3D2-4AF5-BE54-36E2FFF8A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5300" dirty="0"/>
              <a:t> </a:t>
            </a:r>
            <a:r>
              <a:rPr lang="fr-BE" sz="5400" dirty="0">
                <a:solidFill>
                  <a:srgbClr val="00B050"/>
                </a:solidFill>
              </a:rPr>
              <a:t>Intro </a:t>
            </a:r>
            <a:r>
              <a:rPr lang="fr-BE" sz="5300" dirty="0"/>
              <a:t>et mise en contexte                </a:t>
            </a:r>
            <a:endParaRPr lang="fr-BE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AE38225-F514-D6D2-D701-20583ED7A8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endParaRPr lang="fr-BE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677B8ED-B002-1B2D-0B0B-81139590D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0330E-8892-437C-A5F0-D3AFED40A551}" type="slidenum">
              <a:rPr lang="fr-BE" smtClean="0"/>
              <a:t>6</a:t>
            </a:fld>
            <a:endParaRPr lang="fr-BE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7FD5A314-1686-0754-E69D-065A8239EA9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524001"/>
            <a:ext cx="10124661" cy="44735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BE" sz="3200" dirty="0"/>
              <a:t>Var RR dans les </a:t>
            </a:r>
            <a:r>
              <a:rPr lang="fr-BE" sz="3200" b="1" dirty="0"/>
              <a:t>magasins</a:t>
            </a:r>
            <a:r>
              <a:rPr lang="fr-BE" sz="3200" dirty="0"/>
              <a:t> (BE)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BE" sz="2200" u="sng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&gt; H</a:t>
            </a:r>
            <a:r>
              <a:rPr lang="fr-BE" sz="2200" u="sng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iver </a:t>
            </a:r>
            <a:r>
              <a:rPr lang="fr-BE" sz="2200" b="1" u="sng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2019-2020</a:t>
            </a:r>
            <a:r>
              <a:rPr lang="fr-BE" sz="2200" u="sng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(Fiwap)</a:t>
            </a:r>
            <a:r>
              <a:rPr lang="fr-BE" sz="2200" u="sng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fr-BE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2000" b="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55 % pdt bio = belges;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fr-BE" sz="2000" b="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54 % de toutes les bio étaient de variétés robustes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BE" sz="2200" u="sng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&gt; F</a:t>
            </a:r>
            <a:r>
              <a:rPr lang="fr-BE" sz="2200" u="sng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évrier </a:t>
            </a:r>
            <a:r>
              <a:rPr lang="fr-BE" sz="2200" b="1" u="sng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2025</a:t>
            </a:r>
            <a:r>
              <a:rPr lang="fr-BE" sz="22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fr-BE" sz="2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GT RR belge (6 partenaires)</a:t>
            </a:r>
            <a:r>
              <a:rPr lang="fr-BE" sz="22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): 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fr-BE" sz="2000" b="0" dirty="0">
                <a:latin typeface="Century Gothic" panose="020B0502020202020204" pitchFamily="34" charset="0"/>
              </a:rPr>
              <a:t>59 % pdt bio = belges;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fr-BE" sz="2000" b="0" dirty="0">
                <a:latin typeface="Century Gothic" panose="020B0502020202020204" pitchFamily="34" charset="0"/>
              </a:rPr>
              <a:t>69,7 % de toutes les bios sont des RR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fr-BE" sz="2800" dirty="0"/>
          </a:p>
          <a:p>
            <a:pPr marL="457200" indent="-457200">
              <a:buFontTx/>
              <a:buChar char="-"/>
            </a:pPr>
            <a:endParaRPr lang="fr-BE" sz="28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32F78E7-2FE9-49DD-9BE4-4426A28621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18" y="140399"/>
            <a:ext cx="1360982" cy="88988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53C6383-559F-44A5-F39A-32ADC8EC5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8103" y="2330245"/>
            <a:ext cx="1068128" cy="715542"/>
          </a:xfrm>
          <a:prstGeom prst="rect">
            <a:avLst/>
          </a:prstGeom>
        </p:spPr>
      </p:pic>
      <p:sp>
        <p:nvSpPr>
          <p:cNvPr id="4" name="Flèche : courbe vers la droite 3">
            <a:extLst>
              <a:ext uri="{FF2B5EF4-FFF2-40B4-BE49-F238E27FC236}">
                <a16:creationId xmlns:a16="http://schemas.microsoft.com/office/drawing/2014/main" id="{E7EF185A-2A1A-8DF0-55F9-879EE8E1D6F9}"/>
              </a:ext>
            </a:extLst>
          </p:cNvPr>
          <p:cNvSpPr/>
          <p:nvPr/>
        </p:nvSpPr>
        <p:spPr>
          <a:xfrm>
            <a:off x="258417" y="3428999"/>
            <a:ext cx="655983" cy="1904999"/>
          </a:xfrm>
          <a:prstGeom prst="curved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814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121161-F3D2-4AF5-BE54-36E2FFF8A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sz="6000" dirty="0"/>
              <a:t>1. </a:t>
            </a:r>
            <a:r>
              <a:rPr lang="fr-BE" sz="5400" dirty="0">
                <a:solidFill>
                  <a:srgbClr val="00B050"/>
                </a:solidFill>
              </a:rPr>
              <a:t>Intro</a:t>
            </a:r>
            <a:r>
              <a:rPr lang="fr-BE" sz="5300" dirty="0"/>
              <a:t> et mise en contexte                </a:t>
            </a:r>
            <a:br>
              <a:rPr lang="fr-BE" sz="6000" dirty="0"/>
            </a:br>
            <a:endParaRPr lang="fr-BE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88CFD9A-7856-3913-0910-AFC4A77268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/>
              <a:t>Plus de 100 signataires au niveau BE-FR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AE38225-F514-D6D2-D701-20583ED7A89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BE" dirty="0"/>
              <a:t>Convention courant de 2023 à 2026 (et au-delà)</a:t>
            </a:r>
          </a:p>
          <a:p>
            <a:r>
              <a:rPr lang="fr-BE" dirty="0"/>
              <a:t>Tendre vers le plus possible de RR (« </a:t>
            </a:r>
            <a:r>
              <a:rPr lang="fr-BE" i="1" dirty="0"/>
              <a:t>races robustes </a:t>
            </a:r>
            <a:r>
              <a:rPr lang="fr-BE" dirty="0"/>
              <a:t>» fin 2026</a:t>
            </a:r>
          </a:p>
          <a:p>
            <a:r>
              <a:rPr lang="fr-BE" u="sng" dirty="0"/>
              <a:t>Actions (RW)</a:t>
            </a:r>
            <a:r>
              <a:rPr lang="fr-BE" dirty="0"/>
              <a:t>: enquêtes situation aux champs; démo et essais var robustes (CRA-W (+ Fiwap / </a:t>
            </a:r>
            <a:r>
              <a:rPr lang="fr-BE" dirty="0" err="1"/>
              <a:t>Biowallonie</a:t>
            </a:r>
            <a:r>
              <a:rPr lang="fr-BE" dirty="0"/>
              <a:t>)); analyses quantitatives et qualitatives (CRA-W); enquête situation en magasins (GT RR belge)</a:t>
            </a:r>
          </a:p>
          <a:p>
            <a:endParaRPr lang="fr-BE" dirty="0"/>
          </a:p>
          <a:p>
            <a:endParaRPr lang="fr-BE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7FD5A314-1686-0754-E69D-065A8239EA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905691"/>
            <a:ext cx="5183188" cy="2194560"/>
          </a:xfrm>
        </p:spPr>
        <p:txBody>
          <a:bodyPr>
            <a:normAutofit/>
          </a:bodyPr>
          <a:lstStyle/>
          <a:p>
            <a:r>
              <a:rPr lang="fr-BE" b="0" dirty="0"/>
              <a:t>Obtenteurs, producteurs de plants, producteurs de conso, grossistes, petits transformateurs, négociants – préparateurs, organismes de recherche et dvlpt, syndicats, organisations sectorielles, grande distribution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CB21E7A2-F3FD-2EF8-15EF-3188B3EA9B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40479"/>
            <a:ext cx="5183188" cy="251587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endParaRPr lang="fr-BE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71E6E60-A0EA-4F06-8624-91ABF3406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0330E-8892-437C-A5F0-D3AFED40A551}" type="slidenum">
              <a:rPr lang="fr-BE" smtClean="0"/>
              <a:t>7</a:t>
            </a:fld>
            <a:endParaRPr lang="fr-BE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32F78E7-2FE9-49DD-9BE4-4426A28621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18" y="140399"/>
            <a:ext cx="1360982" cy="88988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84A31F3-726A-9AB2-DE69-E815A301D9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3043" y="3170736"/>
            <a:ext cx="4403665" cy="324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672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D774CD94-8866-4438-AC59-3A9A41FAF9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8637" y="4542182"/>
            <a:ext cx="2934738" cy="2088031"/>
          </a:xfrm>
        </p:spPr>
        <p:txBody>
          <a:bodyPr>
            <a:noAutofit/>
          </a:bodyPr>
          <a:lstStyle/>
          <a:p>
            <a:r>
              <a:rPr lang="fr-BE" sz="3600" dirty="0"/>
              <a:t>De 1 variété résistante à 48 variétés « robustes »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32F78E7-2FE9-49DD-9BE4-4426A28621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18" y="140399"/>
            <a:ext cx="1360982" cy="88988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61CE181-B4D6-41D9-D81F-1729908894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769"/>
          <a:stretch>
            <a:fillRect/>
          </a:stretch>
        </p:blipFill>
        <p:spPr>
          <a:xfrm>
            <a:off x="3513859" y="263367"/>
            <a:ext cx="8191253" cy="633126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8121161-F3D2-4AF5-BE54-36E2FFF8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30288"/>
            <a:ext cx="3513859" cy="250804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fr-BE" sz="4400" dirty="0">
                <a:solidFill>
                  <a:srgbClr val="00B050"/>
                </a:solidFill>
              </a:rPr>
              <a:t>2</a:t>
            </a:r>
            <a:r>
              <a:rPr lang="fr-BE" sz="4000" dirty="0">
                <a:solidFill>
                  <a:srgbClr val="00B050"/>
                </a:solidFill>
              </a:rPr>
              <a:t>. </a:t>
            </a:r>
            <a:r>
              <a:rPr lang="fr-BE" sz="3800" dirty="0">
                <a:solidFill>
                  <a:srgbClr val="00B050"/>
                </a:solidFill>
              </a:rPr>
              <a:t>Développement</a:t>
            </a:r>
            <a:r>
              <a:rPr lang="fr-BE" sz="3800" dirty="0"/>
              <a:t> des RR</a:t>
            </a:r>
            <a:br>
              <a:rPr lang="fr-BE" sz="3800" dirty="0"/>
            </a:br>
            <a:r>
              <a:rPr lang="fr-BE" sz="3800" dirty="0"/>
              <a:t>Résultats </a:t>
            </a:r>
            <a:r>
              <a:rPr lang="fr-BE" sz="3800" dirty="0" err="1"/>
              <a:t>MilVar</a:t>
            </a:r>
            <a:r>
              <a:rPr lang="fr-BE" sz="3800" dirty="0"/>
              <a:t> 2006 à 2024</a:t>
            </a:r>
          </a:p>
        </p:txBody>
      </p:sp>
    </p:spTree>
    <p:extLst>
      <p:ext uri="{BB962C8B-B14F-4D97-AF65-F5344CB8AC3E}">
        <p14:creationId xmlns:p14="http://schemas.microsoft.com/office/powerpoint/2010/main" val="2724436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121161-F3D2-4AF5-BE54-36E2FFF8A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344" y="1356141"/>
            <a:ext cx="3594652" cy="2072859"/>
          </a:xfrm>
        </p:spPr>
        <p:txBody>
          <a:bodyPr>
            <a:noAutofit/>
          </a:bodyPr>
          <a:lstStyle/>
          <a:p>
            <a:pPr algn="ctr"/>
            <a:r>
              <a:rPr lang="fr-BE" sz="4000" dirty="0">
                <a:solidFill>
                  <a:srgbClr val="00B050"/>
                </a:solidFill>
              </a:rPr>
              <a:t>Développement: </a:t>
            </a:r>
            <a:r>
              <a:rPr lang="fr-BE" sz="4000" dirty="0"/>
              <a:t>de </a:t>
            </a:r>
            <a:r>
              <a:rPr lang="fr-BE" sz="4000" dirty="0" err="1"/>
              <a:t>Sarpomira</a:t>
            </a:r>
            <a:r>
              <a:rPr lang="fr-BE" sz="4000" dirty="0"/>
              <a:t> à +/- 50 variétés!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774CD94-8866-4438-AC59-3A9A41FAF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343" y="3975652"/>
            <a:ext cx="3594652" cy="212179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BE" sz="3600" dirty="0"/>
              <a:t>29 variétés robustes (RR) dans la liste 2021 &amp; </a:t>
            </a:r>
            <a:r>
              <a:rPr lang="fr-BE" sz="3600" b="1" dirty="0"/>
              <a:t>47 RR en 2026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32F78E7-2FE9-49DD-9BE4-4426A28621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18" y="140399"/>
            <a:ext cx="1360982" cy="88988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9924662-20A5-BB7A-1278-60012C94E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124" y="746680"/>
            <a:ext cx="7693202" cy="560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23223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707</TotalTime>
  <Words>1981</Words>
  <Application>Microsoft Office PowerPoint</Application>
  <PresentationFormat>Grand écran</PresentationFormat>
  <Paragraphs>240</Paragraphs>
  <Slides>45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45</vt:i4>
      </vt:variant>
    </vt:vector>
  </HeadingPairs>
  <TitlesOfParts>
    <vt:vector size="51" baseType="lpstr">
      <vt:lpstr>Arial</vt:lpstr>
      <vt:lpstr>Calibri</vt:lpstr>
      <vt:lpstr>Calibri Light</vt:lpstr>
      <vt:lpstr>Century Gothic</vt:lpstr>
      <vt:lpstr>Wingdings</vt:lpstr>
      <vt:lpstr>Thème Office</vt:lpstr>
      <vt:lpstr>        Variétés robustes (RR) et traitements fongicides. Etat des lieux &amp; gestion des résistances au Phytophthora infestans                      </vt:lpstr>
      <vt:lpstr>Plan de l’exposé</vt:lpstr>
      <vt:lpstr>1. Intro: c’est quoi une « variété robuste » (RR) ?</vt:lpstr>
      <vt:lpstr>Intro: c’est quoi les « conventions pommes de terre robustes » (RR) ?</vt:lpstr>
      <vt:lpstr>Intro et mise en contexte </vt:lpstr>
      <vt:lpstr> Intro et mise en contexte                </vt:lpstr>
      <vt:lpstr>1. Intro et mise en contexte                 </vt:lpstr>
      <vt:lpstr>2. Développement des RR Résultats MilVar 2006 à 2024</vt:lpstr>
      <vt:lpstr>Développement: de Sarpomira à +/- 50 variétés!</vt:lpstr>
      <vt:lpstr> Développement des « RR » … </vt:lpstr>
      <vt:lpstr> Développement: liste des variétés robustes 2026.</vt:lpstr>
      <vt:lpstr> Développement : la liste des variétés robustes 2026 </vt:lpstr>
      <vt:lpstr> Développement : parcelles d’essais du CRA-W = essentielles!</vt:lpstr>
      <vt:lpstr>Développement: pourquoi parler des RR?</vt:lpstr>
      <vt:lpstr>Analyses données variétés MilVar L’mont 2024</vt:lpstr>
      <vt:lpstr>Développement: pourquoi parler des variétés RR?</vt:lpstr>
      <vt:lpstr>3. Souches mildiou et virulence/a-virulence, résistances aux fongi et conséquences</vt:lpstr>
      <vt:lpstr> Souches Euroblight Europe 2004 – 2025 sources: Euroblight et CRA-W</vt:lpstr>
      <vt:lpstr> Souches Euroblight Belgique 2013 – 2025 sources: Euroblight et CRA-W</vt:lpstr>
      <vt:lpstr>Souches mildiou et virulence/a-virulence, résistances aux fongi et conséquences                                                                 source: Vincent César, CRA-W</vt:lpstr>
      <vt:lpstr>Souches: virulences et avirulences      2021</vt:lpstr>
      <vt:lpstr> Souches: virulences et avirulences       2023</vt:lpstr>
      <vt:lpstr>Souches: virulences et avirulences         2025</vt:lpstr>
      <vt:lpstr>Souches: virulences et avirulences  2025</vt:lpstr>
      <vt:lpstr>Souches mildiou et virulence/a-virulence, résistances aux fongi et conséquences                                                                 </vt:lpstr>
      <vt:lpstr>4. Gestion: mesures (préventives) hors du champ et avant la mise en culture </vt:lpstr>
      <vt:lpstr>Gestion des tas de déchets</vt:lpstr>
      <vt:lpstr>Gestion des tas de déchets</vt:lpstr>
      <vt:lpstr>Gestion des tas de déchets</vt:lpstr>
      <vt:lpstr>Gestion: mesures avant plantation et au champ</vt:lpstr>
      <vt:lpstr>Gestion: choix de la parcelle (01)</vt:lpstr>
      <vt:lpstr>Gestion: choix de la parcelle (02)</vt:lpstr>
      <vt:lpstr>Gestion: levée de la dormance </vt:lpstr>
      <vt:lpstr>Gestion : prégermination ….</vt:lpstr>
      <vt:lpstr>Gestion : prégermination ….</vt:lpstr>
      <vt:lpstr>Gestion ….et bâchage</vt:lpstr>
      <vt:lpstr>Gestion des résistances, nouvelles approches </vt:lpstr>
      <vt:lpstr>Gestion des résistances, nouvelles approches</vt:lpstr>
      <vt:lpstr>Gestion: utilisation d’un système d’avertissement</vt:lpstr>
      <vt:lpstr>Gestion: utilisation d’un système d’avertissement</vt:lpstr>
      <vt:lpstr>Courbes d’infection, Vigimap (Carah) courbes d’infections 2024</vt:lpstr>
      <vt:lpstr>Courbes d’infection, Vigimap (Carah) courbes d’infections 2025</vt:lpstr>
      <vt:lpstr>Gestion: préserver les gènes de résistance </vt:lpstr>
      <vt:lpstr>5. Conclusions: 16 à 17 gènes de résistance…</vt:lpstr>
      <vt:lpstr>Conclusions et perspectives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Daniel RYCKMANS</dc:creator>
  <cp:lastModifiedBy>Dominique FLORINS</cp:lastModifiedBy>
  <cp:revision>95</cp:revision>
  <cp:lastPrinted>2026-01-13T12:32:32Z</cp:lastPrinted>
  <dcterms:created xsi:type="dcterms:W3CDTF">2021-12-07T08:40:09Z</dcterms:created>
  <dcterms:modified xsi:type="dcterms:W3CDTF">2026-02-10T09:12:53Z</dcterms:modified>
</cp:coreProperties>
</file>