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7" r:id="rId3"/>
    <p:sldId id="298" r:id="rId4"/>
    <p:sldId id="266" r:id="rId5"/>
    <p:sldId id="302" r:id="rId6"/>
    <p:sldId id="267" r:id="rId7"/>
    <p:sldId id="268" r:id="rId8"/>
    <p:sldId id="315" r:id="rId9"/>
    <p:sldId id="294" r:id="rId10"/>
    <p:sldId id="303" r:id="rId11"/>
    <p:sldId id="269" r:id="rId12"/>
    <p:sldId id="295" r:id="rId13"/>
    <p:sldId id="308" r:id="rId14"/>
    <p:sldId id="270" r:id="rId15"/>
    <p:sldId id="309" r:id="rId16"/>
    <p:sldId id="316" r:id="rId17"/>
    <p:sldId id="314" r:id="rId18"/>
    <p:sldId id="271" r:id="rId19"/>
    <p:sldId id="272" r:id="rId20"/>
    <p:sldId id="273" r:id="rId21"/>
    <p:sldId id="310" r:id="rId22"/>
    <p:sldId id="311" r:id="rId23"/>
    <p:sldId id="313" r:id="rId24"/>
    <p:sldId id="312" r:id="rId25"/>
    <p:sldId id="276" r:id="rId26"/>
    <p:sldId id="277" r:id="rId27"/>
    <p:sldId id="306" r:id="rId28"/>
    <p:sldId id="278" r:id="rId29"/>
    <p:sldId id="307" r:id="rId30"/>
    <p:sldId id="279" r:id="rId31"/>
    <p:sldId id="280" r:id="rId32"/>
    <p:sldId id="281" r:id="rId33"/>
    <p:sldId id="283" r:id="rId34"/>
    <p:sldId id="284" r:id="rId35"/>
    <p:sldId id="28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628" y="-1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7106F-2B69-4F04-9479-3894908EB1FF}" type="datetimeFigureOut">
              <a:rPr lang="fr-BE" smtClean="0"/>
              <a:t>10-02-26</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5E75-35F8-4998-8102-995776A76D1C}" type="slidenum">
              <a:rPr lang="fr-BE" smtClean="0"/>
              <a:t>‹N°›</a:t>
            </a:fld>
            <a:endParaRPr lang="fr-BE" dirty="0"/>
          </a:p>
        </p:txBody>
      </p:sp>
    </p:spTree>
    <p:extLst>
      <p:ext uri="{BB962C8B-B14F-4D97-AF65-F5344CB8AC3E}">
        <p14:creationId xmlns:p14="http://schemas.microsoft.com/office/powerpoint/2010/main" val="205959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AC196-92E0-3611-6051-7621238BAF3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D2A0468-9D21-8357-27F2-5AD4115EF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06636AF2-57A2-7D86-0914-0AC39204C094}"/>
              </a:ext>
            </a:extLst>
          </p:cNvPr>
          <p:cNvSpPr>
            <a:spLocks noGrp="1"/>
          </p:cNvSpPr>
          <p:nvPr>
            <p:ph type="dt" sz="half" idx="10"/>
          </p:nvPr>
        </p:nvSpPr>
        <p:spPr/>
        <p:txBody>
          <a:bodyPr/>
          <a:lstStyle/>
          <a:p>
            <a:fld id="{BF2C236B-2230-4407-8561-702AB77461C1}" type="datetime1">
              <a:rPr lang="fr-BE" smtClean="0"/>
              <a:t>10-02-26</a:t>
            </a:fld>
            <a:endParaRPr lang="fr-BE" dirty="0"/>
          </a:p>
        </p:txBody>
      </p:sp>
      <p:sp>
        <p:nvSpPr>
          <p:cNvPr id="5" name="Espace réservé du pied de page 4">
            <a:extLst>
              <a:ext uri="{FF2B5EF4-FFF2-40B4-BE49-F238E27FC236}">
                <a16:creationId xmlns:a16="http://schemas.microsoft.com/office/drawing/2014/main" id="{8E8ECEC3-C398-EA42-2B4A-899F708AD9E6}"/>
              </a:ext>
            </a:extLst>
          </p:cNvPr>
          <p:cNvSpPr>
            <a:spLocks noGrp="1"/>
          </p:cNvSpPr>
          <p:nvPr>
            <p:ph type="ftr" sz="quarter" idx="11"/>
          </p:nvPr>
        </p:nvSpPr>
        <p:spPr/>
        <p:txBody>
          <a:body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DD842627-4F7F-1FDC-CB3B-273251598DF5}"/>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34357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69509-1800-E276-4A05-B631362EAAE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E95176B-7DCA-C887-D4C1-C6942D84AE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8BD9A9C-64C6-64EA-E457-744398C3E4D0}"/>
              </a:ext>
            </a:extLst>
          </p:cNvPr>
          <p:cNvSpPr>
            <a:spLocks noGrp="1"/>
          </p:cNvSpPr>
          <p:nvPr>
            <p:ph type="dt" sz="half" idx="10"/>
          </p:nvPr>
        </p:nvSpPr>
        <p:spPr/>
        <p:txBody>
          <a:bodyPr/>
          <a:lstStyle/>
          <a:p>
            <a:fld id="{2913BD78-0746-4EAC-9970-FFD8190BAA90}" type="datetime1">
              <a:rPr lang="fr-BE" smtClean="0"/>
              <a:t>10-02-26</a:t>
            </a:fld>
            <a:endParaRPr lang="fr-BE" dirty="0"/>
          </a:p>
        </p:txBody>
      </p:sp>
      <p:sp>
        <p:nvSpPr>
          <p:cNvPr id="5" name="Espace réservé du pied de page 4">
            <a:extLst>
              <a:ext uri="{FF2B5EF4-FFF2-40B4-BE49-F238E27FC236}">
                <a16:creationId xmlns:a16="http://schemas.microsoft.com/office/drawing/2014/main" id="{5C9E2001-84C5-783D-2318-8C8AB72B9DEA}"/>
              </a:ext>
            </a:extLst>
          </p:cNvPr>
          <p:cNvSpPr>
            <a:spLocks noGrp="1"/>
          </p:cNvSpPr>
          <p:nvPr>
            <p:ph type="ftr" sz="quarter" idx="11"/>
          </p:nvPr>
        </p:nvSpPr>
        <p:spPr/>
        <p:txBody>
          <a:body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214FDB25-1878-C867-E19E-1B19DE585105}"/>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392946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8D8757-4A4A-1C89-E2E1-2BF383A4683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85259EC-EC61-7714-92B4-9BE467A06A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15CB817-E7AE-F241-891B-5DA3FC056095}"/>
              </a:ext>
            </a:extLst>
          </p:cNvPr>
          <p:cNvSpPr>
            <a:spLocks noGrp="1"/>
          </p:cNvSpPr>
          <p:nvPr>
            <p:ph type="dt" sz="half" idx="10"/>
          </p:nvPr>
        </p:nvSpPr>
        <p:spPr/>
        <p:txBody>
          <a:bodyPr/>
          <a:lstStyle/>
          <a:p>
            <a:fld id="{A169D432-52E8-49F5-925D-54386D108A07}" type="datetime1">
              <a:rPr lang="fr-BE" smtClean="0"/>
              <a:t>10-02-26</a:t>
            </a:fld>
            <a:endParaRPr lang="fr-BE" dirty="0"/>
          </a:p>
        </p:txBody>
      </p:sp>
      <p:sp>
        <p:nvSpPr>
          <p:cNvPr id="5" name="Espace réservé du pied de page 4">
            <a:extLst>
              <a:ext uri="{FF2B5EF4-FFF2-40B4-BE49-F238E27FC236}">
                <a16:creationId xmlns:a16="http://schemas.microsoft.com/office/drawing/2014/main" id="{DD68E2DE-1C75-AF9C-0EA9-C3B4F8904755}"/>
              </a:ext>
            </a:extLst>
          </p:cNvPr>
          <p:cNvSpPr>
            <a:spLocks noGrp="1"/>
          </p:cNvSpPr>
          <p:nvPr>
            <p:ph type="ftr" sz="quarter" idx="11"/>
          </p:nvPr>
        </p:nvSpPr>
        <p:spPr/>
        <p:txBody>
          <a:body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5C121A04-28D3-7237-40AE-14209CB7FD30}"/>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102552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5C026-BB56-DC9C-B74C-75DED8B97E2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E4F209-FFB9-587F-F13D-7075D050DE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ADF5FE2-2BBE-7F35-15BA-F63DF19C4B78}"/>
              </a:ext>
            </a:extLst>
          </p:cNvPr>
          <p:cNvSpPr>
            <a:spLocks noGrp="1"/>
          </p:cNvSpPr>
          <p:nvPr>
            <p:ph type="dt" sz="half" idx="10"/>
          </p:nvPr>
        </p:nvSpPr>
        <p:spPr/>
        <p:txBody>
          <a:bodyPr/>
          <a:lstStyle/>
          <a:p>
            <a:fld id="{FB063F9F-4DAA-4A66-A856-BCB387EC1DBC}" type="datetime1">
              <a:rPr lang="fr-BE" smtClean="0"/>
              <a:t>10-02-26</a:t>
            </a:fld>
            <a:endParaRPr lang="fr-BE" dirty="0"/>
          </a:p>
        </p:txBody>
      </p:sp>
      <p:sp>
        <p:nvSpPr>
          <p:cNvPr id="5" name="Espace réservé du pied de page 4">
            <a:extLst>
              <a:ext uri="{FF2B5EF4-FFF2-40B4-BE49-F238E27FC236}">
                <a16:creationId xmlns:a16="http://schemas.microsoft.com/office/drawing/2014/main" id="{BD3480AE-EDC9-3751-48ED-12018B51E9A1}"/>
              </a:ext>
            </a:extLst>
          </p:cNvPr>
          <p:cNvSpPr>
            <a:spLocks noGrp="1"/>
          </p:cNvSpPr>
          <p:nvPr>
            <p:ph type="ftr" sz="quarter" idx="11"/>
          </p:nvPr>
        </p:nvSpPr>
        <p:spPr/>
        <p:txBody>
          <a:body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23586233-302D-00A1-4E77-1103C47A3AED}"/>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34704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30E23-87D4-2931-EB4B-B8B263466B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08553153-0081-D2CC-1F73-1F2575871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908F98-00BD-85D5-62BC-2F35A1195F47}"/>
              </a:ext>
            </a:extLst>
          </p:cNvPr>
          <p:cNvSpPr>
            <a:spLocks noGrp="1"/>
          </p:cNvSpPr>
          <p:nvPr>
            <p:ph type="dt" sz="half" idx="10"/>
          </p:nvPr>
        </p:nvSpPr>
        <p:spPr/>
        <p:txBody>
          <a:bodyPr/>
          <a:lstStyle/>
          <a:p>
            <a:fld id="{43A291A4-C8D2-4822-822A-C1385A5615CF}" type="datetime1">
              <a:rPr lang="fr-BE" smtClean="0"/>
              <a:t>10-02-26</a:t>
            </a:fld>
            <a:endParaRPr lang="fr-BE" dirty="0"/>
          </a:p>
        </p:txBody>
      </p:sp>
      <p:sp>
        <p:nvSpPr>
          <p:cNvPr id="5" name="Espace réservé du pied de page 4">
            <a:extLst>
              <a:ext uri="{FF2B5EF4-FFF2-40B4-BE49-F238E27FC236}">
                <a16:creationId xmlns:a16="http://schemas.microsoft.com/office/drawing/2014/main" id="{0A2C01B0-1742-A9D2-62AD-CBDAD1C24214}"/>
              </a:ext>
            </a:extLst>
          </p:cNvPr>
          <p:cNvSpPr>
            <a:spLocks noGrp="1"/>
          </p:cNvSpPr>
          <p:nvPr>
            <p:ph type="ftr" sz="quarter" idx="11"/>
          </p:nvPr>
        </p:nvSpPr>
        <p:spPr/>
        <p:txBody>
          <a:body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08728D3F-13E5-52EA-4600-86C42B88743B}"/>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10109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0BE3C-0598-48C2-8101-2916637D0AF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45FA87-D4DD-4685-22C4-4DB402A9371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D308C9D9-763F-2D93-A449-83ECB6C43A6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397172F-1D4B-F34B-73D9-E67A3DD0CC1A}"/>
              </a:ext>
            </a:extLst>
          </p:cNvPr>
          <p:cNvSpPr>
            <a:spLocks noGrp="1"/>
          </p:cNvSpPr>
          <p:nvPr>
            <p:ph type="dt" sz="half" idx="10"/>
          </p:nvPr>
        </p:nvSpPr>
        <p:spPr/>
        <p:txBody>
          <a:bodyPr/>
          <a:lstStyle/>
          <a:p>
            <a:fld id="{0B0AD711-503E-4B6A-9794-81878AB07F17}" type="datetime1">
              <a:rPr lang="fr-BE" smtClean="0"/>
              <a:t>10-02-26</a:t>
            </a:fld>
            <a:endParaRPr lang="fr-BE" dirty="0"/>
          </a:p>
        </p:txBody>
      </p:sp>
      <p:sp>
        <p:nvSpPr>
          <p:cNvPr id="6" name="Espace réservé du pied de page 5">
            <a:extLst>
              <a:ext uri="{FF2B5EF4-FFF2-40B4-BE49-F238E27FC236}">
                <a16:creationId xmlns:a16="http://schemas.microsoft.com/office/drawing/2014/main" id="{C7B6CC7E-DF60-6F98-70BC-5756219387CB}"/>
              </a:ext>
            </a:extLst>
          </p:cNvPr>
          <p:cNvSpPr>
            <a:spLocks noGrp="1"/>
          </p:cNvSpPr>
          <p:nvPr>
            <p:ph type="ftr" sz="quarter" idx="11"/>
          </p:nvPr>
        </p:nvSpPr>
        <p:spPr/>
        <p:txBody>
          <a:bodyPr/>
          <a:lstStyle/>
          <a:p>
            <a:r>
              <a:rPr lang="fr-FR" dirty="0"/>
              <a:t>Journée restitution Fiwap 13 décembre 2023</a:t>
            </a:r>
            <a:endParaRPr lang="fr-BE" dirty="0"/>
          </a:p>
        </p:txBody>
      </p:sp>
      <p:sp>
        <p:nvSpPr>
          <p:cNvPr id="7" name="Espace réservé du numéro de diapositive 6">
            <a:extLst>
              <a:ext uri="{FF2B5EF4-FFF2-40B4-BE49-F238E27FC236}">
                <a16:creationId xmlns:a16="http://schemas.microsoft.com/office/drawing/2014/main" id="{50EC1142-F0C6-45B4-9A1F-BE66FE5C49F9}"/>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29044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D4B16-A4BA-1CA7-2572-7A542BFA817C}"/>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9686561-3473-CD79-8047-697B5FDB3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BEE251F-672D-9E17-F057-3B180F4931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B9F600D-00C5-6147-0B9F-7D076ADE4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AE0333E-4D3D-B40D-B5BE-A3A8448D22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9E5AE2F-E15D-CDFA-6A6E-AE5167A0E202}"/>
              </a:ext>
            </a:extLst>
          </p:cNvPr>
          <p:cNvSpPr>
            <a:spLocks noGrp="1"/>
          </p:cNvSpPr>
          <p:nvPr>
            <p:ph type="dt" sz="half" idx="10"/>
          </p:nvPr>
        </p:nvSpPr>
        <p:spPr/>
        <p:txBody>
          <a:bodyPr/>
          <a:lstStyle/>
          <a:p>
            <a:fld id="{1D7C9FAD-C605-414B-928D-91139A657ED3}" type="datetime1">
              <a:rPr lang="fr-BE" smtClean="0"/>
              <a:t>10-02-26</a:t>
            </a:fld>
            <a:endParaRPr lang="fr-BE" dirty="0"/>
          </a:p>
        </p:txBody>
      </p:sp>
      <p:sp>
        <p:nvSpPr>
          <p:cNvPr id="8" name="Espace réservé du pied de page 7">
            <a:extLst>
              <a:ext uri="{FF2B5EF4-FFF2-40B4-BE49-F238E27FC236}">
                <a16:creationId xmlns:a16="http://schemas.microsoft.com/office/drawing/2014/main" id="{33761CD6-6486-61BA-3BD1-275172D5DD60}"/>
              </a:ext>
            </a:extLst>
          </p:cNvPr>
          <p:cNvSpPr>
            <a:spLocks noGrp="1"/>
          </p:cNvSpPr>
          <p:nvPr>
            <p:ph type="ftr" sz="quarter" idx="11"/>
          </p:nvPr>
        </p:nvSpPr>
        <p:spPr/>
        <p:txBody>
          <a:bodyPr/>
          <a:lstStyle/>
          <a:p>
            <a:r>
              <a:rPr lang="fr-FR" dirty="0"/>
              <a:t>Journée restitution Fiwap 13 décembre 2023</a:t>
            </a:r>
            <a:endParaRPr lang="fr-BE" dirty="0"/>
          </a:p>
        </p:txBody>
      </p:sp>
      <p:sp>
        <p:nvSpPr>
          <p:cNvPr id="9" name="Espace réservé du numéro de diapositive 8">
            <a:extLst>
              <a:ext uri="{FF2B5EF4-FFF2-40B4-BE49-F238E27FC236}">
                <a16:creationId xmlns:a16="http://schemas.microsoft.com/office/drawing/2014/main" id="{B5D7DB16-DD40-5727-3BC2-2DBC6DFD5416}"/>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253724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00A5A-F2EC-841E-0B83-31490938A59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AA81340-4EF3-5C6F-E4F9-2DC0084CF3D8}"/>
              </a:ext>
            </a:extLst>
          </p:cNvPr>
          <p:cNvSpPr>
            <a:spLocks noGrp="1"/>
          </p:cNvSpPr>
          <p:nvPr>
            <p:ph type="dt" sz="half" idx="10"/>
          </p:nvPr>
        </p:nvSpPr>
        <p:spPr/>
        <p:txBody>
          <a:bodyPr/>
          <a:lstStyle/>
          <a:p>
            <a:fld id="{0E9D40FA-E363-4221-AD97-614F025B1069}" type="datetime1">
              <a:rPr lang="fr-BE" smtClean="0"/>
              <a:t>10-02-26</a:t>
            </a:fld>
            <a:endParaRPr lang="fr-BE" dirty="0"/>
          </a:p>
        </p:txBody>
      </p:sp>
      <p:sp>
        <p:nvSpPr>
          <p:cNvPr id="4" name="Espace réservé du pied de page 3">
            <a:extLst>
              <a:ext uri="{FF2B5EF4-FFF2-40B4-BE49-F238E27FC236}">
                <a16:creationId xmlns:a16="http://schemas.microsoft.com/office/drawing/2014/main" id="{32E64493-9E6C-D16F-6916-CAF3F7E62828}"/>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11CBCB1A-3789-FAB6-E7C1-9F6292239938}"/>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321808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DE14E7-4EEC-7363-157C-E4FE23D53D31}"/>
              </a:ext>
            </a:extLst>
          </p:cNvPr>
          <p:cNvSpPr>
            <a:spLocks noGrp="1"/>
          </p:cNvSpPr>
          <p:nvPr>
            <p:ph type="dt" sz="half" idx="10"/>
          </p:nvPr>
        </p:nvSpPr>
        <p:spPr/>
        <p:txBody>
          <a:bodyPr/>
          <a:lstStyle/>
          <a:p>
            <a:fld id="{44696766-427B-441D-9B48-1A1C47FEEB6D}" type="datetime1">
              <a:rPr lang="fr-BE" smtClean="0"/>
              <a:t>10-02-26</a:t>
            </a:fld>
            <a:endParaRPr lang="fr-BE" dirty="0"/>
          </a:p>
        </p:txBody>
      </p:sp>
      <p:sp>
        <p:nvSpPr>
          <p:cNvPr id="3" name="Espace réservé du pied de page 2">
            <a:extLst>
              <a:ext uri="{FF2B5EF4-FFF2-40B4-BE49-F238E27FC236}">
                <a16:creationId xmlns:a16="http://schemas.microsoft.com/office/drawing/2014/main" id="{72519DD8-701A-20C3-E13C-BA378D36C393}"/>
              </a:ext>
            </a:extLst>
          </p:cNvPr>
          <p:cNvSpPr>
            <a:spLocks noGrp="1"/>
          </p:cNvSpPr>
          <p:nvPr>
            <p:ph type="ftr" sz="quarter" idx="11"/>
          </p:nvPr>
        </p:nvSpPr>
        <p:spPr/>
        <p:txBody>
          <a:bodyPr/>
          <a:lstStyle/>
          <a:p>
            <a:r>
              <a:rPr lang="fr-FR" dirty="0"/>
              <a:t>Journée restitution Fiwap 13 décembre 2023</a:t>
            </a:r>
            <a:endParaRPr lang="fr-BE" dirty="0"/>
          </a:p>
        </p:txBody>
      </p:sp>
      <p:sp>
        <p:nvSpPr>
          <p:cNvPr id="4" name="Espace réservé du numéro de diapositive 3">
            <a:extLst>
              <a:ext uri="{FF2B5EF4-FFF2-40B4-BE49-F238E27FC236}">
                <a16:creationId xmlns:a16="http://schemas.microsoft.com/office/drawing/2014/main" id="{61A71DD6-3A7F-5006-E900-A63E092A4670}"/>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254771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31B58-7AF0-99A4-9787-14F67D2EAE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F7A51A2-6ABC-4F4D-F087-267526AE1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2787E69-E937-2737-BBA9-187C20554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250FAB-F762-681A-51C8-BFD05B156525}"/>
              </a:ext>
            </a:extLst>
          </p:cNvPr>
          <p:cNvSpPr>
            <a:spLocks noGrp="1"/>
          </p:cNvSpPr>
          <p:nvPr>
            <p:ph type="dt" sz="half" idx="10"/>
          </p:nvPr>
        </p:nvSpPr>
        <p:spPr/>
        <p:txBody>
          <a:bodyPr/>
          <a:lstStyle/>
          <a:p>
            <a:fld id="{8445C092-DA1A-4BAA-872A-0A5CCDEF12F1}" type="datetime1">
              <a:rPr lang="fr-BE" smtClean="0"/>
              <a:t>10-02-26</a:t>
            </a:fld>
            <a:endParaRPr lang="fr-BE" dirty="0"/>
          </a:p>
        </p:txBody>
      </p:sp>
      <p:sp>
        <p:nvSpPr>
          <p:cNvPr id="6" name="Espace réservé du pied de page 5">
            <a:extLst>
              <a:ext uri="{FF2B5EF4-FFF2-40B4-BE49-F238E27FC236}">
                <a16:creationId xmlns:a16="http://schemas.microsoft.com/office/drawing/2014/main" id="{DC93FB94-3A39-B521-7890-A781E02A7F7E}"/>
              </a:ext>
            </a:extLst>
          </p:cNvPr>
          <p:cNvSpPr>
            <a:spLocks noGrp="1"/>
          </p:cNvSpPr>
          <p:nvPr>
            <p:ph type="ftr" sz="quarter" idx="11"/>
          </p:nvPr>
        </p:nvSpPr>
        <p:spPr/>
        <p:txBody>
          <a:bodyPr/>
          <a:lstStyle/>
          <a:p>
            <a:r>
              <a:rPr lang="fr-FR" dirty="0"/>
              <a:t>Journée restitution Fiwap 13 décembre 2023</a:t>
            </a:r>
            <a:endParaRPr lang="fr-BE" dirty="0"/>
          </a:p>
        </p:txBody>
      </p:sp>
      <p:sp>
        <p:nvSpPr>
          <p:cNvPr id="7" name="Espace réservé du numéro de diapositive 6">
            <a:extLst>
              <a:ext uri="{FF2B5EF4-FFF2-40B4-BE49-F238E27FC236}">
                <a16:creationId xmlns:a16="http://schemas.microsoft.com/office/drawing/2014/main" id="{33859EDB-3B0B-9A34-5660-F6745F7E545A}"/>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262621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89898-2D92-03ED-8F57-65DBA2E6D8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7F8C3B6-FAA2-DB4A-31D0-CBE7CA395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37F78F1B-2454-079A-8B09-243558B82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26C0122-A6C7-748B-E303-1ECCCE901594}"/>
              </a:ext>
            </a:extLst>
          </p:cNvPr>
          <p:cNvSpPr>
            <a:spLocks noGrp="1"/>
          </p:cNvSpPr>
          <p:nvPr>
            <p:ph type="dt" sz="half" idx="10"/>
          </p:nvPr>
        </p:nvSpPr>
        <p:spPr/>
        <p:txBody>
          <a:bodyPr/>
          <a:lstStyle/>
          <a:p>
            <a:fld id="{339B679E-9A41-4950-88E3-744D698CCA25}" type="datetime1">
              <a:rPr lang="fr-BE" smtClean="0"/>
              <a:t>10-02-26</a:t>
            </a:fld>
            <a:endParaRPr lang="fr-BE" dirty="0"/>
          </a:p>
        </p:txBody>
      </p:sp>
      <p:sp>
        <p:nvSpPr>
          <p:cNvPr id="6" name="Espace réservé du pied de page 5">
            <a:extLst>
              <a:ext uri="{FF2B5EF4-FFF2-40B4-BE49-F238E27FC236}">
                <a16:creationId xmlns:a16="http://schemas.microsoft.com/office/drawing/2014/main" id="{923AC5F1-2C6F-934F-E8D9-8E3C33556BEB}"/>
              </a:ext>
            </a:extLst>
          </p:cNvPr>
          <p:cNvSpPr>
            <a:spLocks noGrp="1"/>
          </p:cNvSpPr>
          <p:nvPr>
            <p:ph type="ftr" sz="quarter" idx="11"/>
          </p:nvPr>
        </p:nvSpPr>
        <p:spPr/>
        <p:txBody>
          <a:bodyPr/>
          <a:lstStyle/>
          <a:p>
            <a:r>
              <a:rPr lang="fr-FR" dirty="0"/>
              <a:t>Journée restitution Fiwap 13 décembre 2023</a:t>
            </a:r>
            <a:endParaRPr lang="fr-BE" dirty="0"/>
          </a:p>
        </p:txBody>
      </p:sp>
      <p:sp>
        <p:nvSpPr>
          <p:cNvPr id="7" name="Espace réservé du numéro de diapositive 6">
            <a:extLst>
              <a:ext uri="{FF2B5EF4-FFF2-40B4-BE49-F238E27FC236}">
                <a16:creationId xmlns:a16="http://schemas.microsoft.com/office/drawing/2014/main" id="{F7AEBA90-8792-DBB4-DAA4-6AFD9BDA8A2B}"/>
              </a:ext>
            </a:extLst>
          </p:cNvPr>
          <p:cNvSpPr>
            <a:spLocks noGrp="1"/>
          </p:cNvSpPr>
          <p:nvPr>
            <p:ph type="sldNum" sz="quarter" idx="12"/>
          </p:nvPr>
        </p:nvSpPr>
        <p:spPr/>
        <p:txBody>
          <a:bodyPr/>
          <a:lstStyle/>
          <a:p>
            <a:fld id="{007DB251-5892-4106-AA48-ACE2D5DB90A1}" type="slidenum">
              <a:rPr lang="fr-BE" smtClean="0"/>
              <a:t>‹N°›</a:t>
            </a:fld>
            <a:endParaRPr lang="fr-BE" dirty="0"/>
          </a:p>
        </p:txBody>
      </p:sp>
    </p:spTree>
    <p:extLst>
      <p:ext uri="{BB962C8B-B14F-4D97-AF65-F5344CB8AC3E}">
        <p14:creationId xmlns:p14="http://schemas.microsoft.com/office/powerpoint/2010/main" val="331357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5DA216E-FC88-1DB1-841B-1CD1804BD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97FB281-3664-608D-916B-0973F18CF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4B9B6ED-D172-C5D0-E8B8-D0A4F80C9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DDD0E-F061-42BF-AED8-461F512D58E5}" type="datetime1">
              <a:rPr lang="fr-BE" smtClean="0"/>
              <a:t>10-02-26</a:t>
            </a:fld>
            <a:endParaRPr lang="fr-BE" dirty="0"/>
          </a:p>
        </p:txBody>
      </p:sp>
      <p:sp>
        <p:nvSpPr>
          <p:cNvPr id="5" name="Espace réservé du pied de page 4">
            <a:extLst>
              <a:ext uri="{FF2B5EF4-FFF2-40B4-BE49-F238E27FC236}">
                <a16:creationId xmlns:a16="http://schemas.microsoft.com/office/drawing/2014/main" id="{33041208-5201-248E-4939-C6EA81C3D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Journée restitution Fiwap 13 décembre 2023</a:t>
            </a:r>
            <a:endParaRPr lang="fr-BE" dirty="0"/>
          </a:p>
        </p:txBody>
      </p:sp>
      <p:sp>
        <p:nvSpPr>
          <p:cNvPr id="6" name="Espace réservé du numéro de diapositive 5">
            <a:extLst>
              <a:ext uri="{FF2B5EF4-FFF2-40B4-BE49-F238E27FC236}">
                <a16:creationId xmlns:a16="http://schemas.microsoft.com/office/drawing/2014/main" id="{DCB1A2BE-DE60-B2D7-CA67-45EBC9208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DB251-5892-4106-AA48-ACE2D5DB90A1}" type="slidenum">
              <a:rPr lang="fr-BE" smtClean="0"/>
              <a:t>‹N°›</a:t>
            </a:fld>
            <a:endParaRPr lang="fr-BE" dirty="0"/>
          </a:p>
        </p:txBody>
      </p:sp>
    </p:spTree>
    <p:extLst>
      <p:ext uri="{BB962C8B-B14F-4D97-AF65-F5344CB8AC3E}">
        <p14:creationId xmlns:p14="http://schemas.microsoft.com/office/powerpoint/2010/main" val="279505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79172-685C-FD58-8B98-4DD519CBB810}"/>
              </a:ext>
            </a:extLst>
          </p:cNvPr>
          <p:cNvSpPr>
            <a:spLocks noGrp="1"/>
          </p:cNvSpPr>
          <p:nvPr>
            <p:ph type="ctrTitle"/>
          </p:nvPr>
        </p:nvSpPr>
        <p:spPr>
          <a:xfrm>
            <a:off x="3525296" y="2648405"/>
            <a:ext cx="5573084" cy="830847"/>
          </a:xfrm>
        </p:spPr>
        <p:txBody>
          <a:bodyPr>
            <a:normAutofit fontScale="90000"/>
          </a:bodyPr>
          <a:lstStyle/>
          <a:p>
            <a:r>
              <a:rPr lang="fr-BE" dirty="0"/>
              <a:t> </a:t>
            </a:r>
            <a:r>
              <a:rPr lang="fr-BE" sz="3300" dirty="0"/>
              <a:t>Pierre Ver Eecke</a:t>
            </a:r>
          </a:p>
        </p:txBody>
      </p:sp>
      <p:sp>
        <p:nvSpPr>
          <p:cNvPr id="4" name="Espace réservé du pied de page 3">
            <a:extLst>
              <a:ext uri="{FF2B5EF4-FFF2-40B4-BE49-F238E27FC236}">
                <a16:creationId xmlns:a16="http://schemas.microsoft.com/office/drawing/2014/main" id="{E7609AF7-6E34-39C7-1F9C-3C325B49DD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A15EBF27-31AB-9FE3-DF1F-A97189CEF1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9C7B-CC59-4D77-AB1D-FB909BFD6063}"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93965315-D992-7023-5820-0D7193028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940" y="3653199"/>
            <a:ext cx="4003797" cy="2113781"/>
          </a:xfrm>
          <a:prstGeom prst="rect">
            <a:avLst/>
          </a:prstGeom>
        </p:spPr>
      </p:pic>
      <p:sp>
        <p:nvSpPr>
          <p:cNvPr id="3" name="ZoneTexte 2">
            <a:extLst>
              <a:ext uri="{FF2B5EF4-FFF2-40B4-BE49-F238E27FC236}">
                <a16:creationId xmlns:a16="http://schemas.microsoft.com/office/drawing/2014/main" id="{1322529C-D4A6-097C-3933-E84614FD46C0}"/>
              </a:ext>
            </a:extLst>
          </p:cNvPr>
          <p:cNvSpPr txBox="1"/>
          <p:nvPr/>
        </p:nvSpPr>
        <p:spPr>
          <a:xfrm>
            <a:off x="984738" y="602901"/>
            <a:ext cx="10580915" cy="1631216"/>
          </a:xfrm>
          <a:prstGeom prst="rect">
            <a:avLst/>
          </a:prstGeom>
          <a:noFill/>
        </p:spPr>
        <p:txBody>
          <a:bodyPr wrap="square" rtlCol="0">
            <a:spAutoFit/>
          </a:bodyPr>
          <a:lstStyle/>
          <a:p>
            <a:pPr algn="ctr"/>
            <a:r>
              <a:rPr lang="fr-BE" sz="5000" b="1" u="sng" dirty="0"/>
              <a:t>Souchet comestible et autres adventices difficiles à combattre</a:t>
            </a:r>
          </a:p>
        </p:txBody>
      </p:sp>
    </p:spTree>
    <p:extLst>
      <p:ext uri="{BB962C8B-B14F-4D97-AF65-F5344CB8AC3E}">
        <p14:creationId xmlns:p14="http://schemas.microsoft.com/office/powerpoint/2010/main" val="255084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03278-4754-7779-F21A-992604C31625}"/>
              </a:ext>
            </a:extLst>
          </p:cNvPr>
          <p:cNvSpPr>
            <a:spLocks noGrp="1"/>
          </p:cNvSpPr>
          <p:nvPr>
            <p:ph type="title"/>
          </p:nvPr>
        </p:nvSpPr>
        <p:spPr>
          <a:xfrm>
            <a:off x="293670" y="-48998"/>
            <a:ext cx="10515600" cy="1031153"/>
          </a:xfrm>
        </p:spPr>
        <p:txBody>
          <a:bodyPr/>
          <a:lstStyle/>
          <a:p>
            <a:r>
              <a:rPr lang="fr-FR" dirty="0"/>
              <a:t>Souchet comestible.</a:t>
            </a:r>
            <a:endParaRPr lang="fr-BE" dirty="0"/>
          </a:p>
        </p:txBody>
      </p:sp>
      <p:sp>
        <p:nvSpPr>
          <p:cNvPr id="4" name="Espace réservé du pied de page 3">
            <a:extLst>
              <a:ext uri="{FF2B5EF4-FFF2-40B4-BE49-F238E27FC236}">
                <a16:creationId xmlns:a16="http://schemas.microsoft.com/office/drawing/2014/main" id="{B4149474-DF53-448C-CD1A-3F43DE5951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27F9BFD-B5BC-D56F-B0CC-26F0DA92DECC}"/>
              </a:ext>
            </a:extLst>
          </p:cNvPr>
          <p:cNvSpPr>
            <a:spLocks noGrp="1"/>
          </p:cNvSpPr>
          <p:nvPr>
            <p:ph type="sldNum" sz="quarter" idx="12"/>
          </p:nvPr>
        </p:nvSpPr>
        <p:spPr/>
        <p:txBody>
          <a:bodyPr/>
          <a:lstStyle/>
          <a:p>
            <a:fld id="{007DB251-5892-4106-AA48-ACE2D5DB90A1}" type="slidenum">
              <a:rPr lang="fr-BE" smtClean="0"/>
              <a:t>10</a:t>
            </a:fld>
            <a:endParaRPr lang="fr-BE" dirty="0"/>
          </a:p>
        </p:txBody>
      </p:sp>
      <p:pic>
        <p:nvPicPr>
          <p:cNvPr id="8" name="Picture 2">
            <a:extLst>
              <a:ext uri="{FF2B5EF4-FFF2-40B4-BE49-F238E27FC236}">
                <a16:creationId xmlns:a16="http://schemas.microsoft.com/office/drawing/2014/main" id="{C9DEB59B-4408-0E08-0E99-ABBD1FB6A40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3704"/>
          <a:stretch/>
        </p:blipFill>
        <p:spPr bwMode="auto">
          <a:xfrm>
            <a:off x="3396958" y="654307"/>
            <a:ext cx="5993621" cy="577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22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F7C4B-8A6C-2FB9-E60C-8201D1C7F5A1}"/>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32488B8A-EFAE-FFF1-B230-76B66D29022F}"/>
              </a:ext>
            </a:extLst>
          </p:cNvPr>
          <p:cNvSpPr>
            <a:spLocks noGrp="1"/>
          </p:cNvSpPr>
          <p:nvPr>
            <p:ph idx="1"/>
          </p:nvPr>
        </p:nvSpPr>
        <p:spPr/>
        <p:txBody>
          <a:bodyPr/>
          <a:lstStyle/>
          <a:p>
            <a:r>
              <a:rPr lang="fr-FR" b="1" dirty="0"/>
              <a:t>Sa capacité de multiplication:</a:t>
            </a:r>
          </a:p>
          <a:p>
            <a:r>
              <a:rPr lang="fr-BE" dirty="0"/>
              <a:t>Au printemps lorsque le sol se réchauffe, les tubercules germent et produisent un rhizome qui pousse vers la surface du sol et produit un bulbe basale qui contient tous les tissus nécessaires pour la formation de la plante.</a:t>
            </a:r>
          </a:p>
          <a:p>
            <a:r>
              <a:rPr lang="fr-BE" dirty="0"/>
              <a:t>Elle développe sa partie aérienne et racinaire mais continue à produire d’autres bulbes.</a:t>
            </a:r>
          </a:p>
          <a:p>
            <a:r>
              <a:rPr lang="fr-BE" dirty="0"/>
              <a:t>Tout en développant son système racinaire elle produit également des tubercules qui pourront survivre dans le sol plusieurs années.</a:t>
            </a:r>
          </a:p>
        </p:txBody>
      </p:sp>
      <p:sp>
        <p:nvSpPr>
          <p:cNvPr id="4" name="Espace réservé du pied de page 3">
            <a:extLst>
              <a:ext uri="{FF2B5EF4-FFF2-40B4-BE49-F238E27FC236}">
                <a16:creationId xmlns:a16="http://schemas.microsoft.com/office/drawing/2014/main" id="{5C989B26-CF94-A625-2047-4DA80E1A1E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7D9C7D8-4F4A-F4BD-26CA-CD1DDA18B228}"/>
              </a:ext>
            </a:extLst>
          </p:cNvPr>
          <p:cNvSpPr>
            <a:spLocks noGrp="1"/>
          </p:cNvSpPr>
          <p:nvPr>
            <p:ph type="sldNum" sz="quarter" idx="12"/>
          </p:nvPr>
        </p:nvSpPr>
        <p:spPr/>
        <p:txBody>
          <a:bodyPr/>
          <a:lstStyle/>
          <a:p>
            <a:fld id="{007DB251-5892-4106-AA48-ACE2D5DB90A1}" type="slidenum">
              <a:rPr lang="fr-BE" smtClean="0"/>
              <a:t>11</a:t>
            </a:fld>
            <a:endParaRPr lang="fr-BE" dirty="0"/>
          </a:p>
        </p:txBody>
      </p:sp>
    </p:spTree>
    <p:extLst>
      <p:ext uri="{BB962C8B-B14F-4D97-AF65-F5344CB8AC3E}">
        <p14:creationId xmlns:p14="http://schemas.microsoft.com/office/powerpoint/2010/main" val="166281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7FB6B-1B17-E8CD-8272-6F4FC9D0FEB7}"/>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580A7414-289B-7D16-F4A2-1D52935B6582}"/>
              </a:ext>
            </a:extLst>
          </p:cNvPr>
          <p:cNvSpPr>
            <a:spLocks noGrp="1"/>
          </p:cNvSpPr>
          <p:nvPr>
            <p:ph idx="1"/>
          </p:nvPr>
        </p:nvSpPr>
        <p:spPr/>
        <p:txBody>
          <a:bodyPr/>
          <a:lstStyle/>
          <a:p>
            <a:r>
              <a:rPr lang="fr-FR" dirty="0"/>
              <a:t>C’est ainsi qu’un seul tubercule mère peut produire plusieurs milliers de tubercules en une saison.</a:t>
            </a:r>
          </a:p>
          <a:p>
            <a:r>
              <a:rPr lang="fr-FR" dirty="0">
                <a:highlight>
                  <a:srgbClr val="FF0000"/>
                </a:highlight>
              </a:rPr>
              <a:t>Il suffit d’un tubercule mère pour envahir une parcelle saine.</a:t>
            </a:r>
            <a:endParaRPr lang="fr-BE" dirty="0">
              <a:highlight>
                <a:srgbClr val="FF0000"/>
              </a:highlight>
            </a:endParaRPr>
          </a:p>
        </p:txBody>
      </p:sp>
      <p:sp>
        <p:nvSpPr>
          <p:cNvPr id="4" name="Espace réservé du pied de page 3">
            <a:extLst>
              <a:ext uri="{FF2B5EF4-FFF2-40B4-BE49-F238E27FC236}">
                <a16:creationId xmlns:a16="http://schemas.microsoft.com/office/drawing/2014/main" id="{93BDB84D-D0F0-8986-4E25-49BAFEC9E2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C558078-4E42-A6D4-0ECC-1168F884BAE0}"/>
              </a:ext>
            </a:extLst>
          </p:cNvPr>
          <p:cNvSpPr>
            <a:spLocks noGrp="1"/>
          </p:cNvSpPr>
          <p:nvPr>
            <p:ph type="sldNum" sz="quarter" idx="12"/>
          </p:nvPr>
        </p:nvSpPr>
        <p:spPr/>
        <p:txBody>
          <a:bodyPr/>
          <a:lstStyle/>
          <a:p>
            <a:fld id="{007DB251-5892-4106-AA48-ACE2D5DB90A1}" type="slidenum">
              <a:rPr lang="fr-BE" smtClean="0"/>
              <a:t>12</a:t>
            </a:fld>
            <a:endParaRPr lang="fr-BE" dirty="0"/>
          </a:p>
        </p:txBody>
      </p:sp>
    </p:spTree>
    <p:extLst>
      <p:ext uri="{BB962C8B-B14F-4D97-AF65-F5344CB8AC3E}">
        <p14:creationId xmlns:p14="http://schemas.microsoft.com/office/powerpoint/2010/main" val="282504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F985120-1F5E-3733-CD77-A14FCAE164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39A1190D-90C1-8A18-281E-2BEAE1348C57}"/>
              </a:ext>
            </a:extLst>
          </p:cNvPr>
          <p:cNvSpPr>
            <a:spLocks noGrp="1"/>
          </p:cNvSpPr>
          <p:nvPr>
            <p:ph type="sldNum" sz="quarter" idx="12"/>
          </p:nvPr>
        </p:nvSpPr>
        <p:spPr/>
        <p:txBody>
          <a:bodyPr/>
          <a:lstStyle/>
          <a:p>
            <a:fld id="{007DB251-5892-4106-AA48-ACE2D5DB90A1}" type="slidenum">
              <a:rPr lang="fr-BE" smtClean="0"/>
              <a:t>13</a:t>
            </a:fld>
            <a:endParaRPr lang="fr-BE" dirty="0"/>
          </a:p>
        </p:txBody>
      </p:sp>
      <p:pic>
        <p:nvPicPr>
          <p:cNvPr id="5" name="Image 4" descr="Une image contenant texte, diagramme&#10;&#10;Le contenu généré par l’IA peut être incorrect.">
            <a:extLst>
              <a:ext uri="{FF2B5EF4-FFF2-40B4-BE49-F238E27FC236}">
                <a16:creationId xmlns:a16="http://schemas.microsoft.com/office/drawing/2014/main" id="{083D57FD-979B-843A-A1CD-29A3FFBB5BAE}"/>
              </a:ext>
            </a:extLst>
          </p:cNvPr>
          <p:cNvPicPr>
            <a:picLocks noChangeAspect="1"/>
          </p:cNvPicPr>
          <p:nvPr/>
        </p:nvPicPr>
        <p:blipFill>
          <a:blip r:embed="rId2">
            <a:extLst>
              <a:ext uri="{28A0092B-C50C-407E-A947-70E740481C1C}">
                <a14:useLocalDpi xmlns:a14="http://schemas.microsoft.com/office/drawing/2010/main"/>
              </a:ext>
            </a:extLst>
          </a:blip>
          <a:srcRect t="2250" b="2767"/>
          <a:stretch/>
        </p:blipFill>
        <p:spPr>
          <a:xfrm>
            <a:off x="838200" y="131899"/>
            <a:ext cx="10152993" cy="6589576"/>
          </a:xfrm>
          <a:prstGeom prst="rect">
            <a:avLst/>
          </a:prstGeom>
        </p:spPr>
      </p:pic>
    </p:spTree>
    <p:extLst>
      <p:ext uri="{BB962C8B-B14F-4D97-AF65-F5344CB8AC3E}">
        <p14:creationId xmlns:p14="http://schemas.microsoft.com/office/powerpoint/2010/main" val="343751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55DA0-A70C-3012-8807-3F5EC36B4B81}"/>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2F2D3191-62BA-F7F8-208D-1D340CA819D7}"/>
              </a:ext>
            </a:extLst>
          </p:cNvPr>
          <p:cNvSpPr>
            <a:spLocks noGrp="1"/>
          </p:cNvSpPr>
          <p:nvPr>
            <p:ph idx="1"/>
          </p:nvPr>
        </p:nvSpPr>
        <p:spPr/>
        <p:txBody>
          <a:bodyPr/>
          <a:lstStyle/>
          <a:p>
            <a:r>
              <a:rPr lang="fr-FR" b="1" dirty="0"/>
              <a:t>Pourquoi le Souchet gagne du terrain.</a:t>
            </a:r>
          </a:p>
          <a:p>
            <a:r>
              <a:rPr lang="fr-FR" dirty="0"/>
              <a:t>C’est une plante qui est considérée comme envahissante là où les hivers sont doux ou devenus trop doux.</a:t>
            </a:r>
          </a:p>
          <a:p>
            <a:r>
              <a:rPr lang="fr-FR" dirty="0"/>
              <a:t>Plante comestible, donc les bulbes sont en vente libre.</a:t>
            </a:r>
          </a:p>
          <a:p>
            <a:r>
              <a:rPr lang="fr-FR" dirty="0"/>
              <a:t>Une fois installée elle prend le dessus sur les autres plantes.</a:t>
            </a:r>
          </a:p>
          <a:p>
            <a:r>
              <a:rPr lang="fr-FR" dirty="0"/>
              <a:t>S’adapte aussi bien aux terres sableuses, limoneuses et maintenant on découvre les premiers foyers en terre argileuse.</a:t>
            </a:r>
            <a:endParaRPr lang="fr-BE" dirty="0"/>
          </a:p>
        </p:txBody>
      </p:sp>
      <p:sp>
        <p:nvSpPr>
          <p:cNvPr id="4" name="Espace réservé du pied de page 3">
            <a:extLst>
              <a:ext uri="{FF2B5EF4-FFF2-40B4-BE49-F238E27FC236}">
                <a16:creationId xmlns:a16="http://schemas.microsoft.com/office/drawing/2014/main" id="{C76F89F0-3FDF-CA60-AF46-F9670DF396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7D5BABCA-ED8E-867E-EEFA-2C54DDCA12C2}"/>
              </a:ext>
            </a:extLst>
          </p:cNvPr>
          <p:cNvSpPr>
            <a:spLocks noGrp="1"/>
          </p:cNvSpPr>
          <p:nvPr>
            <p:ph type="sldNum" sz="quarter" idx="12"/>
          </p:nvPr>
        </p:nvSpPr>
        <p:spPr/>
        <p:txBody>
          <a:bodyPr/>
          <a:lstStyle/>
          <a:p>
            <a:fld id="{007DB251-5892-4106-AA48-ACE2D5DB90A1}" type="slidenum">
              <a:rPr lang="fr-BE" smtClean="0"/>
              <a:t>14</a:t>
            </a:fld>
            <a:endParaRPr lang="fr-BE" dirty="0"/>
          </a:p>
        </p:txBody>
      </p:sp>
    </p:spTree>
    <p:extLst>
      <p:ext uri="{BB962C8B-B14F-4D97-AF65-F5344CB8AC3E}">
        <p14:creationId xmlns:p14="http://schemas.microsoft.com/office/powerpoint/2010/main" val="359643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87C50-C1A9-CEC6-DE92-FEFA7A0A621B}"/>
              </a:ext>
            </a:extLst>
          </p:cNvPr>
          <p:cNvSpPr>
            <a:spLocks noGrp="1"/>
          </p:cNvSpPr>
          <p:nvPr>
            <p:ph type="title"/>
          </p:nvPr>
        </p:nvSpPr>
        <p:spPr/>
        <p:txBody>
          <a:bodyPr/>
          <a:lstStyle/>
          <a:p>
            <a:r>
              <a:rPr lang="fr-FR" dirty="0"/>
              <a:t>Souchet Comestible.</a:t>
            </a:r>
            <a:endParaRPr lang="fr-BE" dirty="0"/>
          </a:p>
        </p:txBody>
      </p:sp>
      <p:sp>
        <p:nvSpPr>
          <p:cNvPr id="3" name="Espace réservé du contenu 2">
            <a:extLst>
              <a:ext uri="{FF2B5EF4-FFF2-40B4-BE49-F238E27FC236}">
                <a16:creationId xmlns:a16="http://schemas.microsoft.com/office/drawing/2014/main" id="{31B5B5B4-39BA-3D58-B7F4-72A1ADD31E42}"/>
              </a:ext>
            </a:extLst>
          </p:cNvPr>
          <p:cNvSpPr>
            <a:spLocks noGrp="1"/>
          </p:cNvSpPr>
          <p:nvPr>
            <p:ph idx="1"/>
          </p:nvPr>
        </p:nvSpPr>
        <p:spPr/>
        <p:txBody>
          <a:bodyPr/>
          <a:lstStyle/>
          <a:p>
            <a:r>
              <a:rPr lang="fr-FR" dirty="0"/>
              <a:t>Manque de connaissance visuel de la plante.</a:t>
            </a:r>
          </a:p>
          <a:p>
            <a:r>
              <a:rPr lang="fr-BE" dirty="0"/>
              <a:t>Par la propagation </a:t>
            </a:r>
            <a:r>
              <a:rPr lang="fr-BE" dirty="0" err="1"/>
              <a:t>Agochorie</a:t>
            </a:r>
            <a:r>
              <a:rPr lang="fr-BE" dirty="0"/>
              <a:t>.</a:t>
            </a:r>
          </a:p>
          <a:p>
            <a:r>
              <a:rPr lang="fr-BE" dirty="0"/>
              <a:t>Par l’introduction de terre exogène à la parcelle.</a:t>
            </a:r>
          </a:p>
          <a:p>
            <a:r>
              <a:rPr lang="fr-BE" dirty="0"/>
              <a:t>NE JAMAIS EPANDRE DES TERRES SUR UNE PARCELLE DONT ON NE CONNAIT PAS SON ORIGINE.</a:t>
            </a:r>
          </a:p>
          <a:p>
            <a:r>
              <a:rPr lang="fr-BE" dirty="0"/>
              <a:t>Par le vent, eau, les oiseaux……</a:t>
            </a:r>
          </a:p>
        </p:txBody>
      </p:sp>
      <p:sp>
        <p:nvSpPr>
          <p:cNvPr id="4" name="Espace réservé du pied de page 3">
            <a:extLst>
              <a:ext uri="{FF2B5EF4-FFF2-40B4-BE49-F238E27FC236}">
                <a16:creationId xmlns:a16="http://schemas.microsoft.com/office/drawing/2014/main" id="{0986D4E8-D590-EC61-797D-A0D4C25350E0}"/>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400C8C06-89C3-34D0-52BE-DB7F575BF498}"/>
              </a:ext>
            </a:extLst>
          </p:cNvPr>
          <p:cNvSpPr>
            <a:spLocks noGrp="1"/>
          </p:cNvSpPr>
          <p:nvPr>
            <p:ph type="sldNum" sz="quarter" idx="12"/>
          </p:nvPr>
        </p:nvSpPr>
        <p:spPr/>
        <p:txBody>
          <a:bodyPr/>
          <a:lstStyle/>
          <a:p>
            <a:fld id="{007DB251-5892-4106-AA48-ACE2D5DB90A1}" type="slidenum">
              <a:rPr lang="fr-BE" smtClean="0"/>
              <a:t>15</a:t>
            </a:fld>
            <a:endParaRPr lang="fr-BE" dirty="0"/>
          </a:p>
        </p:txBody>
      </p:sp>
    </p:spTree>
    <p:extLst>
      <p:ext uri="{BB962C8B-B14F-4D97-AF65-F5344CB8AC3E}">
        <p14:creationId xmlns:p14="http://schemas.microsoft.com/office/powerpoint/2010/main" val="356718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lein air, sol, terre, Plante terrestre&#10;&#10;Le contenu généré par l’IA peut être incorrect.">
            <a:extLst>
              <a:ext uri="{FF2B5EF4-FFF2-40B4-BE49-F238E27FC236}">
                <a16:creationId xmlns:a16="http://schemas.microsoft.com/office/drawing/2014/main" id="{7E10EA32-E4C8-091D-113A-2B425AC5B249}"/>
              </a:ext>
            </a:extLst>
          </p:cNvPr>
          <p:cNvPicPr>
            <a:picLocks noChangeAspect="1"/>
          </p:cNvPicPr>
          <p:nvPr/>
        </p:nvPicPr>
        <p:blipFill>
          <a:blip r:embed="rId2">
            <a:extLst>
              <a:ext uri="{28A0092B-C50C-407E-A947-70E740481C1C}">
                <a14:useLocalDpi xmlns:a14="http://schemas.microsoft.com/office/drawing/2010/main" val="0"/>
              </a:ext>
            </a:extLst>
          </a:blip>
          <a:srcRect t="15730"/>
          <a:stretch>
            <a:fillRect/>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192FC7DC-82F5-F876-50D5-AD22AE2D9D79}"/>
              </a:ext>
            </a:extLst>
          </p:cNvPr>
          <p:cNvSpPr>
            <a:spLocks noGrp="1"/>
          </p:cNvSpPr>
          <p:nvPr>
            <p:ph type="subTitle" idx="1"/>
          </p:nvPr>
        </p:nvSpPr>
        <p:spPr>
          <a:xfrm>
            <a:off x="3881597" y="5867994"/>
            <a:ext cx="8035100" cy="491760"/>
          </a:xfrm>
          <a:effectLst>
            <a:outerShdw blurRad="50800" dist="38100" dir="2700000" algn="tl" rotWithShape="0">
              <a:prstClr val="black">
                <a:alpha val="40000"/>
              </a:prstClr>
            </a:outerShdw>
          </a:effectLst>
        </p:spPr>
        <p:txBody>
          <a:bodyPr>
            <a:normAutofit/>
          </a:bodyPr>
          <a:lstStyle/>
          <a:p>
            <a:r>
              <a:rPr lang="fr-BE" dirty="0">
                <a:solidFill>
                  <a:schemeClr val="bg1"/>
                </a:solidFill>
              </a:rPr>
              <a:t>Source </a:t>
            </a:r>
            <a:r>
              <a:rPr lang="fr-BE" dirty="0" err="1">
                <a:solidFill>
                  <a:schemeClr val="bg1"/>
                </a:solidFill>
              </a:rPr>
              <a:t>photo:www.jardinage.pagesjaunes.fr</a:t>
            </a:r>
            <a:endParaRPr lang="fr-BE" dirty="0">
              <a:solidFill>
                <a:schemeClr val="bg1"/>
              </a:solidFill>
            </a:endParaRPr>
          </a:p>
        </p:txBody>
      </p:sp>
      <p:sp>
        <p:nvSpPr>
          <p:cNvPr id="4" name="Espace réservé du pied de page 3">
            <a:extLst>
              <a:ext uri="{FF2B5EF4-FFF2-40B4-BE49-F238E27FC236}">
                <a16:creationId xmlns:a16="http://schemas.microsoft.com/office/drawing/2014/main" id="{554F0392-AEBE-4F09-F373-FF608A4FE222}"/>
              </a:ext>
            </a:extLst>
          </p:cNvPr>
          <p:cNvSpPr>
            <a:spLocks noGrp="1"/>
          </p:cNvSpPr>
          <p:nvPr>
            <p:ph type="ftr" sz="quarter" idx="11"/>
          </p:nvPr>
        </p:nvSpPr>
        <p:spPr>
          <a:xfrm>
            <a:off x="4038600" y="6356350"/>
            <a:ext cx="4114800" cy="365125"/>
          </a:xfrm>
        </p:spPr>
        <p:txBody>
          <a:bodyPr>
            <a:normAutofit/>
          </a:bodyPr>
          <a:lstStyle/>
          <a:p>
            <a:pPr>
              <a:spcAft>
                <a:spcPts val="600"/>
              </a:spcAft>
            </a:pPr>
            <a:r>
              <a:rPr lang="fr-FR">
                <a:solidFill>
                  <a:srgbClr val="FFFFFF"/>
                </a:solidFill>
              </a:rPr>
              <a:t>Journée restitution Fiwap 13 décembre 2023</a:t>
            </a:r>
            <a:endParaRPr lang="fr-BE">
              <a:solidFill>
                <a:srgbClr val="FFFFFF"/>
              </a:solidFill>
            </a:endParaRPr>
          </a:p>
        </p:txBody>
      </p:sp>
      <p:sp>
        <p:nvSpPr>
          <p:cNvPr id="5" name="Espace réservé du numéro de diapositive 4">
            <a:extLst>
              <a:ext uri="{FF2B5EF4-FFF2-40B4-BE49-F238E27FC236}">
                <a16:creationId xmlns:a16="http://schemas.microsoft.com/office/drawing/2014/main" id="{D8A6F6EC-019E-1604-13FE-971100959CE7}"/>
              </a:ext>
            </a:extLst>
          </p:cNvPr>
          <p:cNvSpPr>
            <a:spLocks noGrp="1"/>
          </p:cNvSpPr>
          <p:nvPr>
            <p:ph type="sldNum" sz="quarter" idx="12"/>
          </p:nvPr>
        </p:nvSpPr>
        <p:spPr>
          <a:xfrm>
            <a:off x="8610600" y="6356350"/>
            <a:ext cx="2743200" cy="365125"/>
          </a:xfrm>
        </p:spPr>
        <p:txBody>
          <a:bodyPr>
            <a:normAutofit/>
          </a:bodyPr>
          <a:lstStyle/>
          <a:p>
            <a:pPr>
              <a:spcAft>
                <a:spcPts val="600"/>
              </a:spcAft>
            </a:pPr>
            <a:fld id="{007DB251-5892-4106-AA48-ACE2D5DB90A1}" type="slidenum">
              <a:rPr lang="fr-BE">
                <a:solidFill>
                  <a:srgbClr val="FFFFFF"/>
                </a:solidFill>
              </a:rPr>
              <a:pPr>
                <a:spcAft>
                  <a:spcPts val="600"/>
                </a:spcAft>
              </a:pPr>
              <a:t>16</a:t>
            </a:fld>
            <a:endParaRPr lang="fr-BE">
              <a:solidFill>
                <a:srgbClr val="FFFFFF"/>
              </a:solidFill>
            </a:endParaRPr>
          </a:p>
        </p:txBody>
      </p:sp>
    </p:spTree>
    <p:extLst>
      <p:ext uri="{BB962C8B-B14F-4D97-AF65-F5344CB8AC3E}">
        <p14:creationId xmlns:p14="http://schemas.microsoft.com/office/powerpoint/2010/main" val="113165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 6" descr="Une image contenant herbe, agriculture, récolte, Culture commerciale&#10;&#10;Le contenu généré par l’IA peut être incorrect.">
            <a:extLst>
              <a:ext uri="{FF2B5EF4-FFF2-40B4-BE49-F238E27FC236}">
                <a16:creationId xmlns:a16="http://schemas.microsoft.com/office/drawing/2014/main" id="{418923A3-84AD-92CB-346D-DE0334F8556A}"/>
              </a:ext>
            </a:extLst>
          </p:cNvPr>
          <p:cNvPicPr>
            <a:picLocks noChangeAspect="1"/>
          </p:cNvPicPr>
          <p:nvPr/>
        </p:nvPicPr>
        <p:blipFill>
          <a:blip r:embed="rId2">
            <a:extLst>
              <a:ext uri="{28A0092B-C50C-407E-A947-70E740481C1C}">
                <a14:useLocalDpi xmlns:a14="http://schemas.microsoft.com/office/drawing/2010/main" val="0"/>
              </a:ext>
            </a:extLst>
          </a:blip>
          <a:srcRect t="5023" b="10723"/>
          <a:stretch>
            <a:fillRect/>
          </a:stretch>
        </p:blipFill>
        <p:spPr>
          <a:xfrm>
            <a:off x="20" y="1282"/>
            <a:ext cx="12191980" cy="6856718"/>
          </a:xfrm>
          <a:prstGeom prst="rect">
            <a:avLst/>
          </a:prstGeom>
        </p:spPr>
      </p:pic>
      <p:sp>
        <p:nvSpPr>
          <p:cNvPr id="4" name="Espace réservé du pied de page 3">
            <a:extLst>
              <a:ext uri="{FF2B5EF4-FFF2-40B4-BE49-F238E27FC236}">
                <a16:creationId xmlns:a16="http://schemas.microsoft.com/office/drawing/2014/main" id="{ADCB0ED9-C259-BBCF-35AB-504597B7AEE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Journée restitution Fiwap 13 décembre 2023</a:t>
            </a:r>
          </a:p>
        </p:txBody>
      </p:sp>
      <p:sp>
        <p:nvSpPr>
          <p:cNvPr id="5" name="Espace réservé du numéro de diapositive 4">
            <a:extLst>
              <a:ext uri="{FF2B5EF4-FFF2-40B4-BE49-F238E27FC236}">
                <a16:creationId xmlns:a16="http://schemas.microsoft.com/office/drawing/2014/main" id="{FE0CD3F6-2AA2-0061-4A1F-370154A809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7DB251-5892-4106-AA48-ACE2D5DB90A1}" type="slidenum">
              <a:rPr lang="en-US">
                <a:solidFill>
                  <a:srgbClr val="FFFFFF"/>
                </a:solidFill>
              </a:rPr>
              <a:pPr>
                <a:spcAft>
                  <a:spcPts val="600"/>
                </a:spcAft>
              </a:pPr>
              <a:t>17</a:t>
            </a:fld>
            <a:endParaRPr lang="en-US">
              <a:solidFill>
                <a:srgbClr val="FFFFFF"/>
              </a:solidFill>
            </a:endParaRPr>
          </a:p>
        </p:txBody>
      </p:sp>
      <p:sp>
        <p:nvSpPr>
          <p:cNvPr id="8" name="Sous-titre 2">
            <a:extLst>
              <a:ext uri="{FF2B5EF4-FFF2-40B4-BE49-F238E27FC236}">
                <a16:creationId xmlns:a16="http://schemas.microsoft.com/office/drawing/2014/main" id="{1EEB6988-E3B7-09C0-1ECD-6CBDF8E0BADA}"/>
              </a:ext>
            </a:extLst>
          </p:cNvPr>
          <p:cNvSpPr txBox="1">
            <a:spLocks/>
          </p:cNvSpPr>
          <p:nvPr/>
        </p:nvSpPr>
        <p:spPr>
          <a:xfrm>
            <a:off x="7354528" y="5981152"/>
            <a:ext cx="4709653" cy="53905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600" dirty="0">
                <a:solidFill>
                  <a:schemeClr val="bg1"/>
                </a:solidFill>
              </a:rPr>
              <a:t>Source </a:t>
            </a:r>
            <a:r>
              <a:rPr lang="fr-BE" sz="1600" dirty="0" err="1">
                <a:solidFill>
                  <a:schemeClr val="bg1"/>
                </a:solidFill>
              </a:rPr>
              <a:t>photo:www.jardinage.pagesjaunes.fr</a:t>
            </a:r>
            <a:endParaRPr lang="fr-BE" sz="1600" dirty="0">
              <a:solidFill>
                <a:schemeClr val="bg1"/>
              </a:solidFill>
            </a:endParaRPr>
          </a:p>
        </p:txBody>
      </p:sp>
    </p:spTree>
    <p:extLst>
      <p:ext uri="{BB962C8B-B14F-4D97-AF65-F5344CB8AC3E}">
        <p14:creationId xmlns:p14="http://schemas.microsoft.com/office/powerpoint/2010/main" val="63610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4A38B-3F2B-98D9-2DD5-FC8A4C94F59D}"/>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63C6C081-0CCE-AE39-F5C2-4A8C5B9F5EC4}"/>
              </a:ext>
            </a:extLst>
          </p:cNvPr>
          <p:cNvSpPr>
            <a:spLocks noGrp="1"/>
          </p:cNvSpPr>
          <p:nvPr>
            <p:ph idx="1"/>
          </p:nvPr>
        </p:nvSpPr>
        <p:spPr/>
        <p:txBody>
          <a:bodyPr/>
          <a:lstStyle/>
          <a:p>
            <a:r>
              <a:rPr lang="fr-FR" sz="3200" b="1" dirty="0">
                <a:solidFill>
                  <a:schemeClr val="accent1"/>
                </a:solidFill>
              </a:rPr>
              <a:t>Moyen de lutte:</a:t>
            </a:r>
            <a:endParaRPr lang="fr-FR" b="1" dirty="0"/>
          </a:p>
          <a:p>
            <a:pPr lvl="1"/>
            <a:r>
              <a:rPr lang="fr-FR" sz="2800" b="1" dirty="0"/>
              <a:t>Chimique:</a:t>
            </a:r>
          </a:p>
          <a:p>
            <a:pPr lvl="2"/>
            <a:r>
              <a:rPr lang="fr-FR" sz="2800" dirty="0">
                <a:highlight>
                  <a:srgbClr val="FF0000"/>
                </a:highlight>
              </a:rPr>
              <a:t>Glyphosate efficacité pas terrible.</a:t>
            </a:r>
          </a:p>
          <a:p>
            <a:pPr lvl="2"/>
            <a:r>
              <a:rPr lang="fr-FR" sz="2800" dirty="0"/>
              <a:t>Levée sur une longue période, car il y a une levée de dormance.</a:t>
            </a:r>
          </a:p>
          <a:p>
            <a:pPr lvl="2"/>
            <a:r>
              <a:rPr lang="fr-FR" sz="2800" dirty="0"/>
              <a:t>Comme les tubercules sont à des profondeurs différentes, la terre se réchauffe progressivement, donc levée hétérogène.</a:t>
            </a:r>
          </a:p>
          <a:p>
            <a:pPr lvl="2"/>
            <a:r>
              <a:rPr lang="fr-FR" sz="2800" dirty="0"/>
              <a:t>Gros problème de rémanence des produits. </a:t>
            </a:r>
          </a:p>
          <a:p>
            <a:pPr lvl="2"/>
            <a:r>
              <a:rPr lang="fr-FR" sz="2800" dirty="0">
                <a:highlight>
                  <a:srgbClr val="00FF00"/>
                </a:highlight>
              </a:rPr>
              <a:t>En maïs la lutte chimique est efficace.</a:t>
            </a:r>
            <a:endParaRPr lang="fr-BE" sz="2800" dirty="0">
              <a:highlight>
                <a:srgbClr val="00FF00"/>
              </a:highlight>
            </a:endParaRPr>
          </a:p>
        </p:txBody>
      </p:sp>
      <p:sp>
        <p:nvSpPr>
          <p:cNvPr id="4" name="Espace réservé du pied de page 3">
            <a:extLst>
              <a:ext uri="{FF2B5EF4-FFF2-40B4-BE49-F238E27FC236}">
                <a16:creationId xmlns:a16="http://schemas.microsoft.com/office/drawing/2014/main" id="{E5C9E0FE-59ED-35F6-F123-F382A0F4C5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AF0F788F-D72D-C524-13E3-87EE342C1350}"/>
              </a:ext>
            </a:extLst>
          </p:cNvPr>
          <p:cNvSpPr>
            <a:spLocks noGrp="1"/>
          </p:cNvSpPr>
          <p:nvPr>
            <p:ph type="sldNum" sz="quarter" idx="12"/>
          </p:nvPr>
        </p:nvSpPr>
        <p:spPr/>
        <p:txBody>
          <a:bodyPr/>
          <a:lstStyle/>
          <a:p>
            <a:fld id="{007DB251-5892-4106-AA48-ACE2D5DB90A1}" type="slidenum">
              <a:rPr lang="fr-BE" smtClean="0"/>
              <a:t>18</a:t>
            </a:fld>
            <a:endParaRPr lang="fr-BE" dirty="0"/>
          </a:p>
        </p:txBody>
      </p:sp>
    </p:spTree>
    <p:extLst>
      <p:ext uri="{BB962C8B-B14F-4D97-AF65-F5344CB8AC3E}">
        <p14:creationId xmlns:p14="http://schemas.microsoft.com/office/powerpoint/2010/main" val="398939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552EB-3FB1-408A-956C-E4315387E7BB}"/>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7B81FBC4-0B03-2421-0E89-974D5FC17E5F}"/>
              </a:ext>
            </a:extLst>
          </p:cNvPr>
          <p:cNvSpPr>
            <a:spLocks noGrp="1"/>
          </p:cNvSpPr>
          <p:nvPr>
            <p:ph idx="1"/>
          </p:nvPr>
        </p:nvSpPr>
        <p:spPr/>
        <p:txBody>
          <a:bodyPr/>
          <a:lstStyle/>
          <a:p>
            <a:r>
              <a:rPr lang="fr-FR" b="1" dirty="0"/>
              <a:t>Mécanique:</a:t>
            </a:r>
          </a:p>
          <a:p>
            <a:pPr lvl="1"/>
            <a:r>
              <a:rPr lang="fr-FR" sz="2800" dirty="0"/>
              <a:t>Le travail simplifier du sol amplifie le développement.</a:t>
            </a:r>
          </a:p>
          <a:p>
            <a:pPr lvl="1"/>
            <a:r>
              <a:rPr lang="fr-FR" sz="2800" dirty="0"/>
              <a:t>Le passage d’outils à dents pour épuiser les réserves des tubercules.</a:t>
            </a:r>
          </a:p>
          <a:p>
            <a:pPr lvl="1"/>
            <a:r>
              <a:rPr lang="fr-FR" sz="2800" dirty="0"/>
              <a:t>Essayer de mettre les tubercules à la surface. </a:t>
            </a:r>
          </a:p>
          <a:p>
            <a:pPr lvl="1"/>
            <a:r>
              <a:rPr lang="fr-FR" sz="2800" dirty="0"/>
              <a:t>Mais attention à la dispersion des tubercules hors de la parcelle.</a:t>
            </a:r>
            <a:endParaRPr lang="fr-BE" sz="2800" dirty="0"/>
          </a:p>
        </p:txBody>
      </p:sp>
      <p:sp>
        <p:nvSpPr>
          <p:cNvPr id="4" name="Espace réservé du pied de page 3">
            <a:extLst>
              <a:ext uri="{FF2B5EF4-FFF2-40B4-BE49-F238E27FC236}">
                <a16:creationId xmlns:a16="http://schemas.microsoft.com/office/drawing/2014/main" id="{BE7F5C87-3758-F3BF-87C1-E4182E62C4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3C10972F-EEBE-9BD5-5B32-21A1B621D025}"/>
              </a:ext>
            </a:extLst>
          </p:cNvPr>
          <p:cNvSpPr>
            <a:spLocks noGrp="1"/>
          </p:cNvSpPr>
          <p:nvPr>
            <p:ph type="sldNum" sz="quarter" idx="12"/>
          </p:nvPr>
        </p:nvSpPr>
        <p:spPr/>
        <p:txBody>
          <a:bodyPr/>
          <a:lstStyle/>
          <a:p>
            <a:fld id="{007DB251-5892-4106-AA48-ACE2D5DB90A1}" type="slidenum">
              <a:rPr lang="fr-BE" smtClean="0"/>
              <a:t>19</a:t>
            </a:fld>
            <a:endParaRPr lang="fr-BE" dirty="0"/>
          </a:p>
        </p:txBody>
      </p:sp>
    </p:spTree>
    <p:extLst>
      <p:ext uri="{BB962C8B-B14F-4D97-AF65-F5344CB8AC3E}">
        <p14:creationId xmlns:p14="http://schemas.microsoft.com/office/powerpoint/2010/main" val="390592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92EA2-4A90-5B4B-5020-4123E8ECA98B}"/>
              </a:ext>
            </a:extLst>
          </p:cNvPr>
          <p:cNvSpPr>
            <a:spLocks noGrp="1"/>
          </p:cNvSpPr>
          <p:nvPr>
            <p:ph type="title"/>
          </p:nvPr>
        </p:nvSpPr>
        <p:spPr>
          <a:xfrm>
            <a:off x="667789" y="136525"/>
            <a:ext cx="10515600" cy="589163"/>
          </a:xfrm>
        </p:spPr>
        <p:txBody>
          <a:bodyPr>
            <a:normAutofit fontScale="90000"/>
          </a:bodyPr>
          <a:lstStyle/>
          <a:p>
            <a:r>
              <a:rPr lang="fr-FR" dirty="0"/>
              <a:t>Janvier 2026</a:t>
            </a:r>
            <a:endParaRPr lang="fr-BE" dirty="0"/>
          </a:p>
        </p:txBody>
      </p:sp>
      <p:sp>
        <p:nvSpPr>
          <p:cNvPr id="4" name="Espace réservé du pied de page 3">
            <a:extLst>
              <a:ext uri="{FF2B5EF4-FFF2-40B4-BE49-F238E27FC236}">
                <a16:creationId xmlns:a16="http://schemas.microsoft.com/office/drawing/2014/main" id="{BEECC8BE-4D69-90CE-3C27-5E4F55A28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97824AE4-08F3-EB1D-1608-57CD8CA23EB6}"/>
              </a:ext>
            </a:extLst>
          </p:cNvPr>
          <p:cNvSpPr>
            <a:spLocks noGrp="1"/>
          </p:cNvSpPr>
          <p:nvPr>
            <p:ph type="sldNum" sz="quarter" idx="12"/>
          </p:nvPr>
        </p:nvSpPr>
        <p:spPr/>
        <p:txBody>
          <a:bodyPr/>
          <a:lstStyle/>
          <a:p>
            <a:fld id="{007DB251-5892-4106-AA48-ACE2D5DB90A1}" type="slidenum">
              <a:rPr lang="fr-BE" smtClean="0"/>
              <a:t>2</a:t>
            </a:fld>
            <a:endParaRPr lang="fr-BE" dirty="0"/>
          </a:p>
        </p:txBody>
      </p:sp>
      <p:pic>
        <p:nvPicPr>
          <p:cNvPr id="6" name="Espace réservé du contenu 5">
            <a:extLst>
              <a:ext uri="{FF2B5EF4-FFF2-40B4-BE49-F238E27FC236}">
                <a16:creationId xmlns:a16="http://schemas.microsoft.com/office/drawing/2014/main" id="{AB09543C-351F-92A2-9CEB-730D8596825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07685" y="725688"/>
            <a:ext cx="8835807" cy="5630662"/>
          </a:xfrm>
          <a:prstGeom prst="rect">
            <a:avLst/>
          </a:prstGeom>
        </p:spPr>
      </p:pic>
    </p:spTree>
    <p:extLst>
      <p:ext uri="{BB962C8B-B14F-4D97-AF65-F5344CB8AC3E}">
        <p14:creationId xmlns:p14="http://schemas.microsoft.com/office/powerpoint/2010/main" val="160551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DD324-D26A-579F-BA4E-D408E2C89764}"/>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245931B7-EF43-056A-2ED5-75EB99DAF9DA}"/>
              </a:ext>
            </a:extLst>
          </p:cNvPr>
          <p:cNvSpPr>
            <a:spLocks noGrp="1"/>
          </p:cNvSpPr>
          <p:nvPr>
            <p:ph idx="1"/>
          </p:nvPr>
        </p:nvSpPr>
        <p:spPr>
          <a:xfrm>
            <a:off x="838200" y="1378584"/>
            <a:ext cx="10515600" cy="4977765"/>
          </a:xfrm>
        </p:spPr>
        <p:txBody>
          <a:bodyPr/>
          <a:lstStyle/>
          <a:p>
            <a:r>
              <a:rPr lang="fr-FR" b="1" dirty="0"/>
              <a:t>Préventif.</a:t>
            </a:r>
          </a:p>
          <a:p>
            <a:pPr lvl="1"/>
            <a:r>
              <a:rPr lang="fr-FR" sz="2800" dirty="0"/>
              <a:t>Nettoyage méthodique du matériel, entre parcelle saine et contaminée.</a:t>
            </a:r>
          </a:p>
          <a:p>
            <a:pPr lvl="1"/>
            <a:r>
              <a:rPr lang="fr-FR" sz="2800" dirty="0"/>
              <a:t>Les tubercules ont la faculté de rester accroché aux machines qui travaillent la terre.( propagation AGOCHORIE)</a:t>
            </a:r>
          </a:p>
          <a:p>
            <a:pPr lvl="1"/>
            <a:r>
              <a:rPr lang="fr-FR" sz="2800" dirty="0"/>
              <a:t>Travailler les parcelles contaminées en derniers.</a:t>
            </a:r>
          </a:p>
          <a:p>
            <a:pPr lvl="1"/>
            <a:r>
              <a:rPr lang="fr-FR" sz="2800" dirty="0"/>
              <a:t>Eviter les cultures en terre, PDT, bulbes de fleurs, oignons, bett, chic, carottes…</a:t>
            </a:r>
          </a:p>
          <a:p>
            <a:pPr lvl="1"/>
            <a:r>
              <a:rPr lang="fr-FR" sz="2800" dirty="0"/>
              <a:t>Eviter le transport de terre de déterrage.</a:t>
            </a:r>
          </a:p>
          <a:p>
            <a:pPr lvl="1"/>
            <a:r>
              <a:rPr lang="fr-FR" sz="2800" dirty="0"/>
              <a:t>Implantation de culture pérenne prairie. </a:t>
            </a:r>
          </a:p>
          <a:p>
            <a:pPr lvl="1"/>
            <a:r>
              <a:rPr lang="fr-FR" sz="2800" dirty="0"/>
              <a:t>Cultures couvrantes blé orge colza.</a:t>
            </a:r>
          </a:p>
          <a:p>
            <a:pPr marL="457200" lvl="1" indent="0">
              <a:buNone/>
            </a:pPr>
            <a:endParaRPr lang="fr-BE" sz="2800" dirty="0"/>
          </a:p>
        </p:txBody>
      </p:sp>
      <p:sp>
        <p:nvSpPr>
          <p:cNvPr id="4" name="Espace réservé du pied de page 3">
            <a:extLst>
              <a:ext uri="{FF2B5EF4-FFF2-40B4-BE49-F238E27FC236}">
                <a16:creationId xmlns:a16="http://schemas.microsoft.com/office/drawing/2014/main" id="{92FED65F-0665-4060-2D83-DBCFA79845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C9C2B9C5-EEC1-32F4-E5FF-678548DAE763}"/>
              </a:ext>
            </a:extLst>
          </p:cNvPr>
          <p:cNvSpPr>
            <a:spLocks noGrp="1"/>
          </p:cNvSpPr>
          <p:nvPr>
            <p:ph type="sldNum" sz="quarter" idx="12"/>
          </p:nvPr>
        </p:nvSpPr>
        <p:spPr/>
        <p:txBody>
          <a:bodyPr/>
          <a:lstStyle/>
          <a:p>
            <a:fld id="{007DB251-5892-4106-AA48-ACE2D5DB90A1}" type="slidenum">
              <a:rPr lang="fr-BE" smtClean="0"/>
              <a:t>20</a:t>
            </a:fld>
            <a:endParaRPr lang="fr-BE" dirty="0"/>
          </a:p>
        </p:txBody>
      </p:sp>
    </p:spTree>
    <p:extLst>
      <p:ext uri="{BB962C8B-B14F-4D97-AF65-F5344CB8AC3E}">
        <p14:creationId xmlns:p14="http://schemas.microsoft.com/office/powerpoint/2010/main" val="90446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E01-8516-C8B4-8178-74406297AE8E}"/>
              </a:ext>
            </a:extLst>
          </p:cNvPr>
          <p:cNvSpPr>
            <a:spLocks noGrp="1"/>
          </p:cNvSpPr>
          <p:nvPr>
            <p:ph type="title"/>
          </p:nvPr>
        </p:nvSpPr>
        <p:spPr/>
        <p:txBody>
          <a:bodyPr/>
          <a:lstStyle/>
          <a:p>
            <a:r>
              <a:rPr lang="fr-FR" dirty="0"/>
              <a:t>Souchet Comestible.</a:t>
            </a:r>
            <a:br>
              <a:rPr lang="fr-FR" dirty="0"/>
            </a:br>
            <a:endParaRPr lang="fr-BE" dirty="0"/>
          </a:p>
        </p:txBody>
      </p:sp>
      <p:sp>
        <p:nvSpPr>
          <p:cNvPr id="3" name="Espace réservé du contenu 2">
            <a:extLst>
              <a:ext uri="{FF2B5EF4-FFF2-40B4-BE49-F238E27FC236}">
                <a16:creationId xmlns:a16="http://schemas.microsoft.com/office/drawing/2014/main" id="{7C797251-41CF-098B-1E44-22598226080E}"/>
              </a:ext>
            </a:extLst>
          </p:cNvPr>
          <p:cNvSpPr>
            <a:spLocks noGrp="1"/>
          </p:cNvSpPr>
          <p:nvPr>
            <p:ph idx="1"/>
          </p:nvPr>
        </p:nvSpPr>
        <p:spPr/>
        <p:txBody>
          <a:bodyPr/>
          <a:lstStyle/>
          <a:p>
            <a:r>
              <a:rPr lang="fr-FR" dirty="0">
                <a:highlight>
                  <a:srgbClr val="00FF00"/>
                </a:highlight>
              </a:rPr>
              <a:t>Technique de nettoyage de matériel.</a:t>
            </a:r>
          </a:p>
          <a:p>
            <a:r>
              <a:rPr lang="fr-FR" dirty="0"/>
              <a:t>Faire travailler la machine sur une petite partie de la parcelle.</a:t>
            </a:r>
          </a:p>
          <a:p>
            <a:r>
              <a:rPr lang="fr-FR" dirty="0"/>
              <a:t>-Une </a:t>
            </a:r>
            <a:r>
              <a:rPr lang="fr-FR" dirty="0" err="1"/>
              <a:t>forrière</a:t>
            </a:r>
            <a:r>
              <a:rPr lang="fr-FR" dirty="0"/>
              <a:t>.</a:t>
            </a:r>
          </a:p>
          <a:p>
            <a:r>
              <a:rPr lang="fr-FR" dirty="0"/>
              <a:t>-Un emplacement de tas.</a:t>
            </a:r>
          </a:p>
          <a:p>
            <a:r>
              <a:rPr lang="fr-FR" dirty="0"/>
              <a:t>Dans le but de faire tomber les bulbes qui seraient accrochés dans la machine.</a:t>
            </a:r>
            <a:endParaRPr lang="fr-BE" dirty="0"/>
          </a:p>
        </p:txBody>
      </p:sp>
      <p:sp>
        <p:nvSpPr>
          <p:cNvPr id="4" name="Espace réservé du pied de page 3">
            <a:extLst>
              <a:ext uri="{FF2B5EF4-FFF2-40B4-BE49-F238E27FC236}">
                <a16:creationId xmlns:a16="http://schemas.microsoft.com/office/drawing/2014/main" id="{F462C471-644B-0A04-FDE3-A5202C279590}"/>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8F187833-33ED-19A1-D9C0-4C56BB99BD57}"/>
              </a:ext>
            </a:extLst>
          </p:cNvPr>
          <p:cNvSpPr>
            <a:spLocks noGrp="1"/>
          </p:cNvSpPr>
          <p:nvPr>
            <p:ph type="sldNum" sz="quarter" idx="12"/>
          </p:nvPr>
        </p:nvSpPr>
        <p:spPr/>
        <p:txBody>
          <a:bodyPr/>
          <a:lstStyle/>
          <a:p>
            <a:fld id="{007DB251-5892-4106-AA48-ACE2D5DB90A1}" type="slidenum">
              <a:rPr lang="fr-BE" smtClean="0"/>
              <a:t>21</a:t>
            </a:fld>
            <a:endParaRPr lang="fr-BE" dirty="0"/>
          </a:p>
        </p:txBody>
      </p:sp>
    </p:spTree>
    <p:extLst>
      <p:ext uri="{BB962C8B-B14F-4D97-AF65-F5344CB8AC3E}">
        <p14:creationId xmlns:p14="http://schemas.microsoft.com/office/powerpoint/2010/main" val="345503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348EC-7B30-F427-3ED5-599F80212468}"/>
              </a:ext>
            </a:extLst>
          </p:cNvPr>
          <p:cNvSpPr>
            <a:spLocks noGrp="1"/>
          </p:cNvSpPr>
          <p:nvPr>
            <p:ph type="title"/>
          </p:nvPr>
        </p:nvSpPr>
        <p:spPr/>
        <p:txBody>
          <a:bodyPr/>
          <a:lstStyle/>
          <a:p>
            <a:r>
              <a:rPr lang="fr-FR" dirty="0"/>
              <a:t>Souchet Comestible.</a:t>
            </a:r>
            <a:br>
              <a:rPr lang="fr-FR" dirty="0"/>
            </a:br>
            <a:endParaRPr lang="fr-BE" dirty="0"/>
          </a:p>
        </p:txBody>
      </p:sp>
      <p:sp>
        <p:nvSpPr>
          <p:cNvPr id="3" name="Espace réservé du contenu 2">
            <a:extLst>
              <a:ext uri="{FF2B5EF4-FFF2-40B4-BE49-F238E27FC236}">
                <a16:creationId xmlns:a16="http://schemas.microsoft.com/office/drawing/2014/main" id="{F7493113-1750-0BCA-7E3B-A715E52AECAD}"/>
              </a:ext>
            </a:extLst>
          </p:cNvPr>
          <p:cNvSpPr>
            <a:spLocks noGrp="1"/>
          </p:cNvSpPr>
          <p:nvPr>
            <p:ph idx="1"/>
          </p:nvPr>
        </p:nvSpPr>
        <p:spPr/>
        <p:txBody>
          <a:bodyPr/>
          <a:lstStyle/>
          <a:p>
            <a:r>
              <a:rPr lang="fr-FR" dirty="0">
                <a:highlight>
                  <a:srgbClr val="00FF00"/>
                </a:highlight>
              </a:rPr>
              <a:t>Technique de nettoyage du matériel en parcelles contaminées.</a:t>
            </a:r>
          </a:p>
          <a:p>
            <a:r>
              <a:rPr lang="fr-FR" dirty="0"/>
              <a:t>-Arracher la partie contaminée en premier.</a:t>
            </a:r>
          </a:p>
          <a:p>
            <a:r>
              <a:rPr lang="fr-FR" dirty="0"/>
              <a:t>-Arracher la partie saine à la fin, ce qui permet un auto -nettoyage de la machine avant de repartir sur une parcelle saine.</a:t>
            </a:r>
            <a:endParaRPr lang="fr-BE" dirty="0"/>
          </a:p>
        </p:txBody>
      </p:sp>
      <p:sp>
        <p:nvSpPr>
          <p:cNvPr id="4" name="Espace réservé du pied de page 3">
            <a:extLst>
              <a:ext uri="{FF2B5EF4-FFF2-40B4-BE49-F238E27FC236}">
                <a16:creationId xmlns:a16="http://schemas.microsoft.com/office/drawing/2014/main" id="{9CB95140-51FE-ED90-C61B-CFBD49D53831}"/>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CF6EEEAC-D0BE-FFB7-FB76-CB88E332563E}"/>
              </a:ext>
            </a:extLst>
          </p:cNvPr>
          <p:cNvSpPr>
            <a:spLocks noGrp="1"/>
          </p:cNvSpPr>
          <p:nvPr>
            <p:ph type="sldNum" sz="quarter" idx="12"/>
          </p:nvPr>
        </p:nvSpPr>
        <p:spPr/>
        <p:txBody>
          <a:bodyPr/>
          <a:lstStyle/>
          <a:p>
            <a:fld id="{007DB251-5892-4106-AA48-ACE2D5DB90A1}" type="slidenum">
              <a:rPr lang="fr-BE" smtClean="0"/>
              <a:t>22</a:t>
            </a:fld>
            <a:endParaRPr lang="fr-BE" dirty="0"/>
          </a:p>
        </p:txBody>
      </p:sp>
    </p:spTree>
    <p:extLst>
      <p:ext uri="{BB962C8B-B14F-4D97-AF65-F5344CB8AC3E}">
        <p14:creationId xmlns:p14="http://schemas.microsoft.com/office/powerpoint/2010/main" val="573455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CA22C-8EEA-F4E8-D5F6-B1C612642382}"/>
              </a:ext>
            </a:extLst>
          </p:cNvPr>
          <p:cNvSpPr>
            <a:spLocks noGrp="1"/>
          </p:cNvSpPr>
          <p:nvPr>
            <p:ph type="title"/>
          </p:nvPr>
        </p:nvSpPr>
        <p:spPr/>
        <p:txBody>
          <a:bodyPr/>
          <a:lstStyle/>
          <a:p>
            <a:r>
              <a:rPr lang="fr-FR" dirty="0"/>
              <a:t>Souchet Comestible.</a:t>
            </a:r>
            <a:endParaRPr lang="fr-BE" dirty="0"/>
          </a:p>
        </p:txBody>
      </p:sp>
      <p:sp>
        <p:nvSpPr>
          <p:cNvPr id="3" name="Espace réservé du contenu 2">
            <a:extLst>
              <a:ext uri="{FF2B5EF4-FFF2-40B4-BE49-F238E27FC236}">
                <a16:creationId xmlns:a16="http://schemas.microsoft.com/office/drawing/2014/main" id="{B93D6542-1A2F-4DC3-40C8-9970DCD3F773}"/>
              </a:ext>
            </a:extLst>
          </p:cNvPr>
          <p:cNvSpPr>
            <a:spLocks noGrp="1"/>
          </p:cNvSpPr>
          <p:nvPr>
            <p:ph idx="1"/>
          </p:nvPr>
        </p:nvSpPr>
        <p:spPr/>
        <p:txBody>
          <a:bodyPr/>
          <a:lstStyle/>
          <a:p>
            <a:r>
              <a:rPr lang="fr-FR" dirty="0">
                <a:highlight>
                  <a:srgbClr val="00FF00"/>
                </a:highlight>
              </a:rPr>
              <a:t>Rotation dans la quelle la propagation est freinée.</a:t>
            </a:r>
          </a:p>
          <a:p>
            <a:r>
              <a:rPr lang="fr-FR" dirty="0"/>
              <a:t>MAÏS    FROMENT    ESCOURGEON    COLZA.</a:t>
            </a:r>
          </a:p>
          <a:p>
            <a:r>
              <a:rPr lang="fr-FR" dirty="0"/>
              <a:t>Chimique.</a:t>
            </a:r>
          </a:p>
          <a:p>
            <a:r>
              <a:rPr lang="fr-FR" dirty="0"/>
              <a:t>Mécanique et chimique.</a:t>
            </a:r>
          </a:p>
          <a:p>
            <a:r>
              <a:rPr lang="fr-FR" dirty="0"/>
              <a:t>Culture couvrante sortie hiver.</a:t>
            </a:r>
          </a:p>
          <a:p>
            <a:r>
              <a:rPr lang="fr-FR" dirty="0"/>
              <a:t>In fine fatigue des tubercules et donc disparition de la plante. </a:t>
            </a:r>
            <a:endParaRPr lang="fr-BE" dirty="0"/>
          </a:p>
        </p:txBody>
      </p:sp>
      <p:sp>
        <p:nvSpPr>
          <p:cNvPr id="4" name="Espace réservé du pied de page 3">
            <a:extLst>
              <a:ext uri="{FF2B5EF4-FFF2-40B4-BE49-F238E27FC236}">
                <a16:creationId xmlns:a16="http://schemas.microsoft.com/office/drawing/2014/main" id="{CB0E7719-EBB2-1534-E640-67912A650E21}"/>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6D68AC04-98E8-4809-EFA3-FA4C63239B03}"/>
              </a:ext>
            </a:extLst>
          </p:cNvPr>
          <p:cNvSpPr>
            <a:spLocks noGrp="1"/>
          </p:cNvSpPr>
          <p:nvPr>
            <p:ph type="sldNum" sz="quarter" idx="12"/>
          </p:nvPr>
        </p:nvSpPr>
        <p:spPr/>
        <p:txBody>
          <a:bodyPr/>
          <a:lstStyle/>
          <a:p>
            <a:fld id="{007DB251-5892-4106-AA48-ACE2D5DB90A1}" type="slidenum">
              <a:rPr lang="fr-BE" smtClean="0"/>
              <a:t>23</a:t>
            </a:fld>
            <a:endParaRPr lang="fr-BE" dirty="0"/>
          </a:p>
        </p:txBody>
      </p:sp>
    </p:spTree>
    <p:extLst>
      <p:ext uri="{BB962C8B-B14F-4D97-AF65-F5344CB8AC3E}">
        <p14:creationId xmlns:p14="http://schemas.microsoft.com/office/powerpoint/2010/main" val="339279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C05FF-2EEF-45CD-A23E-ECC564250610}"/>
              </a:ext>
            </a:extLst>
          </p:cNvPr>
          <p:cNvSpPr>
            <a:spLocks noGrp="1"/>
          </p:cNvSpPr>
          <p:nvPr>
            <p:ph type="title"/>
          </p:nvPr>
        </p:nvSpPr>
        <p:spPr/>
        <p:txBody>
          <a:bodyPr/>
          <a:lstStyle/>
          <a:p>
            <a:r>
              <a:rPr lang="fr-FR" dirty="0"/>
              <a:t>Souchet Comestible.</a:t>
            </a:r>
            <a:br>
              <a:rPr lang="fr-FR" dirty="0"/>
            </a:br>
            <a:endParaRPr lang="fr-BE" dirty="0"/>
          </a:p>
        </p:txBody>
      </p:sp>
      <p:sp>
        <p:nvSpPr>
          <p:cNvPr id="3" name="Espace réservé du contenu 2">
            <a:extLst>
              <a:ext uri="{FF2B5EF4-FFF2-40B4-BE49-F238E27FC236}">
                <a16:creationId xmlns:a16="http://schemas.microsoft.com/office/drawing/2014/main" id="{988D06AF-8782-45C8-F204-5DFE5F55F615}"/>
              </a:ext>
            </a:extLst>
          </p:cNvPr>
          <p:cNvSpPr>
            <a:spLocks noGrp="1"/>
          </p:cNvSpPr>
          <p:nvPr>
            <p:ph idx="1"/>
          </p:nvPr>
        </p:nvSpPr>
        <p:spPr/>
        <p:txBody>
          <a:bodyPr/>
          <a:lstStyle/>
          <a:p>
            <a:r>
              <a:rPr lang="fr-FR" dirty="0">
                <a:highlight>
                  <a:srgbClr val="FF0000"/>
                </a:highlight>
              </a:rPr>
              <a:t>Contamination trop importante d’une parcelle.</a:t>
            </a:r>
          </a:p>
          <a:p>
            <a:r>
              <a:rPr lang="fr-FR" dirty="0"/>
              <a:t>-Prairie.</a:t>
            </a:r>
          </a:p>
          <a:p>
            <a:r>
              <a:rPr lang="fr-FR" dirty="0"/>
              <a:t>-Jachère.</a:t>
            </a:r>
          </a:p>
          <a:p>
            <a:r>
              <a:rPr lang="fr-FR" dirty="0"/>
              <a:t>MAIS IL FAUT FAIRE DES FAUCHAGES OU BROYAGES POUR EPUISSER LES JEUNES POUSSES</a:t>
            </a:r>
            <a:endParaRPr lang="fr-BE" dirty="0"/>
          </a:p>
        </p:txBody>
      </p:sp>
      <p:sp>
        <p:nvSpPr>
          <p:cNvPr id="4" name="Espace réservé du pied de page 3">
            <a:extLst>
              <a:ext uri="{FF2B5EF4-FFF2-40B4-BE49-F238E27FC236}">
                <a16:creationId xmlns:a16="http://schemas.microsoft.com/office/drawing/2014/main" id="{BBF94A26-9406-7055-C88D-B766D4A98602}"/>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143C5903-B636-BABB-741A-6369BC552405}"/>
              </a:ext>
            </a:extLst>
          </p:cNvPr>
          <p:cNvSpPr>
            <a:spLocks noGrp="1"/>
          </p:cNvSpPr>
          <p:nvPr>
            <p:ph type="sldNum" sz="quarter" idx="12"/>
          </p:nvPr>
        </p:nvSpPr>
        <p:spPr/>
        <p:txBody>
          <a:bodyPr/>
          <a:lstStyle/>
          <a:p>
            <a:fld id="{007DB251-5892-4106-AA48-ACE2D5DB90A1}" type="slidenum">
              <a:rPr lang="fr-BE" smtClean="0"/>
              <a:t>24</a:t>
            </a:fld>
            <a:endParaRPr lang="fr-BE" dirty="0"/>
          </a:p>
        </p:txBody>
      </p:sp>
    </p:spTree>
    <p:extLst>
      <p:ext uri="{BB962C8B-B14F-4D97-AF65-F5344CB8AC3E}">
        <p14:creationId xmlns:p14="http://schemas.microsoft.com/office/powerpoint/2010/main" val="110655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CCCDD-15CC-0EEC-58FB-AAB6A5309237}"/>
              </a:ext>
            </a:extLst>
          </p:cNvPr>
          <p:cNvSpPr>
            <a:spLocks noGrp="1"/>
          </p:cNvSpPr>
          <p:nvPr>
            <p:ph type="title"/>
          </p:nvPr>
        </p:nvSpPr>
        <p:spPr/>
        <p:txBody>
          <a:bodyPr/>
          <a:lstStyle/>
          <a:p>
            <a:endParaRPr lang="fr-BE" dirty="0"/>
          </a:p>
        </p:txBody>
      </p:sp>
      <p:sp>
        <p:nvSpPr>
          <p:cNvPr id="4" name="Espace réservé du pied de page 3">
            <a:extLst>
              <a:ext uri="{FF2B5EF4-FFF2-40B4-BE49-F238E27FC236}">
                <a16:creationId xmlns:a16="http://schemas.microsoft.com/office/drawing/2014/main" id="{40575423-F168-CEE6-6E88-7FA830EE06B0}"/>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B9A85A72-0597-341D-CBD8-0AADA43FC7BE}"/>
              </a:ext>
            </a:extLst>
          </p:cNvPr>
          <p:cNvSpPr>
            <a:spLocks noGrp="1"/>
          </p:cNvSpPr>
          <p:nvPr>
            <p:ph type="sldNum" sz="quarter" idx="12"/>
          </p:nvPr>
        </p:nvSpPr>
        <p:spPr/>
        <p:txBody>
          <a:bodyPr/>
          <a:lstStyle/>
          <a:p>
            <a:fld id="{007DB251-5892-4106-AA48-ACE2D5DB90A1}" type="slidenum">
              <a:rPr lang="fr-BE" smtClean="0"/>
              <a:t>25</a:t>
            </a:fld>
            <a:endParaRPr lang="fr-BE" dirty="0"/>
          </a:p>
        </p:txBody>
      </p:sp>
      <p:pic>
        <p:nvPicPr>
          <p:cNvPr id="6" name="Espace réservé du contenu 5">
            <a:extLst>
              <a:ext uri="{FF2B5EF4-FFF2-40B4-BE49-F238E27FC236}">
                <a16:creationId xmlns:a16="http://schemas.microsoft.com/office/drawing/2014/main" id="{8D589E75-50C0-7C7D-D22D-DF3405AEA318}"/>
              </a:ext>
            </a:extLst>
          </p:cNvPr>
          <p:cNvPicPr>
            <a:picLocks noGrp="1" noChangeAspect="1"/>
          </p:cNvPicPr>
          <p:nvPr>
            <p:ph idx="1"/>
          </p:nvPr>
        </p:nvPicPr>
        <p:blipFill>
          <a:blip r:embed="rId2"/>
          <a:stretch>
            <a:fillRect/>
          </a:stretch>
        </p:blipFill>
        <p:spPr>
          <a:xfrm>
            <a:off x="179261" y="136524"/>
            <a:ext cx="11738761" cy="6629391"/>
          </a:xfrm>
          <a:prstGeom prst="rect">
            <a:avLst/>
          </a:prstGeom>
        </p:spPr>
      </p:pic>
      <p:sp>
        <p:nvSpPr>
          <p:cNvPr id="10" name="ZoneTexte 9">
            <a:extLst>
              <a:ext uri="{FF2B5EF4-FFF2-40B4-BE49-F238E27FC236}">
                <a16:creationId xmlns:a16="http://schemas.microsoft.com/office/drawing/2014/main" id="{88761F62-E7C3-B94D-D5B5-7BB99F476B97}"/>
              </a:ext>
            </a:extLst>
          </p:cNvPr>
          <p:cNvSpPr txBox="1"/>
          <p:nvPr/>
        </p:nvSpPr>
        <p:spPr>
          <a:xfrm>
            <a:off x="489857" y="136524"/>
            <a:ext cx="5159829" cy="646331"/>
          </a:xfrm>
          <a:prstGeom prst="rect">
            <a:avLst/>
          </a:prstGeom>
          <a:solidFill>
            <a:schemeClr val="bg1"/>
          </a:solidFill>
        </p:spPr>
        <p:txBody>
          <a:bodyPr wrap="square" rtlCol="0">
            <a:spAutoFit/>
          </a:bodyPr>
          <a:lstStyle/>
          <a:p>
            <a:r>
              <a:rPr lang="fr-BE" b="1" dirty="0">
                <a:solidFill>
                  <a:schemeClr val="accent1">
                    <a:lumMod val="75000"/>
                  </a:schemeClr>
                </a:solidFill>
                <a:effectLst>
                  <a:outerShdw blurRad="38100" dist="19050" dir="2700000" algn="tl">
                    <a:schemeClr val="dk1">
                      <a:alpha val="40000"/>
                    </a:schemeClr>
                  </a:outerShdw>
                </a:effectLst>
              </a:rPr>
              <a:t>Relations évidentes entre le morphotype et le</a:t>
            </a:r>
            <a:endParaRPr lang="fr-BE" dirty="0">
              <a:solidFill>
                <a:schemeClr val="accent1">
                  <a:lumMod val="75000"/>
                </a:schemeClr>
              </a:solidFill>
            </a:endParaRPr>
          </a:p>
          <a:p>
            <a:r>
              <a:rPr lang="fr-BE" b="1" dirty="0">
                <a:solidFill>
                  <a:schemeClr val="accent1">
                    <a:lumMod val="75000"/>
                  </a:schemeClr>
                </a:solidFill>
                <a:effectLst>
                  <a:outerShdw blurRad="38100" dist="19050" dir="2700000" algn="tl">
                    <a:schemeClr val="dk1">
                      <a:alpha val="40000"/>
                    </a:schemeClr>
                  </a:outerShdw>
                </a:effectLst>
              </a:rPr>
              <a:t>comportement de dispersion et « contrôlabilité ».</a:t>
            </a:r>
            <a:endParaRPr lang="fr-BE" dirty="0">
              <a:solidFill>
                <a:schemeClr val="accent1">
                  <a:lumMod val="75000"/>
                </a:schemeClr>
              </a:solidFill>
            </a:endParaRPr>
          </a:p>
        </p:txBody>
      </p:sp>
      <p:pic>
        <p:nvPicPr>
          <p:cNvPr id="16" name="Image 15">
            <a:extLst>
              <a:ext uri="{FF2B5EF4-FFF2-40B4-BE49-F238E27FC236}">
                <a16:creationId xmlns:a16="http://schemas.microsoft.com/office/drawing/2014/main" id="{4F0D9742-0E15-A289-149E-515382360252}"/>
              </a:ext>
            </a:extLst>
          </p:cNvPr>
          <p:cNvPicPr>
            <a:picLocks noChangeAspect="1"/>
          </p:cNvPicPr>
          <p:nvPr/>
        </p:nvPicPr>
        <p:blipFill>
          <a:blip r:embed="rId3"/>
          <a:stretch>
            <a:fillRect/>
          </a:stretch>
        </p:blipFill>
        <p:spPr>
          <a:xfrm>
            <a:off x="1164335" y="5091111"/>
            <a:ext cx="5943145" cy="1515251"/>
          </a:xfrm>
          <a:prstGeom prst="rect">
            <a:avLst/>
          </a:prstGeom>
          <a:solidFill>
            <a:schemeClr val="bg1"/>
          </a:solidFill>
        </p:spPr>
      </p:pic>
      <p:sp>
        <p:nvSpPr>
          <p:cNvPr id="15" name="Organigramme : Procédé 14">
            <a:extLst>
              <a:ext uri="{FF2B5EF4-FFF2-40B4-BE49-F238E27FC236}">
                <a16:creationId xmlns:a16="http://schemas.microsoft.com/office/drawing/2014/main" id="{5C8188FA-B195-D5AF-EC04-50CBBBBA1CF7}"/>
              </a:ext>
            </a:extLst>
          </p:cNvPr>
          <p:cNvSpPr/>
          <p:nvPr/>
        </p:nvSpPr>
        <p:spPr>
          <a:xfrm>
            <a:off x="1228061" y="6168507"/>
            <a:ext cx="163032" cy="187843"/>
          </a:xfrm>
          <a:prstGeom prst="flowChart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solidFill>
                <a:schemeClr val="accent1"/>
              </a:solidFill>
            </a:endParaRPr>
          </a:p>
        </p:txBody>
      </p:sp>
    </p:spTree>
    <p:extLst>
      <p:ext uri="{BB962C8B-B14F-4D97-AF65-F5344CB8AC3E}">
        <p14:creationId xmlns:p14="http://schemas.microsoft.com/office/powerpoint/2010/main" val="69918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A99BA-2B28-D21B-9144-4AB2030DF2B1}"/>
              </a:ext>
            </a:extLst>
          </p:cNvPr>
          <p:cNvSpPr>
            <a:spLocks noGrp="1"/>
          </p:cNvSpPr>
          <p:nvPr>
            <p:ph type="title"/>
          </p:nvPr>
        </p:nvSpPr>
        <p:spPr/>
        <p:txBody>
          <a:bodyPr/>
          <a:lstStyle/>
          <a:p>
            <a:r>
              <a:rPr lang="fr-FR" b="1" dirty="0"/>
              <a:t>Morelle à feuille de coqueret</a:t>
            </a:r>
            <a:endParaRPr lang="fr-BE" b="1" dirty="0"/>
          </a:p>
        </p:txBody>
      </p:sp>
      <p:sp>
        <p:nvSpPr>
          <p:cNvPr id="3" name="Espace réservé du contenu 2">
            <a:extLst>
              <a:ext uri="{FF2B5EF4-FFF2-40B4-BE49-F238E27FC236}">
                <a16:creationId xmlns:a16="http://schemas.microsoft.com/office/drawing/2014/main" id="{D845B76E-9CB0-91EA-7E0E-4991BB8DCF49}"/>
              </a:ext>
            </a:extLst>
          </p:cNvPr>
          <p:cNvSpPr>
            <a:spLocks noGrp="1"/>
          </p:cNvSpPr>
          <p:nvPr>
            <p:ph idx="1"/>
          </p:nvPr>
        </p:nvSpPr>
        <p:spPr/>
        <p:txBody>
          <a:bodyPr/>
          <a:lstStyle/>
          <a:p>
            <a:r>
              <a:rPr lang="fr-FR" dirty="0"/>
              <a:t>Solanum physalifolium.</a:t>
            </a:r>
          </a:p>
          <a:p>
            <a:r>
              <a:rPr lang="fr-FR" dirty="0"/>
              <a:t>Morelle à baies lisses, Morelle verte.</a:t>
            </a:r>
          </a:p>
          <a:p>
            <a:r>
              <a:rPr lang="fr-FR" dirty="0"/>
              <a:t>Famille: Solanacées</a:t>
            </a:r>
            <a:endParaRPr lang="fr-BE" dirty="0"/>
          </a:p>
        </p:txBody>
      </p:sp>
      <p:sp>
        <p:nvSpPr>
          <p:cNvPr id="4" name="Espace réservé du pied de page 3">
            <a:extLst>
              <a:ext uri="{FF2B5EF4-FFF2-40B4-BE49-F238E27FC236}">
                <a16:creationId xmlns:a16="http://schemas.microsoft.com/office/drawing/2014/main" id="{4CC9E7F3-CA42-D45A-B2BD-5F24161220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70A411B-D018-539A-B4F4-5D85ECF71B2F}"/>
              </a:ext>
            </a:extLst>
          </p:cNvPr>
          <p:cNvSpPr>
            <a:spLocks noGrp="1"/>
          </p:cNvSpPr>
          <p:nvPr>
            <p:ph type="sldNum" sz="quarter" idx="12"/>
          </p:nvPr>
        </p:nvSpPr>
        <p:spPr/>
        <p:txBody>
          <a:bodyPr/>
          <a:lstStyle/>
          <a:p>
            <a:fld id="{007DB251-5892-4106-AA48-ACE2D5DB90A1}" type="slidenum">
              <a:rPr lang="fr-BE" smtClean="0"/>
              <a:t>26</a:t>
            </a:fld>
            <a:endParaRPr lang="fr-BE" dirty="0"/>
          </a:p>
        </p:txBody>
      </p:sp>
    </p:spTree>
    <p:extLst>
      <p:ext uri="{BB962C8B-B14F-4D97-AF65-F5344CB8AC3E}">
        <p14:creationId xmlns:p14="http://schemas.microsoft.com/office/powerpoint/2010/main" val="27908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5AAD5-6F61-A822-6F93-01380F43CCEC}"/>
              </a:ext>
            </a:extLst>
          </p:cNvPr>
          <p:cNvSpPr>
            <a:spLocks noGrp="1"/>
          </p:cNvSpPr>
          <p:nvPr>
            <p:ph type="ctrTitle"/>
          </p:nvPr>
        </p:nvSpPr>
        <p:spPr/>
        <p:txBody>
          <a:bodyPr/>
          <a:lstStyle/>
          <a:p>
            <a:endParaRPr lang="fr-BE" dirty="0"/>
          </a:p>
        </p:txBody>
      </p:sp>
      <p:sp>
        <p:nvSpPr>
          <p:cNvPr id="3" name="Sous-titre 2">
            <a:extLst>
              <a:ext uri="{FF2B5EF4-FFF2-40B4-BE49-F238E27FC236}">
                <a16:creationId xmlns:a16="http://schemas.microsoft.com/office/drawing/2014/main" id="{4BD5D07E-ABCA-2FE3-4CDF-CB95BD9AA553}"/>
              </a:ext>
            </a:extLst>
          </p:cNvPr>
          <p:cNvSpPr>
            <a:spLocks noGrp="1"/>
          </p:cNvSpPr>
          <p:nvPr>
            <p:ph type="subTitle" idx="1"/>
          </p:nvPr>
        </p:nvSpPr>
        <p:spPr/>
        <p:txBody>
          <a:bodyPr/>
          <a:lstStyle/>
          <a:p>
            <a:endParaRPr lang="fr-BE" dirty="0"/>
          </a:p>
        </p:txBody>
      </p:sp>
      <p:sp>
        <p:nvSpPr>
          <p:cNvPr id="4" name="Espace réservé du pied de page 3">
            <a:extLst>
              <a:ext uri="{FF2B5EF4-FFF2-40B4-BE49-F238E27FC236}">
                <a16:creationId xmlns:a16="http://schemas.microsoft.com/office/drawing/2014/main" id="{B7D26FB7-6266-1062-49B0-CAEDE403C5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86D450CE-ACB0-BCF4-6703-7F0E2BA23681}"/>
              </a:ext>
            </a:extLst>
          </p:cNvPr>
          <p:cNvSpPr>
            <a:spLocks noGrp="1"/>
          </p:cNvSpPr>
          <p:nvPr>
            <p:ph type="sldNum" sz="quarter" idx="12"/>
          </p:nvPr>
        </p:nvSpPr>
        <p:spPr/>
        <p:txBody>
          <a:bodyPr/>
          <a:lstStyle/>
          <a:p>
            <a:fld id="{007DB251-5892-4106-AA48-ACE2D5DB90A1}" type="slidenum">
              <a:rPr lang="fr-BE" smtClean="0"/>
              <a:t>27</a:t>
            </a:fld>
            <a:endParaRPr lang="fr-BE" dirty="0"/>
          </a:p>
        </p:txBody>
      </p:sp>
      <p:sp>
        <p:nvSpPr>
          <p:cNvPr id="10" name="Footer Placeholder 4">
            <a:extLst>
              <a:ext uri="{FF2B5EF4-FFF2-40B4-BE49-F238E27FC236}">
                <a16:creationId xmlns:a16="http://schemas.microsoft.com/office/drawing/2014/main" id="{0A0597F4-DB69-8EF5-A20A-D8D77DD2E4E4}"/>
              </a:ext>
            </a:extLst>
          </p:cNvPr>
          <p:cNvSpPr txBox="1">
            <a:spLocks/>
          </p:cNvSpPr>
          <p:nvPr/>
        </p:nvSpPr>
        <p:spPr>
          <a:xfrm>
            <a:off x="1194023" y="6361603"/>
            <a:ext cx="6912768" cy="14760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t>
            </a:r>
          </a:p>
        </p:txBody>
      </p:sp>
      <p:sp>
        <p:nvSpPr>
          <p:cNvPr id="11" name="Slide Number Placeholder 5">
            <a:extLst>
              <a:ext uri="{FF2B5EF4-FFF2-40B4-BE49-F238E27FC236}">
                <a16:creationId xmlns:a16="http://schemas.microsoft.com/office/drawing/2014/main" id="{3FA72CEB-BBC3-A57F-2067-74ED9844393D}"/>
              </a:ext>
            </a:extLst>
          </p:cNvPr>
          <p:cNvSpPr txBox="1">
            <a:spLocks/>
          </p:cNvSpPr>
          <p:nvPr/>
        </p:nvSpPr>
        <p:spPr>
          <a:xfrm>
            <a:off x="-6467" y="6368085"/>
            <a:ext cx="499703" cy="1476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286A47-1B19-468E-AB08-A5E027FC6E6C}" type="slidenum">
              <a:rPr lang="en-GB" smtClean="0"/>
              <a:pPr/>
              <a:t>27</a:t>
            </a:fld>
            <a:endParaRPr lang="en-GB" dirty="0"/>
          </a:p>
        </p:txBody>
      </p:sp>
      <p:pic>
        <p:nvPicPr>
          <p:cNvPr id="12" name="Picture 2">
            <a:extLst>
              <a:ext uri="{FF2B5EF4-FFF2-40B4-BE49-F238E27FC236}">
                <a16:creationId xmlns:a16="http://schemas.microsoft.com/office/drawing/2014/main" id="{976CA484-3476-99AA-1E20-E6A15681E68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0980" t="2460" r="5584" b="22925"/>
          <a:stretch/>
        </p:blipFill>
        <p:spPr bwMode="auto">
          <a:xfrm>
            <a:off x="5874543" y="353749"/>
            <a:ext cx="5472113" cy="56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F371564D-4EEF-AF23-DE7D-F83E93693B1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093"/>
          <a:stretch/>
        </p:blipFill>
        <p:spPr bwMode="auto">
          <a:xfrm rot="10800000">
            <a:off x="1122016" y="353749"/>
            <a:ext cx="4608512" cy="563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a:extLst>
              <a:ext uri="{FF2B5EF4-FFF2-40B4-BE49-F238E27FC236}">
                <a16:creationId xmlns:a16="http://schemas.microsoft.com/office/drawing/2014/main" id="{A0FFD7E0-7EF2-5B63-D704-A10B595FC460}"/>
              </a:ext>
            </a:extLst>
          </p:cNvPr>
          <p:cNvSpPr txBox="1"/>
          <p:nvPr/>
        </p:nvSpPr>
        <p:spPr bwMode="auto">
          <a:xfrm>
            <a:off x="7530727" y="4795376"/>
            <a:ext cx="2448272" cy="332399"/>
          </a:xfrm>
          <a:prstGeom prst="rect">
            <a:avLst/>
          </a:prstGeom>
          <a:solidFill>
            <a:schemeClr val="tx2"/>
          </a:solidFill>
          <a:ln w="9525" algn="ctr">
            <a:noFill/>
            <a:miter lim="800000"/>
            <a:headEnd/>
            <a:tailEnd/>
          </a:ln>
          <a:effectLst/>
        </p:spPr>
        <p:txBody>
          <a:bodyPr wrap="square" lIns="0" tIns="0" rIns="0" bIns="0" rtlCol="0">
            <a:spAutoFit/>
          </a:bodyPr>
          <a:lstStyle/>
          <a:p>
            <a:pPr>
              <a:lnSpc>
                <a:spcPct val="90000"/>
              </a:lnSpc>
              <a:spcBef>
                <a:spcPts val="600"/>
              </a:spcBef>
            </a:pPr>
            <a:r>
              <a:rPr lang="en-GB" sz="2400" i="1" dirty="0">
                <a:solidFill>
                  <a:schemeClr val="bg1"/>
                </a:solidFill>
                <a:latin typeface="Arial" pitchFamily="34" charset="0"/>
                <a:cs typeface="Arial" pitchFamily="34" charset="0"/>
              </a:rPr>
              <a:t>Solanum nigrum</a:t>
            </a:r>
          </a:p>
        </p:txBody>
      </p:sp>
      <p:sp>
        <p:nvSpPr>
          <p:cNvPr id="15" name="TextBox 7">
            <a:extLst>
              <a:ext uri="{FF2B5EF4-FFF2-40B4-BE49-F238E27FC236}">
                <a16:creationId xmlns:a16="http://schemas.microsoft.com/office/drawing/2014/main" id="{D675BAED-C8D8-30B0-A850-DD7FE00F2D54}"/>
              </a:ext>
            </a:extLst>
          </p:cNvPr>
          <p:cNvSpPr txBox="1"/>
          <p:nvPr/>
        </p:nvSpPr>
        <p:spPr bwMode="auto">
          <a:xfrm>
            <a:off x="1770087" y="4795375"/>
            <a:ext cx="3096344" cy="332399"/>
          </a:xfrm>
          <a:prstGeom prst="rect">
            <a:avLst/>
          </a:prstGeom>
          <a:solidFill>
            <a:schemeClr val="tx2"/>
          </a:solidFill>
          <a:ln w="9525" algn="ctr">
            <a:noFill/>
            <a:miter lim="800000"/>
            <a:headEnd/>
            <a:tailEnd/>
          </a:ln>
          <a:effectLst/>
        </p:spPr>
        <p:txBody>
          <a:bodyPr wrap="square" lIns="0" tIns="0" rIns="0" bIns="0" rtlCol="0">
            <a:spAutoFit/>
          </a:bodyPr>
          <a:lstStyle/>
          <a:p>
            <a:pPr>
              <a:lnSpc>
                <a:spcPct val="90000"/>
              </a:lnSpc>
              <a:spcBef>
                <a:spcPts val="600"/>
              </a:spcBef>
            </a:pPr>
            <a:r>
              <a:rPr lang="en-GB" sz="2400" i="1" dirty="0">
                <a:solidFill>
                  <a:schemeClr val="bg1"/>
                </a:solidFill>
                <a:latin typeface="Arial" pitchFamily="34" charset="0"/>
                <a:cs typeface="Arial" pitchFamily="34" charset="0"/>
              </a:rPr>
              <a:t>Solanum physalifolium</a:t>
            </a:r>
          </a:p>
        </p:txBody>
      </p:sp>
    </p:spTree>
    <p:extLst>
      <p:ext uri="{BB962C8B-B14F-4D97-AF65-F5344CB8AC3E}">
        <p14:creationId xmlns:p14="http://schemas.microsoft.com/office/powerpoint/2010/main" val="660432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F74E2-8938-C475-D4A6-70EDDB114213}"/>
              </a:ext>
            </a:extLst>
          </p:cNvPr>
          <p:cNvSpPr>
            <a:spLocks noGrp="1"/>
          </p:cNvSpPr>
          <p:nvPr>
            <p:ph type="title"/>
          </p:nvPr>
        </p:nvSpPr>
        <p:spPr/>
        <p:txBody>
          <a:bodyPr/>
          <a:lstStyle/>
          <a:p>
            <a:r>
              <a:rPr lang="fr-FR" b="1" dirty="0"/>
              <a:t>Morelle à feuille de coqueret.</a:t>
            </a:r>
            <a:endParaRPr lang="fr-BE" b="1" dirty="0"/>
          </a:p>
        </p:txBody>
      </p:sp>
      <p:sp>
        <p:nvSpPr>
          <p:cNvPr id="3" name="Espace réservé du contenu 2">
            <a:extLst>
              <a:ext uri="{FF2B5EF4-FFF2-40B4-BE49-F238E27FC236}">
                <a16:creationId xmlns:a16="http://schemas.microsoft.com/office/drawing/2014/main" id="{F17D7F9B-9D51-2C61-7D43-B417B41DB1F8}"/>
              </a:ext>
            </a:extLst>
          </p:cNvPr>
          <p:cNvSpPr>
            <a:spLocks noGrp="1"/>
          </p:cNvSpPr>
          <p:nvPr>
            <p:ph idx="1"/>
          </p:nvPr>
        </p:nvSpPr>
        <p:spPr/>
        <p:txBody>
          <a:bodyPr/>
          <a:lstStyle/>
          <a:p>
            <a:r>
              <a:rPr lang="fr-FR" b="1" dirty="0"/>
              <a:t>Plante:</a:t>
            </a:r>
          </a:p>
          <a:p>
            <a:r>
              <a:rPr lang="fr-FR" dirty="0"/>
              <a:t>Dicotylée annuelle.</a:t>
            </a:r>
          </a:p>
          <a:p>
            <a:r>
              <a:rPr lang="fr-FR" dirty="0"/>
              <a:t>Plante assez velue caractérisée par des baies mûres restant vertes.</a:t>
            </a:r>
          </a:p>
          <a:p>
            <a:r>
              <a:rPr lang="fr-FR" dirty="0"/>
              <a:t>Taille de 20 à 50 cm.</a:t>
            </a:r>
          </a:p>
          <a:p>
            <a:r>
              <a:rPr lang="fr-FR" dirty="0"/>
              <a:t>Altitudes: de 0 à 500 m mais essentiellement de 0 à 250 mètres.</a:t>
            </a:r>
          </a:p>
          <a:p>
            <a:endParaRPr lang="fr-BE" dirty="0"/>
          </a:p>
        </p:txBody>
      </p:sp>
      <p:sp>
        <p:nvSpPr>
          <p:cNvPr id="4" name="Espace réservé du pied de page 3">
            <a:extLst>
              <a:ext uri="{FF2B5EF4-FFF2-40B4-BE49-F238E27FC236}">
                <a16:creationId xmlns:a16="http://schemas.microsoft.com/office/drawing/2014/main" id="{4AC504F4-17BB-A652-CEEC-A6581C0C84E3}"/>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2B266209-297D-C2EE-E607-CC2465B4E7A2}"/>
              </a:ext>
            </a:extLst>
          </p:cNvPr>
          <p:cNvSpPr>
            <a:spLocks noGrp="1"/>
          </p:cNvSpPr>
          <p:nvPr>
            <p:ph type="sldNum" sz="quarter" idx="12"/>
          </p:nvPr>
        </p:nvSpPr>
        <p:spPr/>
        <p:txBody>
          <a:bodyPr/>
          <a:lstStyle/>
          <a:p>
            <a:fld id="{007DB251-5892-4106-AA48-ACE2D5DB90A1}" type="slidenum">
              <a:rPr lang="fr-BE" smtClean="0"/>
              <a:t>28</a:t>
            </a:fld>
            <a:endParaRPr lang="fr-BE" dirty="0"/>
          </a:p>
        </p:txBody>
      </p:sp>
    </p:spTree>
    <p:extLst>
      <p:ext uri="{BB962C8B-B14F-4D97-AF65-F5344CB8AC3E}">
        <p14:creationId xmlns:p14="http://schemas.microsoft.com/office/powerpoint/2010/main" val="274465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A4396-4AA3-1888-9DF7-503A1AC4AEF2}"/>
              </a:ext>
            </a:extLst>
          </p:cNvPr>
          <p:cNvSpPr>
            <a:spLocks noGrp="1"/>
          </p:cNvSpPr>
          <p:nvPr>
            <p:ph type="ctrTitle"/>
          </p:nvPr>
        </p:nvSpPr>
        <p:spPr/>
        <p:txBody>
          <a:bodyPr/>
          <a:lstStyle/>
          <a:p>
            <a:endParaRPr lang="fr-BE" dirty="0"/>
          </a:p>
        </p:txBody>
      </p:sp>
      <p:sp>
        <p:nvSpPr>
          <p:cNvPr id="3" name="Sous-titre 2">
            <a:extLst>
              <a:ext uri="{FF2B5EF4-FFF2-40B4-BE49-F238E27FC236}">
                <a16:creationId xmlns:a16="http://schemas.microsoft.com/office/drawing/2014/main" id="{2C9485DC-26D3-E9CC-5570-9145E9BD612F}"/>
              </a:ext>
            </a:extLst>
          </p:cNvPr>
          <p:cNvSpPr>
            <a:spLocks noGrp="1"/>
          </p:cNvSpPr>
          <p:nvPr>
            <p:ph type="subTitle" idx="1"/>
          </p:nvPr>
        </p:nvSpPr>
        <p:spPr/>
        <p:txBody>
          <a:bodyPr/>
          <a:lstStyle/>
          <a:p>
            <a:endParaRPr lang="fr-BE" dirty="0"/>
          </a:p>
        </p:txBody>
      </p:sp>
      <p:sp>
        <p:nvSpPr>
          <p:cNvPr id="4" name="Espace réservé du pied de page 3">
            <a:extLst>
              <a:ext uri="{FF2B5EF4-FFF2-40B4-BE49-F238E27FC236}">
                <a16:creationId xmlns:a16="http://schemas.microsoft.com/office/drawing/2014/main" id="{C099468A-743D-B817-970A-9FD8AACE4106}"/>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CF140224-8301-D86E-D85D-AA770B50720A}"/>
              </a:ext>
            </a:extLst>
          </p:cNvPr>
          <p:cNvSpPr>
            <a:spLocks noGrp="1"/>
          </p:cNvSpPr>
          <p:nvPr>
            <p:ph type="sldNum" sz="quarter" idx="12"/>
          </p:nvPr>
        </p:nvSpPr>
        <p:spPr/>
        <p:txBody>
          <a:bodyPr/>
          <a:lstStyle/>
          <a:p>
            <a:fld id="{007DB251-5892-4106-AA48-ACE2D5DB90A1}" type="slidenum">
              <a:rPr lang="fr-BE" smtClean="0"/>
              <a:t>29</a:t>
            </a:fld>
            <a:endParaRPr lang="fr-BE" dirty="0"/>
          </a:p>
        </p:txBody>
      </p:sp>
      <p:pic>
        <p:nvPicPr>
          <p:cNvPr id="6" name="Image 5">
            <a:extLst>
              <a:ext uri="{FF2B5EF4-FFF2-40B4-BE49-F238E27FC236}">
                <a16:creationId xmlns:a16="http://schemas.microsoft.com/office/drawing/2014/main" id="{C02394D2-E217-5BCD-33DB-4FBD7099BA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2563" y="0"/>
            <a:ext cx="9146873" cy="6858000"/>
          </a:xfrm>
          <a:prstGeom prst="rect">
            <a:avLst/>
          </a:prstGeom>
        </p:spPr>
      </p:pic>
    </p:spTree>
    <p:extLst>
      <p:ext uri="{BB962C8B-B14F-4D97-AF65-F5344CB8AC3E}">
        <p14:creationId xmlns:p14="http://schemas.microsoft.com/office/powerpoint/2010/main" val="81745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738D9C1-A2C4-14F2-E478-3F0925FAA7FB}"/>
              </a:ext>
            </a:extLst>
          </p:cNvPr>
          <p:cNvSpPr>
            <a:spLocks noGrp="1"/>
          </p:cNvSpPr>
          <p:nvPr>
            <p:ph type="ftr" sz="quarter" idx="11"/>
          </p:nvPr>
        </p:nvSpPr>
        <p:spPr/>
        <p:txBody>
          <a:bodyPr/>
          <a:lstStyle/>
          <a:p>
            <a:pPr lvl="0">
              <a:defRPr/>
            </a:pPr>
            <a:r>
              <a:rPr lang="fr-FR" dirty="0">
                <a:solidFill>
                  <a:prstClr val="black">
                    <a:tint val="75000"/>
                  </a:prstClr>
                </a:solidFill>
              </a:rPr>
              <a:t>Journée restitution CPP – Janvier 2026</a:t>
            </a:r>
            <a:endParaRPr lang="fr-BE"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DE15F8A7-5AC9-CDF3-FFA2-A1B3C01D4C94}"/>
              </a:ext>
            </a:extLst>
          </p:cNvPr>
          <p:cNvSpPr>
            <a:spLocks noGrp="1"/>
          </p:cNvSpPr>
          <p:nvPr>
            <p:ph type="sldNum" sz="quarter" idx="12"/>
          </p:nvPr>
        </p:nvSpPr>
        <p:spPr/>
        <p:txBody>
          <a:bodyPr/>
          <a:lstStyle/>
          <a:p>
            <a:fld id="{007DB251-5892-4106-AA48-ACE2D5DB90A1}" type="slidenum">
              <a:rPr lang="fr-BE" smtClean="0"/>
              <a:t>3</a:t>
            </a:fld>
            <a:endParaRPr lang="fr-BE" dirty="0"/>
          </a:p>
        </p:txBody>
      </p:sp>
      <p:pic>
        <p:nvPicPr>
          <p:cNvPr id="9" name="Image 8">
            <a:extLst>
              <a:ext uri="{FF2B5EF4-FFF2-40B4-BE49-F238E27FC236}">
                <a16:creationId xmlns:a16="http://schemas.microsoft.com/office/drawing/2014/main" id="{5C5B7B4E-165F-84F4-AB8B-4FA5A15B2E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6800" y="394796"/>
            <a:ext cx="8067040" cy="5961554"/>
          </a:xfrm>
          <a:prstGeom prst="rect">
            <a:avLst/>
          </a:prstGeom>
        </p:spPr>
      </p:pic>
    </p:spTree>
    <p:extLst>
      <p:ext uri="{BB962C8B-B14F-4D97-AF65-F5344CB8AC3E}">
        <p14:creationId xmlns:p14="http://schemas.microsoft.com/office/powerpoint/2010/main" val="89188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34B36-F4A8-8E0B-33F3-1CB9250A2841}"/>
              </a:ext>
            </a:extLst>
          </p:cNvPr>
          <p:cNvSpPr>
            <a:spLocks noGrp="1"/>
          </p:cNvSpPr>
          <p:nvPr>
            <p:ph type="title"/>
          </p:nvPr>
        </p:nvSpPr>
        <p:spPr/>
        <p:txBody>
          <a:bodyPr/>
          <a:lstStyle/>
          <a:p>
            <a:r>
              <a:rPr lang="fr-FR" b="1" dirty="0"/>
              <a:t>Morelle à feuille de coqueret.</a:t>
            </a:r>
            <a:endParaRPr lang="fr-BE" b="1" dirty="0"/>
          </a:p>
        </p:txBody>
      </p:sp>
      <p:sp>
        <p:nvSpPr>
          <p:cNvPr id="3" name="Espace réservé du contenu 2">
            <a:extLst>
              <a:ext uri="{FF2B5EF4-FFF2-40B4-BE49-F238E27FC236}">
                <a16:creationId xmlns:a16="http://schemas.microsoft.com/office/drawing/2014/main" id="{BACE2E17-1C35-9E18-986E-336FD8E46B17}"/>
              </a:ext>
            </a:extLst>
          </p:cNvPr>
          <p:cNvSpPr>
            <a:spLocks noGrp="1"/>
          </p:cNvSpPr>
          <p:nvPr>
            <p:ph idx="1"/>
          </p:nvPr>
        </p:nvSpPr>
        <p:spPr/>
        <p:txBody>
          <a:bodyPr/>
          <a:lstStyle/>
          <a:p>
            <a:r>
              <a:rPr lang="fr-FR" dirty="0"/>
              <a:t>Pourquoi cette morelle pose problème.</a:t>
            </a:r>
          </a:p>
          <a:p>
            <a:r>
              <a:rPr lang="fr-FR" dirty="0"/>
              <a:t>Elle est considérée comme plante hôte au mildiou.</a:t>
            </a:r>
          </a:p>
          <a:p>
            <a:r>
              <a:rPr lang="fr-FR" dirty="0"/>
              <a:t>Elle est considérée comme plante hôte a l’alternaria</a:t>
            </a:r>
            <a:endParaRPr lang="fr-BE" dirty="0"/>
          </a:p>
        </p:txBody>
      </p:sp>
      <p:sp>
        <p:nvSpPr>
          <p:cNvPr id="4" name="Espace réservé du pied de page 3">
            <a:extLst>
              <a:ext uri="{FF2B5EF4-FFF2-40B4-BE49-F238E27FC236}">
                <a16:creationId xmlns:a16="http://schemas.microsoft.com/office/drawing/2014/main" id="{02A8D7A9-78D8-6624-41D8-DB192245AE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69ABCCCE-B9E4-232D-69AA-7C973E95D8CA}"/>
              </a:ext>
            </a:extLst>
          </p:cNvPr>
          <p:cNvSpPr>
            <a:spLocks noGrp="1"/>
          </p:cNvSpPr>
          <p:nvPr>
            <p:ph type="sldNum" sz="quarter" idx="12"/>
          </p:nvPr>
        </p:nvSpPr>
        <p:spPr/>
        <p:txBody>
          <a:bodyPr/>
          <a:lstStyle/>
          <a:p>
            <a:fld id="{007DB251-5892-4106-AA48-ACE2D5DB90A1}" type="slidenum">
              <a:rPr lang="fr-BE" smtClean="0"/>
              <a:t>30</a:t>
            </a:fld>
            <a:endParaRPr lang="fr-BE" dirty="0"/>
          </a:p>
        </p:txBody>
      </p:sp>
    </p:spTree>
    <p:extLst>
      <p:ext uri="{BB962C8B-B14F-4D97-AF65-F5344CB8AC3E}">
        <p14:creationId xmlns:p14="http://schemas.microsoft.com/office/powerpoint/2010/main" val="4074947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6EE3C-3BD4-274B-7EC4-9E4280F38D3B}"/>
              </a:ext>
            </a:extLst>
          </p:cNvPr>
          <p:cNvSpPr>
            <a:spLocks noGrp="1"/>
          </p:cNvSpPr>
          <p:nvPr>
            <p:ph type="title"/>
          </p:nvPr>
        </p:nvSpPr>
        <p:spPr/>
        <p:txBody>
          <a:bodyPr/>
          <a:lstStyle/>
          <a:p>
            <a:endParaRPr lang="fr-BE" dirty="0"/>
          </a:p>
        </p:txBody>
      </p:sp>
      <p:sp>
        <p:nvSpPr>
          <p:cNvPr id="3" name="Espace réservé du contenu 2">
            <a:extLst>
              <a:ext uri="{FF2B5EF4-FFF2-40B4-BE49-F238E27FC236}">
                <a16:creationId xmlns:a16="http://schemas.microsoft.com/office/drawing/2014/main" id="{9452B7F7-56B2-16E2-102B-122B44452657}"/>
              </a:ext>
            </a:extLst>
          </p:cNvPr>
          <p:cNvSpPr>
            <a:spLocks noGrp="1"/>
          </p:cNvSpPr>
          <p:nvPr>
            <p:ph idx="1"/>
          </p:nvPr>
        </p:nvSpPr>
        <p:spPr/>
        <p:txBody>
          <a:bodyPr/>
          <a:lstStyle/>
          <a:p>
            <a:endParaRPr lang="fr-BE" dirty="0"/>
          </a:p>
        </p:txBody>
      </p:sp>
      <p:sp>
        <p:nvSpPr>
          <p:cNvPr id="4" name="Espace réservé du pied de page 3">
            <a:extLst>
              <a:ext uri="{FF2B5EF4-FFF2-40B4-BE49-F238E27FC236}">
                <a16:creationId xmlns:a16="http://schemas.microsoft.com/office/drawing/2014/main" id="{4A92CAC0-338E-F642-43C1-06F682DBAB3F}"/>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2B335D73-BEBF-1571-8D37-B7E88077DC9E}"/>
              </a:ext>
            </a:extLst>
          </p:cNvPr>
          <p:cNvSpPr>
            <a:spLocks noGrp="1"/>
          </p:cNvSpPr>
          <p:nvPr>
            <p:ph type="sldNum" sz="quarter" idx="12"/>
          </p:nvPr>
        </p:nvSpPr>
        <p:spPr/>
        <p:txBody>
          <a:bodyPr/>
          <a:lstStyle/>
          <a:p>
            <a:fld id="{007DB251-5892-4106-AA48-ACE2D5DB90A1}" type="slidenum">
              <a:rPr lang="fr-BE" smtClean="0"/>
              <a:t>31</a:t>
            </a:fld>
            <a:endParaRPr lang="fr-BE" dirty="0"/>
          </a:p>
        </p:txBody>
      </p:sp>
      <p:pic>
        <p:nvPicPr>
          <p:cNvPr id="6" name="Image 5">
            <a:extLst>
              <a:ext uri="{FF2B5EF4-FFF2-40B4-BE49-F238E27FC236}">
                <a16:creationId xmlns:a16="http://schemas.microsoft.com/office/drawing/2014/main" id="{7B1A38DD-5957-FECF-C272-CD80D768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359" y="0"/>
            <a:ext cx="9143282" cy="6858000"/>
          </a:xfrm>
          <a:prstGeom prst="rect">
            <a:avLst/>
          </a:prstGeom>
        </p:spPr>
      </p:pic>
    </p:spTree>
    <p:extLst>
      <p:ext uri="{BB962C8B-B14F-4D97-AF65-F5344CB8AC3E}">
        <p14:creationId xmlns:p14="http://schemas.microsoft.com/office/powerpoint/2010/main" val="9085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FF9367A-E879-D807-6079-D79166EDB10F}"/>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8FD78A6F-2E38-CD96-539E-DA6506D8F53E}"/>
              </a:ext>
            </a:extLst>
          </p:cNvPr>
          <p:cNvSpPr>
            <a:spLocks noGrp="1"/>
          </p:cNvSpPr>
          <p:nvPr>
            <p:ph type="sldNum" sz="quarter" idx="12"/>
          </p:nvPr>
        </p:nvSpPr>
        <p:spPr/>
        <p:txBody>
          <a:bodyPr/>
          <a:lstStyle/>
          <a:p>
            <a:fld id="{007DB251-5892-4106-AA48-ACE2D5DB90A1}" type="slidenum">
              <a:rPr lang="fr-BE" smtClean="0"/>
              <a:t>32</a:t>
            </a:fld>
            <a:endParaRPr lang="fr-BE" dirty="0"/>
          </a:p>
        </p:txBody>
      </p:sp>
      <p:pic>
        <p:nvPicPr>
          <p:cNvPr id="6" name="Image 5">
            <a:extLst>
              <a:ext uri="{FF2B5EF4-FFF2-40B4-BE49-F238E27FC236}">
                <a16:creationId xmlns:a16="http://schemas.microsoft.com/office/drawing/2014/main" id="{DC5A1865-A7E8-1F4B-ACFF-15D3E53E31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2485" y="0"/>
            <a:ext cx="5607029" cy="6858000"/>
          </a:xfrm>
          <a:prstGeom prst="rect">
            <a:avLst/>
          </a:prstGeom>
        </p:spPr>
      </p:pic>
      <p:sp>
        <p:nvSpPr>
          <p:cNvPr id="7" name="Arrow: Right 8">
            <a:extLst>
              <a:ext uri="{FF2B5EF4-FFF2-40B4-BE49-F238E27FC236}">
                <a16:creationId xmlns:a16="http://schemas.microsoft.com/office/drawing/2014/main" id="{80725549-A92D-D6EB-C820-BAF9FA211786}"/>
              </a:ext>
            </a:extLst>
          </p:cNvPr>
          <p:cNvSpPr/>
          <p:nvPr/>
        </p:nvSpPr>
        <p:spPr>
          <a:xfrm rot="1397050">
            <a:off x="2472142" y="1184638"/>
            <a:ext cx="2652204" cy="792088"/>
          </a:xfrm>
          <a:prstGeom prst="rightArrow">
            <a:avLst>
              <a:gd name="adj1" fmla="val 69240"/>
              <a:gd name="adj2" fmla="val 9329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a:solidFill>
                  <a:schemeClr val="tx1"/>
                </a:solidFill>
              </a:rPr>
              <a:t>Alternaria ? </a:t>
            </a:r>
          </a:p>
        </p:txBody>
      </p:sp>
    </p:spTree>
    <p:extLst>
      <p:ext uri="{BB962C8B-B14F-4D97-AF65-F5344CB8AC3E}">
        <p14:creationId xmlns:p14="http://schemas.microsoft.com/office/powerpoint/2010/main" val="107684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BEFA0-B207-08B0-DE3E-41CB46012B2E}"/>
              </a:ext>
            </a:extLst>
          </p:cNvPr>
          <p:cNvSpPr>
            <a:spLocks noGrp="1"/>
          </p:cNvSpPr>
          <p:nvPr>
            <p:ph type="title"/>
          </p:nvPr>
        </p:nvSpPr>
        <p:spPr/>
        <p:txBody>
          <a:bodyPr/>
          <a:lstStyle/>
          <a:p>
            <a:endParaRPr lang="fr-BE" dirty="0"/>
          </a:p>
        </p:txBody>
      </p:sp>
      <p:sp>
        <p:nvSpPr>
          <p:cNvPr id="3" name="Espace réservé du contenu 2">
            <a:extLst>
              <a:ext uri="{FF2B5EF4-FFF2-40B4-BE49-F238E27FC236}">
                <a16:creationId xmlns:a16="http://schemas.microsoft.com/office/drawing/2014/main" id="{2AE1CCCB-62C6-7DF8-7AD9-665447DD3F6F}"/>
              </a:ext>
            </a:extLst>
          </p:cNvPr>
          <p:cNvSpPr>
            <a:spLocks noGrp="1"/>
          </p:cNvSpPr>
          <p:nvPr>
            <p:ph idx="1"/>
          </p:nvPr>
        </p:nvSpPr>
        <p:spPr/>
        <p:txBody>
          <a:bodyPr/>
          <a:lstStyle/>
          <a:p>
            <a:endParaRPr lang="fr-BE" dirty="0"/>
          </a:p>
        </p:txBody>
      </p:sp>
      <p:sp>
        <p:nvSpPr>
          <p:cNvPr id="4" name="Espace réservé du pied de page 3">
            <a:extLst>
              <a:ext uri="{FF2B5EF4-FFF2-40B4-BE49-F238E27FC236}">
                <a16:creationId xmlns:a16="http://schemas.microsoft.com/office/drawing/2014/main" id="{02AF1AC9-ED39-A664-C633-280E018F475A}"/>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B74B217B-86D7-98EB-3CBC-D12A28223468}"/>
              </a:ext>
            </a:extLst>
          </p:cNvPr>
          <p:cNvSpPr>
            <a:spLocks noGrp="1"/>
          </p:cNvSpPr>
          <p:nvPr>
            <p:ph type="sldNum" sz="quarter" idx="12"/>
          </p:nvPr>
        </p:nvSpPr>
        <p:spPr/>
        <p:txBody>
          <a:bodyPr/>
          <a:lstStyle/>
          <a:p>
            <a:fld id="{007DB251-5892-4106-AA48-ACE2D5DB90A1}" type="slidenum">
              <a:rPr lang="fr-BE" smtClean="0"/>
              <a:t>33</a:t>
            </a:fld>
            <a:endParaRPr lang="fr-BE" dirty="0"/>
          </a:p>
        </p:txBody>
      </p:sp>
      <p:pic>
        <p:nvPicPr>
          <p:cNvPr id="7" name="Image 6">
            <a:extLst>
              <a:ext uri="{FF2B5EF4-FFF2-40B4-BE49-F238E27FC236}">
                <a16:creationId xmlns:a16="http://schemas.microsoft.com/office/drawing/2014/main" id="{0703774A-BB64-632A-C2CD-052652DA7F2E}"/>
              </a:ext>
            </a:extLst>
          </p:cNvPr>
          <p:cNvPicPr>
            <a:picLocks noChangeAspect="1"/>
          </p:cNvPicPr>
          <p:nvPr/>
        </p:nvPicPr>
        <p:blipFill rotWithShape="1">
          <a:blip r:embed="rId2"/>
          <a:srcRect l="36657" t="44945" r="21967" b="14606"/>
          <a:stretch/>
        </p:blipFill>
        <p:spPr>
          <a:xfrm>
            <a:off x="184935" y="178516"/>
            <a:ext cx="11898490" cy="6542960"/>
          </a:xfrm>
          <a:prstGeom prst="rect">
            <a:avLst/>
          </a:prstGeom>
        </p:spPr>
      </p:pic>
    </p:spTree>
    <p:extLst>
      <p:ext uri="{BB962C8B-B14F-4D97-AF65-F5344CB8AC3E}">
        <p14:creationId xmlns:p14="http://schemas.microsoft.com/office/powerpoint/2010/main" val="1529077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E25A9-21FC-2A9D-080F-8FB5ED6457B0}"/>
              </a:ext>
            </a:extLst>
          </p:cNvPr>
          <p:cNvSpPr>
            <a:spLocks noGrp="1"/>
          </p:cNvSpPr>
          <p:nvPr>
            <p:ph type="title"/>
          </p:nvPr>
        </p:nvSpPr>
        <p:spPr/>
        <p:txBody>
          <a:bodyPr/>
          <a:lstStyle/>
          <a:p>
            <a:r>
              <a:rPr lang="fr-FR" dirty="0"/>
              <a:t>Janvier 2026</a:t>
            </a:r>
            <a:endParaRPr lang="fr-BE" dirty="0"/>
          </a:p>
        </p:txBody>
      </p:sp>
      <p:sp>
        <p:nvSpPr>
          <p:cNvPr id="3" name="Espace réservé du contenu 2">
            <a:extLst>
              <a:ext uri="{FF2B5EF4-FFF2-40B4-BE49-F238E27FC236}">
                <a16:creationId xmlns:a16="http://schemas.microsoft.com/office/drawing/2014/main" id="{82BD8408-3B70-EA21-565D-4F01A2CBD85D}"/>
              </a:ext>
            </a:extLst>
          </p:cNvPr>
          <p:cNvSpPr>
            <a:spLocks noGrp="1"/>
          </p:cNvSpPr>
          <p:nvPr>
            <p:ph idx="1"/>
          </p:nvPr>
        </p:nvSpPr>
        <p:spPr/>
        <p:txBody>
          <a:bodyPr/>
          <a:lstStyle/>
          <a:p>
            <a:r>
              <a:rPr lang="fr-FR" dirty="0"/>
              <a:t>Merci</a:t>
            </a:r>
          </a:p>
          <a:p>
            <a:r>
              <a:rPr lang="fr-FR" dirty="0"/>
              <a:t>C. Walravens.</a:t>
            </a:r>
          </a:p>
          <a:p>
            <a:r>
              <a:rPr lang="fr-FR" dirty="0"/>
              <a:t>G. Vroman.</a:t>
            </a:r>
          </a:p>
          <a:p>
            <a:r>
              <a:rPr lang="fr-FR" dirty="0"/>
              <a:t>O. Buyze.</a:t>
            </a:r>
          </a:p>
          <a:p>
            <a:r>
              <a:rPr lang="fr-FR" dirty="0"/>
              <a:t>G. Foucart.</a:t>
            </a:r>
          </a:p>
          <a:p>
            <a:r>
              <a:rPr lang="fr-FR" dirty="0"/>
              <a:t>F. Renard.</a:t>
            </a:r>
          </a:p>
          <a:p>
            <a:endParaRPr lang="fr-BE" dirty="0"/>
          </a:p>
        </p:txBody>
      </p:sp>
      <p:sp>
        <p:nvSpPr>
          <p:cNvPr id="4" name="Espace réservé du pied de page 3">
            <a:extLst>
              <a:ext uri="{FF2B5EF4-FFF2-40B4-BE49-F238E27FC236}">
                <a16:creationId xmlns:a16="http://schemas.microsoft.com/office/drawing/2014/main" id="{2B06DF4B-3BCD-07C8-810B-0BCDAC1AB1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898D1112-9540-FB20-3EAB-C8C134B853E6}"/>
              </a:ext>
            </a:extLst>
          </p:cNvPr>
          <p:cNvSpPr>
            <a:spLocks noGrp="1"/>
          </p:cNvSpPr>
          <p:nvPr>
            <p:ph type="sldNum" sz="quarter" idx="12"/>
          </p:nvPr>
        </p:nvSpPr>
        <p:spPr/>
        <p:txBody>
          <a:bodyPr/>
          <a:lstStyle/>
          <a:p>
            <a:fld id="{007DB251-5892-4106-AA48-ACE2D5DB90A1}" type="slidenum">
              <a:rPr lang="fr-BE" smtClean="0"/>
              <a:t>34</a:t>
            </a:fld>
            <a:endParaRPr lang="fr-BE" dirty="0"/>
          </a:p>
        </p:txBody>
      </p:sp>
    </p:spTree>
    <p:extLst>
      <p:ext uri="{BB962C8B-B14F-4D97-AF65-F5344CB8AC3E}">
        <p14:creationId xmlns:p14="http://schemas.microsoft.com/office/powerpoint/2010/main" val="94538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5C553-B2C4-CC44-C112-905B3A75B306}"/>
              </a:ext>
            </a:extLst>
          </p:cNvPr>
          <p:cNvSpPr>
            <a:spLocks noGrp="1"/>
          </p:cNvSpPr>
          <p:nvPr>
            <p:ph type="title"/>
          </p:nvPr>
        </p:nvSpPr>
        <p:spPr/>
        <p:txBody>
          <a:bodyPr/>
          <a:lstStyle/>
          <a:p>
            <a:r>
              <a:rPr lang="fr-FR" dirty="0"/>
              <a:t>Janvier 2026</a:t>
            </a:r>
            <a:endParaRPr lang="fr-BE" dirty="0"/>
          </a:p>
        </p:txBody>
      </p:sp>
      <p:sp>
        <p:nvSpPr>
          <p:cNvPr id="3" name="Espace réservé du contenu 2">
            <a:extLst>
              <a:ext uri="{FF2B5EF4-FFF2-40B4-BE49-F238E27FC236}">
                <a16:creationId xmlns:a16="http://schemas.microsoft.com/office/drawing/2014/main" id="{FD6EA25C-3B3D-3CB2-2707-FFB30768D357}"/>
              </a:ext>
            </a:extLst>
          </p:cNvPr>
          <p:cNvSpPr>
            <a:spLocks noGrp="1"/>
          </p:cNvSpPr>
          <p:nvPr>
            <p:ph idx="1"/>
          </p:nvPr>
        </p:nvSpPr>
        <p:spPr/>
        <p:txBody>
          <a:bodyPr/>
          <a:lstStyle/>
          <a:p>
            <a:pPr marL="0" indent="0">
              <a:buNone/>
            </a:pPr>
            <a:endParaRPr lang="fr-BE" dirty="0"/>
          </a:p>
          <a:p>
            <a:pPr marL="0" indent="0">
              <a:buNone/>
            </a:pPr>
            <a:r>
              <a:rPr lang="fr-BE" sz="3200" dirty="0"/>
              <a:t>Merci pour votre attention.</a:t>
            </a:r>
          </a:p>
          <a:p>
            <a:endParaRPr lang="fr-BE" dirty="0"/>
          </a:p>
          <a:p>
            <a:endParaRPr lang="fr-BE" dirty="0"/>
          </a:p>
          <a:p>
            <a:endParaRPr lang="fr-BE" dirty="0"/>
          </a:p>
          <a:p>
            <a:endParaRPr lang="fr-BE" dirty="0"/>
          </a:p>
          <a:p>
            <a:pPr marL="0" indent="0" algn="r">
              <a:buNone/>
            </a:pPr>
            <a:r>
              <a:rPr lang="fr-BE" sz="2400" dirty="0">
                <a:solidFill>
                  <a:schemeClr val="accent1"/>
                </a:solidFill>
                <a:effectLst>
                  <a:outerShdw blurRad="38100" dist="38100" dir="2700000" algn="tl">
                    <a:srgbClr val="000000">
                      <a:alpha val="43137"/>
                    </a:srgbClr>
                  </a:outerShdw>
                </a:effectLst>
              </a:rPr>
              <a:t>Pierre Ver Eecke (pv@fiwap.be)</a:t>
            </a:r>
          </a:p>
        </p:txBody>
      </p:sp>
      <p:sp>
        <p:nvSpPr>
          <p:cNvPr id="4" name="Espace réservé du pied de page 3">
            <a:extLst>
              <a:ext uri="{FF2B5EF4-FFF2-40B4-BE49-F238E27FC236}">
                <a16:creationId xmlns:a16="http://schemas.microsoft.com/office/drawing/2014/main" id="{3CDA15BC-63CB-FA01-1D64-F4F43131D2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20C744A1-CEBF-B2CD-26D8-EC7D89632B4A}"/>
              </a:ext>
            </a:extLst>
          </p:cNvPr>
          <p:cNvSpPr>
            <a:spLocks noGrp="1"/>
          </p:cNvSpPr>
          <p:nvPr>
            <p:ph type="sldNum" sz="quarter" idx="12"/>
          </p:nvPr>
        </p:nvSpPr>
        <p:spPr/>
        <p:txBody>
          <a:bodyPr/>
          <a:lstStyle/>
          <a:p>
            <a:fld id="{007DB251-5892-4106-AA48-ACE2D5DB90A1}" type="slidenum">
              <a:rPr lang="fr-BE" smtClean="0"/>
              <a:t>35</a:t>
            </a:fld>
            <a:endParaRPr lang="fr-BE" dirty="0"/>
          </a:p>
        </p:txBody>
      </p:sp>
      <p:pic>
        <p:nvPicPr>
          <p:cNvPr id="6" name="Image 5">
            <a:extLst>
              <a:ext uri="{FF2B5EF4-FFF2-40B4-BE49-F238E27FC236}">
                <a16:creationId xmlns:a16="http://schemas.microsoft.com/office/drawing/2014/main" id="{1581B001-E27B-B9FE-CBBB-15E7D38D16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4020" y="136525"/>
            <a:ext cx="4003797" cy="2113781"/>
          </a:xfrm>
          <a:prstGeom prst="rect">
            <a:avLst/>
          </a:prstGeom>
        </p:spPr>
      </p:pic>
    </p:spTree>
    <p:extLst>
      <p:ext uri="{BB962C8B-B14F-4D97-AF65-F5344CB8AC3E}">
        <p14:creationId xmlns:p14="http://schemas.microsoft.com/office/powerpoint/2010/main" val="243487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5EB75-3F31-282E-9C26-0D2C1CD0785B}"/>
              </a:ext>
            </a:extLst>
          </p:cNvPr>
          <p:cNvSpPr>
            <a:spLocks noGrp="1"/>
          </p:cNvSpPr>
          <p:nvPr>
            <p:ph type="title"/>
          </p:nvPr>
        </p:nvSpPr>
        <p:spPr/>
        <p:txBody>
          <a:bodyPr/>
          <a:lstStyle/>
          <a:p>
            <a:r>
              <a:rPr lang="fr-FR" b="1" dirty="0"/>
              <a:t>Souchet Comestible</a:t>
            </a:r>
            <a:r>
              <a:rPr lang="fr-FR" dirty="0"/>
              <a:t>.</a:t>
            </a:r>
            <a:endParaRPr lang="fr-BE" dirty="0"/>
          </a:p>
        </p:txBody>
      </p:sp>
      <p:sp>
        <p:nvSpPr>
          <p:cNvPr id="3" name="Espace réservé du contenu 2">
            <a:extLst>
              <a:ext uri="{FF2B5EF4-FFF2-40B4-BE49-F238E27FC236}">
                <a16:creationId xmlns:a16="http://schemas.microsoft.com/office/drawing/2014/main" id="{B49BC970-88A8-35DF-232C-B02473F93EC7}"/>
              </a:ext>
            </a:extLst>
          </p:cNvPr>
          <p:cNvSpPr>
            <a:spLocks noGrp="1"/>
          </p:cNvSpPr>
          <p:nvPr>
            <p:ph idx="1"/>
          </p:nvPr>
        </p:nvSpPr>
        <p:spPr/>
        <p:txBody>
          <a:bodyPr/>
          <a:lstStyle/>
          <a:p>
            <a:r>
              <a:rPr lang="fr-FR" dirty="0"/>
              <a:t>Cyperus Esculentus.</a:t>
            </a:r>
          </a:p>
          <a:p>
            <a:r>
              <a:rPr lang="fr-FR" dirty="0"/>
              <a:t>Famille: Cyperaceae.</a:t>
            </a:r>
          </a:p>
          <a:p>
            <a:r>
              <a:rPr lang="fr-FR" dirty="0"/>
              <a:t>Souchet sucré, Souchet tubéreux, amande de terre, châtaigne de terre.</a:t>
            </a:r>
          </a:p>
          <a:p>
            <a:r>
              <a:rPr lang="fr-FR" dirty="0">
                <a:highlight>
                  <a:srgbClr val="00FF00"/>
                </a:highlight>
              </a:rPr>
              <a:t>Peut-être consommé et est consommé.</a:t>
            </a:r>
            <a:endParaRPr lang="fr-BE" dirty="0">
              <a:highlight>
                <a:srgbClr val="00FF00"/>
              </a:highlight>
            </a:endParaRPr>
          </a:p>
        </p:txBody>
      </p:sp>
      <p:sp>
        <p:nvSpPr>
          <p:cNvPr id="4" name="Espace réservé du pied de page 3">
            <a:extLst>
              <a:ext uri="{FF2B5EF4-FFF2-40B4-BE49-F238E27FC236}">
                <a16:creationId xmlns:a16="http://schemas.microsoft.com/office/drawing/2014/main" id="{E55FD602-05D3-8EE9-1963-92EB97C47D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DF901ECB-831B-AFFA-54CC-AB486A292477}"/>
              </a:ext>
            </a:extLst>
          </p:cNvPr>
          <p:cNvSpPr>
            <a:spLocks noGrp="1"/>
          </p:cNvSpPr>
          <p:nvPr>
            <p:ph type="sldNum" sz="quarter" idx="12"/>
          </p:nvPr>
        </p:nvSpPr>
        <p:spPr/>
        <p:txBody>
          <a:bodyPr/>
          <a:lstStyle/>
          <a:p>
            <a:fld id="{007DB251-5892-4106-AA48-ACE2D5DB90A1}" type="slidenum">
              <a:rPr lang="fr-BE" smtClean="0"/>
              <a:t>4</a:t>
            </a:fld>
            <a:endParaRPr lang="fr-BE" dirty="0"/>
          </a:p>
        </p:txBody>
      </p:sp>
    </p:spTree>
    <p:extLst>
      <p:ext uri="{BB962C8B-B14F-4D97-AF65-F5344CB8AC3E}">
        <p14:creationId xmlns:p14="http://schemas.microsoft.com/office/powerpoint/2010/main" val="265616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E2DE3-519F-CBEF-4AD6-F8995E6D45F9}"/>
              </a:ext>
            </a:extLst>
          </p:cNvPr>
          <p:cNvSpPr>
            <a:spLocks noGrp="1"/>
          </p:cNvSpPr>
          <p:nvPr>
            <p:ph type="title"/>
          </p:nvPr>
        </p:nvSpPr>
        <p:spPr>
          <a:xfrm>
            <a:off x="509427" y="-26938"/>
            <a:ext cx="10515600" cy="1325563"/>
          </a:xfrm>
        </p:spPr>
        <p:txBody>
          <a:bodyPr/>
          <a:lstStyle/>
          <a:p>
            <a:r>
              <a:rPr lang="fr-FR" dirty="0"/>
              <a:t>Souchet comestible</a:t>
            </a:r>
            <a:endParaRPr lang="fr-BE" dirty="0"/>
          </a:p>
        </p:txBody>
      </p:sp>
      <p:sp>
        <p:nvSpPr>
          <p:cNvPr id="4" name="Espace réservé du pied de page 3">
            <a:extLst>
              <a:ext uri="{FF2B5EF4-FFF2-40B4-BE49-F238E27FC236}">
                <a16:creationId xmlns:a16="http://schemas.microsoft.com/office/drawing/2014/main" id="{AED1A875-036A-F655-E6DC-A6725F1E16E1}"/>
              </a:ext>
            </a:extLst>
          </p:cNvPr>
          <p:cNvSpPr>
            <a:spLocks noGrp="1"/>
          </p:cNvSpPr>
          <p:nvPr>
            <p:ph type="ftr" sz="quarter" idx="11"/>
          </p:nvPr>
        </p:nvSpPr>
        <p:spPr/>
        <p:txBody>
          <a:bodyPr/>
          <a:lstStyle/>
          <a:p>
            <a:r>
              <a:rPr lang="fr-FR" dirty="0"/>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4E8C5960-9C35-9AC8-C2C1-388E67C29401}"/>
              </a:ext>
            </a:extLst>
          </p:cNvPr>
          <p:cNvSpPr>
            <a:spLocks noGrp="1"/>
          </p:cNvSpPr>
          <p:nvPr>
            <p:ph type="sldNum" sz="quarter" idx="12"/>
          </p:nvPr>
        </p:nvSpPr>
        <p:spPr/>
        <p:txBody>
          <a:bodyPr/>
          <a:lstStyle/>
          <a:p>
            <a:fld id="{007DB251-5892-4106-AA48-ACE2D5DB90A1}" type="slidenum">
              <a:rPr lang="fr-BE" smtClean="0"/>
              <a:t>5</a:t>
            </a:fld>
            <a:endParaRPr lang="fr-BE" dirty="0"/>
          </a:p>
        </p:txBody>
      </p:sp>
      <p:pic>
        <p:nvPicPr>
          <p:cNvPr id="6" name="Image 5">
            <a:hlinkClick r:id="" action="ppaction://hlinkshowjump?jump=lastslide"/>
            <a:extLst>
              <a:ext uri="{FF2B5EF4-FFF2-40B4-BE49-F238E27FC236}">
                <a16:creationId xmlns:a16="http://schemas.microsoft.com/office/drawing/2014/main" id="{0F6FD2E5-A894-67F5-8226-BFB6AE715B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53695" y="936285"/>
            <a:ext cx="5820435" cy="5757871"/>
          </a:xfrm>
          <a:prstGeom prst="rect">
            <a:avLst/>
          </a:prstGeom>
        </p:spPr>
      </p:pic>
    </p:spTree>
    <p:extLst>
      <p:ext uri="{BB962C8B-B14F-4D97-AF65-F5344CB8AC3E}">
        <p14:creationId xmlns:p14="http://schemas.microsoft.com/office/powerpoint/2010/main" val="5680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08521-005C-3660-1140-CFEBF6139B68}"/>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8FD2B093-7DF5-2540-CB72-60B8DBBB27BF}"/>
              </a:ext>
            </a:extLst>
          </p:cNvPr>
          <p:cNvSpPr>
            <a:spLocks noGrp="1"/>
          </p:cNvSpPr>
          <p:nvPr>
            <p:ph idx="1"/>
          </p:nvPr>
        </p:nvSpPr>
        <p:spPr/>
        <p:txBody>
          <a:bodyPr/>
          <a:lstStyle/>
          <a:p>
            <a:r>
              <a:rPr lang="fr-FR" b="1" dirty="0"/>
              <a:t>Plante:</a:t>
            </a:r>
            <a:endParaRPr lang="fr-FR" dirty="0"/>
          </a:p>
          <a:p>
            <a:r>
              <a:rPr lang="fr-FR" dirty="0"/>
              <a:t>Hauteur de 20 à 70 cm.</a:t>
            </a:r>
          </a:p>
          <a:p>
            <a:r>
              <a:rPr lang="fr-FR" b="1" dirty="0"/>
              <a:t>Tiges </a:t>
            </a:r>
            <a:r>
              <a:rPr lang="fr-FR" dirty="0">
                <a:highlight>
                  <a:srgbClr val="00FF00"/>
                </a:highlight>
              </a:rPr>
              <a:t>triangulaires.</a:t>
            </a:r>
          </a:p>
          <a:p>
            <a:r>
              <a:rPr lang="fr-FR" b="1" dirty="0"/>
              <a:t>Feuilles</a:t>
            </a:r>
            <a:r>
              <a:rPr lang="fr-FR" dirty="0"/>
              <a:t> sont d’un vert clair, très allongées, minces de 4 à 8mm pointues regroupées par trois.</a:t>
            </a:r>
          </a:p>
          <a:p>
            <a:r>
              <a:rPr lang="fr-FR" b="1" dirty="0"/>
              <a:t>Les épillets </a:t>
            </a:r>
            <a:r>
              <a:rPr lang="fr-FR" dirty="0"/>
              <a:t>sont roux-doré.</a:t>
            </a:r>
          </a:p>
          <a:p>
            <a:r>
              <a:rPr lang="fr-FR" dirty="0"/>
              <a:t>Sa pérennité est assurée par les tubercules, seuls organes capables de passer l’hiver.</a:t>
            </a:r>
            <a:endParaRPr lang="fr-BE" dirty="0"/>
          </a:p>
        </p:txBody>
      </p:sp>
      <p:sp>
        <p:nvSpPr>
          <p:cNvPr id="4" name="Espace réservé du pied de page 3">
            <a:extLst>
              <a:ext uri="{FF2B5EF4-FFF2-40B4-BE49-F238E27FC236}">
                <a16:creationId xmlns:a16="http://schemas.microsoft.com/office/drawing/2014/main" id="{AE5B83FA-A11A-817F-E5C1-9AEB349150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0EB3F87-1398-90E2-9BA5-3324EAA463C5}"/>
              </a:ext>
            </a:extLst>
          </p:cNvPr>
          <p:cNvSpPr>
            <a:spLocks noGrp="1"/>
          </p:cNvSpPr>
          <p:nvPr>
            <p:ph type="sldNum" sz="quarter" idx="12"/>
          </p:nvPr>
        </p:nvSpPr>
        <p:spPr/>
        <p:txBody>
          <a:bodyPr/>
          <a:lstStyle/>
          <a:p>
            <a:fld id="{007DB251-5892-4106-AA48-ACE2D5DB90A1}" type="slidenum">
              <a:rPr lang="fr-BE" smtClean="0"/>
              <a:t>6</a:t>
            </a:fld>
            <a:endParaRPr lang="fr-BE" dirty="0"/>
          </a:p>
        </p:txBody>
      </p:sp>
    </p:spTree>
    <p:extLst>
      <p:ext uri="{BB962C8B-B14F-4D97-AF65-F5344CB8AC3E}">
        <p14:creationId xmlns:p14="http://schemas.microsoft.com/office/powerpoint/2010/main" val="417988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1CE99-67C9-2CEC-E835-6C930F6CB395}"/>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C2AB3593-FB57-6DF4-FE61-D09A809C455E}"/>
              </a:ext>
            </a:extLst>
          </p:cNvPr>
          <p:cNvSpPr>
            <a:spLocks noGrp="1"/>
          </p:cNvSpPr>
          <p:nvPr>
            <p:ph idx="1"/>
          </p:nvPr>
        </p:nvSpPr>
        <p:spPr/>
        <p:txBody>
          <a:bodyPr/>
          <a:lstStyle/>
          <a:p>
            <a:r>
              <a:rPr lang="fr-FR" b="1" dirty="0"/>
              <a:t>Les tubercules:</a:t>
            </a:r>
          </a:p>
          <a:p>
            <a:r>
              <a:rPr lang="fr-FR" dirty="0"/>
              <a:t>Sont blanchâtres au début et deviennent presque noirs après quelques années.</a:t>
            </a:r>
          </a:p>
          <a:p>
            <a:r>
              <a:rPr lang="fr-FR" dirty="0"/>
              <a:t>Mesure de 5 à 15 mm de diamètre.</a:t>
            </a:r>
          </a:p>
          <a:p>
            <a:r>
              <a:rPr lang="fr-FR" dirty="0"/>
              <a:t>Peuvent rester plusieurs années dans le sol avant de germer.</a:t>
            </a:r>
          </a:p>
          <a:p>
            <a:r>
              <a:rPr lang="fr-FR" dirty="0"/>
              <a:t>80% des tubercules se trouvent à une profondeur de 10 à 15 cm.</a:t>
            </a:r>
          </a:p>
          <a:p>
            <a:r>
              <a:rPr lang="fr-FR" dirty="0">
                <a:highlight>
                  <a:srgbClr val="FF0000"/>
                </a:highlight>
              </a:rPr>
              <a:t>Les 20% restant peuvent descendre jusqu’à 50 cm de profondeur.</a:t>
            </a:r>
            <a:endParaRPr lang="fr-BE" dirty="0">
              <a:highlight>
                <a:srgbClr val="FF0000"/>
              </a:highlight>
            </a:endParaRPr>
          </a:p>
        </p:txBody>
      </p:sp>
      <p:sp>
        <p:nvSpPr>
          <p:cNvPr id="4" name="Espace réservé du pied de page 3">
            <a:extLst>
              <a:ext uri="{FF2B5EF4-FFF2-40B4-BE49-F238E27FC236}">
                <a16:creationId xmlns:a16="http://schemas.microsoft.com/office/drawing/2014/main" id="{860A7D1C-4F51-E4A2-BD97-72FAB803F8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1864B44F-E57A-F7C5-962D-746B452C9890}"/>
              </a:ext>
            </a:extLst>
          </p:cNvPr>
          <p:cNvSpPr>
            <a:spLocks noGrp="1"/>
          </p:cNvSpPr>
          <p:nvPr>
            <p:ph type="sldNum" sz="quarter" idx="12"/>
          </p:nvPr>
        </p:nvSpPr>
        <p:spPr/>
        <p:txBody>
          <a:bodyPr/>
          <a:lstStyle/>
          <a:p>
            <a:fld id="{007DB251-5892-4106-AA48-ACE2D5DB90A1}" type="slidenum">
              <a:rPr lang="fr-BE" smtClean="0"/>
              <a:t>7</a:t>
            </a:fld>
            <a:endParaRPr lang="fr-BE" dirty="0"/>
          </a:p>
        </p:txBody>
      </p:sp>
    </p:spTree>
    <p:extLst>
      <p:ext uri="{BB962C8B-B14F-4D97-AF65-F5344CB8AC3E}">
        <p14:creationId xmlns:p14="http://schemas.microsoft.com/office/powerpoint/2010/main" val="104531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E8F18FF-1D02-295E-9BF9-A7E9678114D5}"/>
              </a:ext>
            </a:extLst>
          </p:cNvPr>
          <p:cNvSpPr>
            <a:spLocks noGrp="1"/>
          </p:cNvSpPr>
          <p:nvPr>
            <p:ph type="ftr" sz="quarter" idx="11"/>
          </p:nvPr>
        </p:nvSpPr>
        <p:spPr/>
        <p:txBody>
          <a:bodyPr/>
          <a:lstStyle/>
          <a:p>
            <a:r>
              <a:rPr lang="fr-FR"/>
              <a:t>Journée restitution Fiwap 13 décembre 2023</a:t>
            </a:r>
            <a:endParaRPr lang="fr-BE" dirty="0"/>
          </a:p>
        </p:txBody>
      </p:sp>
      <p:sp>
        <p:nvSpPr>
          <p:cNvPr id="5" name="Espace réservé du numéro de diapositive 4">
            <a:extLst>
              <a:ext uri="{FF2B5EF4-FFF2-40B4-BE49-F238E27FC236}">
                <a16:creationId xmlns:a16="http://schemas.microsoft.com/office/drawing/2014/main" id="{4259F546-1E70-388A-9F96-454151341CAB}"/>
              </a:ext>
            </a:extLst>
          </p:cNvPr>
          <p:cNvSpPr>
            <a:spLocks noGrp="1"/>
          </p:cNvSpPr>
          <p:nvPr>
            <p:ph type="sldNum" sz="quarter" idx="12"/>
          </p:nvPr>
        </p:nvSpPr>
        <p:spPr/>
        <p:txBody>
          <a:bodyPr/>
          <a:lstStyle/>
          <a:p>
            <a:fld id="{007DB251-5892-4106-AA48-ACE2D5DB90A1}" type="slidenum">
              <a:rPr lang="fr-BE" smtClean="0"/>
              <a:t>8</a:t>
            </a:fld>
            <a:endParaRPr lang="fr-BE" dirty="0"/>
          </a:p>
        </p:txBody>
      </p:sp>
      <p:pic>
        <p:nvPicPr>
          <p:cNvPr id="1026" name="Picture 2" descr="Tubercules séchés de souchet comestible Cyperus esculentus">
            <a:extLst>
              <a:ext uri="{FF2B5EF4-FFF2-40B4-BE49-F238E27FC236}">
                <a16:creationId xmlns:a16="http://schemas.microsoft.com/office/drawing/2014/main" id="{353ED9E3-505E-9B7B-29AE-18658E2D5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B2F73-1671-18E0-5E9C-908BAF5AD376}"/>
              </a:ext>
            </a:extLst>
          </p:cNvPr>
          <p:cNvSpPr>
            <a:spLocks noGrp="1"/>
          </p:cNvSpPr>
          <p:nvPr>
            <p:ph type="title"/>
          </p:nvPr>
        </p:nvSpPr>
        <p:spPr/>
        <p:txBody>
          <a:bodyPr/>
          <a:lstStyle/>
          <a:p>
            <a:r>
              <a:rPr lang="fr-FR" b="1" dirty="0"/>
              <a:t>Souchet Comestible.</a:t>
            </a:r>
            <a:endParaRPr lang="fr-BE" b="1" dirty="0"/>
          </a:p>
        </p:txBody>
      </p:sp>
      <p:sp>
        <p:nvSpPr>
          <p:cNvPr id="3" name="Espace réservé du contenu 2">
            <a:extLst>
              <a:ext uri="{FF2B5EF4-FFF2-40B4-BE49-F238E27FC236}">
                <a16:creationId xmlns:a16="http://schemas.microsoft.com/office/drawing/2014/main" id="{3EF01AD3-58D9-4AB3-B781-C35D841FE913}"/>
              </a:ext>
            </a:extLst>
          </p:cNvPr>
          <p:cNvSpPr>
            <a:spLocks noGrp="1"/>
          </p:cNvSpPr>
          <p:nvPr>
            <p:ph idx="1"/>
          </p:nvPr>
        </p:nvSpPr>
        <p:spPr/>
        <p:txBody>
          <a:bodyPr/>
          <a:lstStyle/>
          <a:p>
            <a:r>
              <a:rPr lang="fr-FR" b="1" dirty="0"/>
              <a:t>Les racines:</a:t>
            </a:r>
          </a:p>
          <a:p>
            <a:r>
              <a:rPr lang="fr-FR" dirty="0"/>
              <a:t>Un système racinaire stratifié et en couches.</a:t>
            </a:r>
          </a:p>
          <a:p>
            <a:r>
              <a:rPr lang="fr-FR" dirty="0">
                <a:highlight>
                  <a:srgbClr val="FF0000"/>
                </a:highlight>
              </a:rPr>
              <a:t>Le système racinaire se brise lorsque l’on tire dessus.</a:t>
            </a:r>
          </a:p>
          <a:p>
            <a:r>
              <a:rPr lang="fr-FR" dirty="0"/>
              <a:t>Donc difficile d’extraire le système racinaire intact du sol.</a:t>
            </a:r>
          </a:p>
        </p:txBody>
      </p:sp>
      <p:sp>
        <p:nvSpPr>
          <p:cNvPr id="4" name="Espace réservé du pied de page 3">
            <a:extLst>
              <a:ext uri="{FF2B5EF4-FFF2-40B4-BE49-F238E27FC236}">
                <a16:creationId xmlns:a16="http://schemas.microsoft.com/office/drawing/2014/main" id="{7FAE8AEA-510E-9B8B-DD53-1BDB5D47A7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Journée restitution CPP – Janvier 2026</a:t>
            </a:r>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6C308D32-794C-D2B9-187A-2F68DB933C2C}"/>
              </a:ext>
            </a:extLst>
          </p:cNvPr>
          <p:cNvSpPr>
            <a:spLocks noGrp="1"/>
          </p:cNvSpPr>
          <p:nvPr>
            <p:ph type="sldNum" sz="quarter" idx="12"/>
          </p:nvPr>
        </p:nvSpPr>
        <p:spPr/>
        <p:txBody>
          <a:bodyPr/>
          <a:lstStyle/>
          <a:p>
            <a:fld id="{007DB251-5892-4106-AA48-ACE2D5DB90A1}" type="slidenum">
              <a:rPr lang="fr-BE" smtClean="0"/>
              <a:t>9</a:t>
            </a:fld>
            <a:endParaRPr lang="fr-BE" dirty="0"/>
          </a:p>
        </p:txBody>
      </p:sp>
    </p:spTree>
    <p:extLst>
      <p:ext uri="{BB962C8B-B14F-4D97-AF65-F5344CB8AC3E}">
        <p14:creationId xmlns:p14="http://schemas.microsoft.com/office/powerpoint/2010/main" val="29597778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1209</Words>
  <Application>Microsoft Office PowerPoint</Application>
  <PresentationFormat>Grand écran</PresentationFormat>
  <Paragraphs>202</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Calibri Light</vt:lpstr>
      <vt:lpstr>Thème Office</vt:lpstr>
      <vt:lpstr> Pierre Ver Eecke</vt:lpstr>
      <vt:lpstr>Janvier 2026</vt:lpstr>
      <vt:lpstr>Présentation PowerPoint</vt:lpstr>
      <vt:lpstr>Souchet Comestible.</vt:lpstr>
      <vt:lpstr>Souchet comestible</vt:lpstr>
      <vt:lpstr>Souchet Comestible.</vt:lpstr>
      <vt:lpstr>Souchet Comestible.</vt:lpstr>
      <vt:lpstr>Présentation PowerPoint</vt:lpstr>
      <vt:lpstr>Souchet Comestible.</vt:lpstr>
      <vt:lpstr>Souchet comestible.</vt:lpstr>
      <vt:lpstr>Souchet Comestible.</vt:lpstr>
      <vt:lpstr>Souchet Comestible.</vt:lpstr>
      <vt:lpstr>Présentation PowerPoint</vt:lpstr>
      <vt:lpstr>Souchet Comestible.</vt:lpstr>
      <vt:lpstr>Souchet Comestible.</vt:lpstr>
      <vt:lpstr>Présentation PowerPoint</vt:lpstr>
      <vt:lpstr>Présentation PowerPoint</vt:lpstr>
      <vt:lpstr>Souchet Comestible.</vt:lpstr>
      <vt:lpstr>Souchet Comestible.</vt:lpstr>
      <vt:lpstr>Souchet Comestible.</vt:lpstr>
      <vt:lpstr>Souchet Comestible. </vt:lpstr>
      <vt:lpstr>Souchet Comestible. </vt:lpstr>
      <vt:lpstr>Souchet Comestible.</vt:lpstr>
      <vt:lpstr>Souchet Comestible. </vt:lpstr>
      <vt:lpstr>Présentation PowerPoint</vt:lpstr>
      <vt:lpstr>Morelle à feuille de coqueret</vt:lpstr>
      <vt:lpstr>Présentation PowerPoint</vt:lpstr>
      <vt:lpstr>Morelle à feuille de coqueret.</vt:lpstr>
      <vt:lpstr>Présentation PowerPoint</vt:lpstr>
      <vt:lpstr>Morelle à feuille de coqueret.</vt:lpstr>
      <vt:lpstr>Présentation PowerPoint</vt:lpstr>
      <vt:lpstr>Présentation PowerPoint</vt:lpstr>
      <vt:lpstr>Présentation PowerPoint</vt:lpstr>
      <vt:lpstr>Janvier 2026</vt:lpstr>
      <vt:lpstr>Janvier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pierre Vereecke</dc:title>
  <dc:creator>Thomas DUMONT DE CHASSART</dc:creator>
  <cp:lastModifiedBy>Dominique FLORINS</cp:lastModifiedBy>
  <cp:revision>23</cp:revision>
  <dcterms:created xsi:type="dcterms:W3CDTF">2023-12-05T13:03:42Z</dcterms:created>
  <dcterms:modified xsi:type="dcterms:W3CDTF">2026-02-10T09:49:55Z</dcterms:modified>
</cp:coreProperties>
</file>