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3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4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5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6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7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8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9.xml" ContentType="application/vnd.openxmlformats-officedocument.presentationml.notesSlide+xml"/>
  <Override PartName="/ppt/tags/tag86.xml" ContentType="application/vnd.openxmlformats-officedocument.presentationml.tags+xml"/>
  <Override PartName="/ppt/notesSlides/notesSlide10.xml" ContentType="application/vnd.openxmlformats-officedocument.presentationml.notesSlide+xml"/>
  <Override PartName="/ppt/tags/tag87.xml" ContentType="application/vnd.openxmlformats-officedocument.presentationml.tags+xml"/>
  <Override PartName="/ppt/notesSlides/notesSlide11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2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3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14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5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16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17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tags/tag141.xml" ContentType="application/vnd.openxmlformats-officedocument.presentationml.tags+xml"/>
  <Override PartName="/ppt/notesSlides/notesSlide19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63" r:id="rId2"/>
    <p:sldId id="303" r:id="rId3"/>
    <p:sldId id="291" r:id="rId4"/>
    <p:sldId id="262" r:id="rId5"/>
    <p:sldId id="266" r:id="rId6"/>
    <p:sldId id="267" r:id="rId7"/>
    <p:sldId id="304" r:id="rId8"/>
    <p:sldId id="306" r:id="rId9"/>
    <p:sldId id="307" r:id="rId10"/>
    <p:sldId id="308" r:id="rId11"/>
    <p:sldId id="290" r:id="rId12"/>
    <p:sldId id="294" r:id="rId13"/>
    <p:sldId id="275" r:id="rId14"/>
    <p:sldId id="302" r:id="rId15"/>
    <p:sldId id="274" r:id="rId16"/>
    <p:sldId id="277" r:id="rId17"/>
    <p:sldId id="309" r:id="rId18"/>
    <p:sldId id="292" r:id="rId19"/>
    <p:sldId id="310" r:id="rId20"/>
    <p:sldId id="343" r:id="rId21"/>
    <p:sldId id="301" r:id="rId22"/>
    <p:sldId id="321" r:id="rId23"/>
    <p:sldId id="311" r:id="rId24"/>
    <p:sldId id="313" r:id="rId25"/>
    <p:sldId id="318" r:id="rId26"/>
    <p:sldId id="322" r:id="rId27"/>
    <p:sldId id="314" r:id="rId28"/>
    <p:sldId id="319" r:id="rId29"/>
    <p:sldId id="338" r:id="rId30"/>
    <p:sldId id="342" r:id="rId31"/>
    <p:sldId id="339" r:id="rId32"/>
    <p:sldId id="340" r:id="rId33"/>
    <p:sldId id="320" r:id="rId34"/>
    <p:sldId id="323" r:id="rId35"/>
    <p:sldId id="324" r:id="rId36"/>
    <p:sldId id="325" r:id="rId37"/>
    <p:sldId id="312" r:id="rId38"/>
    <p:sldId id="326" r:id="rId39"/>
    <p:sldId id="327" r:id="rId40"/>
    <p:sldId id="328" r:id="rId41"/>
    <p:sldId id="329" r:id="rId42"/>
    <p:sldId id="332" r:id="rId43"/>
    <p:sldId id="330" r:id="rId44"/>
    <p:sldId id="331" r:id="rId45"/>
    <p:sldId id="335" r:id="rId46"/>
    <p:sldId id="336" r:id="rId47"/>
    <p:sldId id="337" r:id="rId48"/>
    <p:sldId id="334" r:id="rId49"/>
    <p:sldId id="341" r:id="rId50"/>
    <p:sldId id="293" r:id="rId51"/>
    <p:sldId id="333" r:id="rId52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DB35F4E-5FC2-4ACA-8181-A8E87D742A01}">
          <p14:sldIdLst>
            <p14:sldId id="263"/>
            <p14:sldId id="303"/>
          </p14:sldIdLst>
        </p14:section>
        <p14:section name="Pucerons" id="{1D62CDD0-8371-414C-97B8-BA05CA8534CB}">
          <p14:sldIdLst>
            <p14:sldId id="291"/>
            <p14:sldId id="262"/>
            <p14:sldId id="266"/>
            <p14:sldId id="267"/>
            <p14:sldId id="304"/>
            <p14:sldId id="306"/>
            <p14:sldId id="307"/>
            <p14:sldId id="308"/>
            <p14:sldId id="290"/>
            <p14:sldId id="294"/>
          </p14:sldIdLst>
        </p14:section>
        <p14:section name="Doryphore" id="{93A3908F-C3D0-4936-A2A2-DEEE7EAA9AE7}">
          <p14:sldIdLst>
            <p14:sldId id="275"/>
            <p14:sldId id="302"/>
            <p14:sldId id="274"/>
            <p14:sldId id="277"/>
            <p14:sldId id="309"/>
            <p14:sldId id="292"/>
            <p14:sldId id="310"/>
            <p14:sldId id="343"/>
            <p14:sldId id="301"/>
            <p14:sldId id="321"/>
          </p14:sldIdLst>
        </p14:section>
        <p14:section name="Cicadelles" id="{D30AEFC2-18EC-432F-AF81-EF386102A26C}">
          <p14:sldIdLst>
            <p14:sldId id="311"/>
            <p14:sldId id="313"/>
            <p14:sldId id="318"/>
            <p14:sldId id="322"/>
            <p14:sldId id="314"/>
            <p14:sldId id="319"/>
            <p14:sldId id="338"/>
            <p14:sldId id="342"/>
            <p14:sldId id="339"/>
            <p14:sldId id="340"/>
            <p14:sldId id="320"/>
          </p14:sldIdLst>
        </p14:section>
        <p14:section name="Epitrix" id="{15082708-F969-4127-A36D-7159397649A2}">
          <p14:sldIdLst>
            <p14:sldId id="323"/>
            <p14:sldId id="324"/>
            <p14:sldId id="325"/>
            <p14:sldId id="312"/>
          </p14:sldIdLst>
        </p14:section>
        <p14:section name="Naupactus" id="{82AC943E-4779-49D6-AD7B-A3FE202E9746}">
          <p14:sldIdLst>
            <p14:sldId id="326"/>
            <p14:sldId id="327"/>
            <p14:sldId id="328"/>
          </p14:sldIdLst>
        </p14:section>
        <p14:section name="APW" id="{46AAC0AB-86D2-46C1-A95F-2BF26938989A}">
          <p14:sldIdLst>
            <p14:sldId id="329"/>
            <p14:sldId id="332"/>
            <p14:sldId id="330"/>
            <p14:sldId id="331"/>
          </p14:sldIdLst>
        </p14:section>
        <p14:section name="Tecia" id="{8867A6EA-4E42-492E-B77D-E79EB2140CD7}">
          <p14:sldIdLst>
            <p14:sldId id="335"/>
            <p14:sldId id="336"/>
            <p14:sldId id="337"/>
            <p14:sldId id="334"/>
          </p14:sldIdLst>
        </p14:section>
        <p14:section name="Conclusion" id="{0A569073-C465-407B-85F1-EFAF514F1BC9}">
          <p14:sldIdLst>
            <p14:sldId id="341"/>
            <p14:sldId id="293"/>
            <p14:sldId id="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00A444"/>
    <a:srgbClr val="C8102E"/>
    <a:srgbClr val="001D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47" autoAdjust="0"/>
  </p:normalViewPr>
  <p:slideViewPr>
    <p:cSldViewPr>
      <p:cViewPr>
        <p:scale>
          <a:sx n="70" d="100"/>
          <a:sy n="70" d="100"/>
        </p:scale>
        <p:origin x="696" y="-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485B9-4BFF-4F0E-99AF-A318DE7C234F}" type="datetimeFigureOut">
              <a:rPr lang="fr-BE" smtClean="0"/>
              <a:t>10-02-26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45EA8-6222-4485-A32F-5F476A150F4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249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sz="1000" dirty="0">
              <a:latin typeface="Arial" pitchFamily="34" charset="0"/>
              <a:cs typeface="Arial" pitchFamily="34" charset="0"/>
            </a:endParaRPr>
          </a:p>
          <a:p>
            <a:pPr defTabSz="955590">
              <a:defRPr/>
            </a:pPr>
            <a:r>
              <a:rPr lang="fr-BE" sz="1000" b="1" dirty="0" err="1">
                <a:latin typeface="Arial" pitchFamily="34" charset="0"/>
                <a:cs typeface="Arial" pitchFamily="34" charset="0"/>
              </a:rPr>
              <a:t>Macrosiphum</a:t>
            </a:r>
            <a:r>
              <a:rPr lang="fr-BE" sz="10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BE" sz="1000" b="1" dirty="0" err="1">
                <a:latin typeface="Arial" pitchFamily="34" charset="0"/>
                <a:cs typeface="Arial" pitchFamily="34" charset="0"/>
              </a:rPr>
              <a:t>euphorbiae</a:t>
            </a:r>
            <a:r>
              <a:rPr lang="fr-BE" sz="1000" dirty="0">
                <a:latin typeface="Arial" pitchFamily="34" charset="0"/>
                <a:cs typeface="Arial" pitchFamily="34" charset="0"/>
              </a:rPr>
              <a:t> 	Puceron vert et rose de la pomme de terre</a:t>
            </a:r>
          </a:p>
          <a:p>
            <a:endParaRPr lang="fr-BE" sz="1000" dirty="0">
              <a:latin typeface="Arial" pitchFamily="34" charset="0"/>
              <a:cs typeface="Arial" pitchFamily="34" charset="0"/>
            </a:endParaRPr>
          </a:p>
          <a:p>
            <a:pPr defTabSz="955590">
              <a:defRPr/>
            </a:pPr>
            <a:r>
              <a:rPr lang="fr-BE" sz="10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BE" sz="1000" b="1" dirty="0" err="1">
                <a:latin typeface="Arial" pitchFamily="34" charset="0"/>
                <a:cs typeface="Arial" pitchFamily="34" charset="0"/>
              </a:rPr>
              <a:t>Aphis</a:t>
            </a:r>
            <a:r>
              <a:rPr lang="fr-BE" sz="10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BE" sz="1000" b="1" dirty="0" err="1">
                <a:latin typeface="Arial" pitchFamily="34" charset="0"/>
                <a:cs typeface="Arial" pitchFamily="34" charset="0"/>
              </a:rPr>
              <a:t>nasturtii</a:t>
            </a:r>
            <a:r>
              <a:rPr lang="fr-BE" sz="1000" dirty="0">
                <a:latin typeface="Arial" pitchFamily="34" charset="0"/>
                <a:cs typeface="Arial" pitchFamily="34" charset="0"/>
              </a:rPr>
              <a:t> Puceron du nerprun</a:t>
            </a:r>
          </a:p>
          <a:p>
            <a:r>
              <a:rPr lang="fr-BE" sz="1000" dirty="0">
                <a:latin typeface="Arial" pitchFamily="34" charset="0"/>
                <a:cs typeface="Arial" pitchFamily="34" charset="0"/>
              </a:rPr>
              <a:t>petit puceron de 1.5 à 2 mm de long, jaune fluo ,sans tubercules antennaires</a:t>
            </a:r>
          </a:p>
          <a:p>
            <a:r>
              <a:rPr lang="fr-BE" sz="1000" dirty="0" err="1">
                <a:latin typeface="Arial" pitchFamily="34" charset="0"/>
                <a:cs typeface="Arial" pitchFamily="34" charset="0"/>
              </a:rPr>
              <a:t>Holocyclique</a:t>
            </a:r>
            <a:r>
              <a:rPr lang="fr-BE" sz="1000" dirty="0">
                <a:latin typeface="Arial" pitchFamily="34" charset="0"/>
                <a:cs typeface="Arial" pitchFamily="34" charset="0"/>
              </a:rPr>
              <a:t> , </a:t>
            </a:r>
            <a:r>
              <a:rPr lang="fr-BE" sz="1000" dirty="0" err="1">
                <a:latin typeface="Arial" pitchFamily="34" charset="0"/>
                <a:cs typeface="Arial" pitchFamily="34" charset="0"/>
              </a:rPr>
              <a:t>diécique</a:t>
            </a:r>
            <a:r>
              <a:rPr lang="fr-BE" sz="1000" dirty="0">
                <a:latin typeface="Arial" pitchFamily="34" charset="0"/>
                <a:cs typeface="Arial" pitchFamily="34" charset="0"/>
              </a:rPr>
              <a:t> obligatoire :  Hôte I </a:t>
            </a:r>
            <a:r>
              <a:rPr lang="fr-BE" sz="1000" dirty="0" err="1">
                <a:latin typeface="Arial" pitchFamily="34" charset="0"/>
                <a:cs typeface="Arial" pitchFamily="34" charset="0"/>
              </a:rPr>
              <a:t>oeufs</a:t>
            </a:r>
            <a:r>
              <a:rPr lang="fr-BE" sz="1000" dirty="0">
                <a:latin typeface="Arial" pitchFamily="34" charset="0"/>
                <a:cs typeface="Arial" pitchFamily="34" charset="0"/>
              </a:rPr>
              <a:t> d'hiver pondus en automne sur Nerprun purgatif (Rhamnus </a:t>
            </a:r>
            <a:r>
              <a:rPr lang="fr-BE" sz="1000" dirty="0" err="1">
                <a:latin typeface="Arial" pitchFamily="34" charset="0"/>
                <a:cs typeface="Arial" pitchFamily="34" charset="0"/>
              </a:rPr>
              <a:t>cathartica</a:t>
            </a:r>
            <a:r>
              <a:rPr lang="fr-BE" sz="1000" dirty="0">
                <a:latin typeface="Arial" pitchFamily="34" charset="0"/>
                <a:cs typeface="Arial" pitchFamily="34" charset="0"/>
              </a:rPr>
              <a:t>) ou sur  Bourdaine (</a:t>
            </a:r>
            <a:r>
              <a:rPr lang="fr-BE" sz="1000" dirty="0" err="1">
                <a:latin typeface="Arial" pitchFamily="34" charset="0"/>
                <a:cs typeface="Arial" pitchFamily="34" charset="0"/>
              </a:rPr>
              <a:t>Fragula</a:t>
            </a:r>
            <a:r>
              <a:rPr lang="fr-BE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fr-BE" sz="1000" dirty="0" err="1">
                <a:latin typeface="Arial" pitchFamily="34" charset="0"/>
                <a:cs typeface="Arial" pitchFamily="34" charset="0"/>
              </a:rPr>
              <a:t>alnus</a:t>
            </a:r>
            <a:r>
              <a:rPr lang="fr-BE" sz="1000" dirty="0">
                <a:latin typeface="Arial" pitchFamily="34" charset="0"/>
                <a:cs typeface="Arial" pitchFamily="34" charset="0"/>
              </a:rPr>
              <a:t>).  En avril, 	éclosion, les 	fondatrices 	produisent 3 	semaines + tard engendrent des femelles vivipares </a:t>
            </a:r>
            <a:r>
              <a:rPr lang="fr-BE" sz="1000" dirty="0" err="1">
                <a:latin typeface="Arial" pitchFamily="34" charset="0"/>
                <a:cs typeface="Arial" pitchFamily="34" charset="0"/>
              </a:rPr>
              <a:t>virginipares</a:t>
            </a:r>
            <a:r>
              <a:rPr lang="fr-BE" sz="1000" dirty="0">
                <a:latin typeface="Arial" pitchFamily="34" charset="0"/>
                <a:cs typeface="Arial" pitchFamily="34" charset="0"/>
              </a:rPr>
              <a:t>, pour la plupart ailées. Celles-ci quittent l'hôte primaire et fondent sur divers 	hôtes secondaires 	(plantes adventices, Pomme  de terre et autres) de nouvelles colonies.</a:t>
            </a:r>
          </a:p>
          <a:p>
            <a:r>
              <a:rPr lang="fr-BE" sz="1000" dirty="0">
                <a:latin typeface="Arial" pitchFamily="34" charset="0"/>
                <a:cs typeface="Arial" pitchFamily="34" charset="0"/>
              </a:rPr>
              <a:t>vecteur de souches de virus Y de la pomme de terre, du Virus A (mosaïque rugueuse), du Virus de la mosaïque des taches jaunes, des Virus M et S. </a:t>
            </a:r>
          </a:p>
          <a:p>
            <a:endParaRPr lang="fr-BE" sz="1000" dirty="0">
              <a:latin typeface="Arial" pitchFamily="34" charset="0"/>
              <a:cs typeface="Arial" pitchFamily="34" charset="0"/>
            </a:endParaRPr>
          </a:p>
          <a:p>
            <a:endParaRPr lang="fr-BE" sz="1000" dirty="0">
              <a:latin typeface="Arial" pitchFamily="34" charset="0"/>
              <a:cs typeface="Arial" pitchFamily="34" charset="0"/>
            </a:endParaRPr>
          </a:p>
          <a:p>
            <a:endParaRPr lang="fr-BE" sz="1000" dirty="0">
              <a:latin typeface="Arial" pitchFamily="34" charset="0"/>
              <a:cs typeface="Arial" pitchFamily="34" charset="0"/>
            </a:endParaRPr>
          </a:p>
          <a:p>
            <a:endParaRPr lang="fr-BE" sz="1000" dirty="0">
              <a:latin typeface="Arial" pitchFamily="34" charset="0"/>
              <a:cs typeface="Arial" pitchFamily="34" charset="0"/>
            </a:endParaRPr>
          </a:p>
          <a:p>
            <a:br>
              <a:rPr lang="fr-BE" sz="1000" dirty="0">
                <a:latin typeface="Arial" pitchFamily="34" charset="0"/>
                <a:cs typeface="Arial" pitchFamily="34" charset="0"/>
              </a:rPr>
            </a:br>
            <a:br>
              <a:rPr lang="fr-BE" sz="1000" dirty="0">
                <a:latin typeface="Arial" pitchFamily="34" charset="0"/>
                <a:cs typeface="Arial" pitchFamily="34" charset="0"/>
              </a:rPr>
            </a:br>
            <a:br>
              <a:rPr lang="fr-BE" sz="1000" dirty="0">
                <a:latin typeface="Arial" pitchFamily="34" charset="0"/>
                <a:cs typeface="Arial" pitchFamily="34" charset="0"/>
              </a:rPr>
            </a:br>
            <a:br>
              <a:rPr lang="fr-BE" sz="1000" dirty="0">
                <a:latin typeface="Arial" pitchFamily="34" charset="0"/>
                <a:cs typeface="Arial" pitchFamily="34" charset="0"/>
              </a:rPr>
            </a:br>
            <a:endParaRPr lang="fr-BE" sz="1000" dirty="0">
              <a:latin typeface="Arial" pitchFamily="34" charset="0"/>
              <a:cs typeface="Arial" pitchFamily="34" charset="0"/>
            </a:endParaRPr>
          </a:p>
          <a:p>
            <a:endParaRPr lang="fr-BE" sz="1000" dirty="0">
              <a:latin typeface="Arial" pitchFamily="34" charset="0"/>
              <a:cs typeface="Arial" pitchFamily="34" charset="0"/>
            </a:endParaRPr>
          </a:p>
          <a:p>
            <a:endParaRPr lang="fr-B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7FD350-3146-4E90-9774-FB1E738C9FB3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697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45EA8-6222-4485-A32F-5F476A150F4B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61899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98B36-AE78-B2EC-E12A-68A0A9D31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750E509-D99C-8931-C851-88AF810469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29BB866-8E04-1711-91BD-796D24367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B7CBD2-5D01-0FB1-8120-F0F2C5E7E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45EA8-6222-4485-A32F-5F476A150F4B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99501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45EA8-6222-4485-A32F-5F476A150F4B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10426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Quelles sont les </a:t>
            </a:r>
            <a:r>
              <a:rPr lang="fr-FR"/>
              <a:t>potentielles menaces sur la pdt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45EA8-6222-4485-A32F-5F476A150F4B}" type="slidenum">
              <a:rPr lang="fr-BE" smtClean="0"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38807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45EA8-6222-4485-A32F-5F476A150F4B}" type="slidenum">
              <a:rPr lang="fr-BE" smtClean="0"/>
              <a:t>40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38761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>
                <a:sym typeface="Calibri"/>
              </a:rPr>
              <a:t>aucune </a:t>
            </a:r>
            <a:r>
              <a:rPr lang="fr-BE" dirty="0" err="1">
                <a:sym typeface="Calibri"/>
              </a:rPr>
              <a:t>spp</a:t>
            </a:r>
            <a:r>
              <a:rPr lang="fr-BE" dirty="0">
                <a:sym typeface="Calibri"/>
              </a:rPr>
              <a:t> en Europe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45EA8-6222-4485-A32F-5F476A150F4B}" type="slidenum">
              <a:rPr lang="fr-BE" smtClean="0"/>
              <a:t>41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2686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45EA8-6222-4485-A32F-5F476A150F4B}" type="slidenum">
              <a:rPr lang="fr-BE" smtClean="0"/>
              <a:t>42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64787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94476-B460-C1EE-F3B4-94ECD659F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B8F58D1-BA82-C947-D8AA-A78888D9F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762AB63-569C-E872-7331-75A44E28A5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5EA898-B49C-6A1F-FCEF-D62CCCD000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45EA8-6222-4485-A32F-5F476A150F4B}" type="slidenum">
              <a:rPr lang="fr-BE" smtClean="0"/>
              <a:t>44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89743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28FA0-1B82-F166-0C55-1F55A1BE5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AEADBCB-0AEF-37FA-D66C-6BB3795B6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09AF160-9DEB-F21A-1A57-918A6AB94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C25B4A-590C-E116-9D8E-E81A12BD04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45EA8-6222-4485-A32F-5F476A150F4B}" type="slidenum">
              <a:rPr lang="fr-BE" smtClean="0"/>
              <a:t>47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96031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Ravageurs « historiques » : pucerons, doryphores</a:t>
            </a:r>
          </a:p>
          <a:p>
            <a:endParaRPr lang="fr-FR" dirty="0"/>
          </a:p>
          <a:p>
            <a:r>
              <a:rPr lang="fr-FR" dirty="0"/>
              <a:t>Suivez les avertissements et observez vos parcelles.</a:t>
            </a:r>
          </a:p>
          <a:p>
            <a:r>
              <a:rPr lang="fr-FR" dirty="0"/>
              <a:t>Si un traitement insecticide s'avère nécessaire, choisissez un produit sélectif pour les insectes utiles, tout en tenant compte des problèmes de résistance. (2) Ravageurs émergents en Europe</a:t>
            </a:r>
          </a:p>
          <a:p>
            <a:r>
              <a:rPr lang="fr-FR" dirty="0"/>
              <a:t>Surveiller les cicadelles </a:t>
            </a:r>
            <a:r>
              <a:rPr lang="fr-FR" dirty="0" err="1"/>
              <a:t>Cixiidae</a:t>
            </a:r>
            <a:r>
              <a:rPr lang="fr-FR" dirty="0"/>
              <a:t> vectrices et détecter les symptômes pour prendre des mesures de gestion et éviter l'installation de </a:t>
            </a:r>
            <a:r>
              <a:rPr lang="fr-FR" dirty="0" err="1"/>
              <a:t>Pentastiridius</a:t>
            </a:r>
            <a:r>
              <a:rPr lang="fr-FR" dirty="0"/>
              <a:t> </a:t>
            </a:r>
            <a:r>
              <a:rPr lang="fr-FR" dirty="0" err="1"/>
              <a:t>leporinus.Epitrix</a:t>
            </a:r>
            <a:r>
              <a:rPr lang="fr-FR" dirty="0"/>
              <a:t> </a:t>
            </a:r>
            <a:r>
              <a:rPr lang="fr-FR" dirty="0" err="1"/>
              <a:t>spp</a:t>
            </a:r>
            <a:r>
              <a:rPr lang="fr-FR" dirty="0"/>
              <a:t>. : sous contrôle grâce aux restrictions, mais à surveiller.(3) Ravageurs exotiques (espèces de quarantaine) : </a:t>
            </a:r>
            <a:r>
              <a:rPr lang="fr-FR" dirty="0" err="1"/>
              <a:t>Naupactus</a:t>
            </a:r>
            <a:r>
              <a:rPr lang="fr-FR" dirty="0"/>
              <a:t> </a:t>
            </a:r>
            <a:r>
              <a:rPr lang="fr-FR" dirty="0" err="1"/>
              <a:t>leucoloma</a:t>
            </a:r>
            <a:r>
              <a:rPr lang="fr-FR" dirty="0"/>
              <a:t>, complexe andin des charançons de la pomme de terre, </a:t>
            </a:r>
            <a:r>
              <a:rPr lang="fr-FR" dirty="0" err="1"/>
              <a:t>Tecia</a:t>
            </a:r>
            <a:r>
              <a:rPr lang="fr-FR" dirty="0"/>
              <a:t> </a:t>
            </a:r>
            <a:r>
              <a:rPr lang="fr-FR" dirty="0" err="1"/>
              <a:t>solanivora</a:t>
            </a:r>
            <a:r>
              <a:rPr lang="fr-FR" dirty="0"/>
              <a:t>. Signalez si vous avez le moindre doute face à un insecte « inconnu ». Si c'est une espèce de quarantaine, des mesures d'éradication seront prises.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45EA8-6222-4485-A32F-5F476A150F4B}" type="slidenum">
              <a:rPr lang="fr-BE" smtClean="0"/>
              <a:t>49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31551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0FDA9-1064-ACC8-1854-CF854080C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C563552-74D7-2828-E14A-29023AE7BE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C709193-9761-905C-2C59-77585C26C9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C02188-ADC6-3C6D-43F8-861132A040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45EA8-6222-4485-A32F-5F476A150F4B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323314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45EA8-6222-4485-A32F-5F476A150F4B}" type="slidenum">
              <a:rPr lang="fr-BE" smtClean="0"/>
              <a:t>51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136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7FD350-3146-4E90-9774-FB1E738C9FB3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26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477795" indent="-477795" defTabSz="955590">
              <a:spcBef>
                <a:spcPct val="20000"/>
              </a:spcBef>
              <a:defRPr/>
            </a:pPr>
            <a:r>
              <a:rPr lang="fr-BE" sz="1200" dirty="0">
                <a:latin typeface="Arial" pitchFamily="34" charset="0"/>
                <a:ea typeface="ヒラギノ角ゴ Pro W3"/>
                <a:cs typeface="Arial" pitchFamily="34" charset="0"/>
              </a:rPr>
              <a:t>Adulte :  hiverne dans le sol  (25 et 40 cm profondeur). Sortie au printemps 	et lorsque la température du sol atteint 14°C à la profondeur d'hibernation. </a:t>
            </a:r>
          </a:p>
          <a:p>
            <a:pPr marL="477795" indent="-477795" defTabSz="955590">
              <a:spcBef>
                <a:spcPct val="20000"/>
              </a:spcBef>
              <a:defRPr/>
            </a:pPr>
            <a:r>
              <a:rPr lang="fr-BE" sz="1200" dirty="0">
                <a:latin typeface="Arial" pitchFamily="34" charset="0"/>
                <a:ea typeface="ヒラギノ角ゴ Pro W3"/>
                <a:cs typeface="Arial" pitchFamily="34" charset="0"/>
              </a:rPr>
              <a:t>Dévore alors les jeunes feuilles de Pomme de terre. Après accouplement, la femelle commence aussitôt à pondre. Fécondité : 700 à 800 </a:t>
            </a:r>
            <a:r>
              <a:rPr lang="fr-BE" sz="1200" dirty="0" err="1">
                <a:latin typeface="Arial" pitchFamily="34" charset="0"/>
                <a:ea typeface="ヒラギノ角ゴ Pro W3"/>
                <a:cs typeface="Arial" pitchFamily="34" charset="0"/>
              </a:rPr>
              <a:t>oeufs</a:t>
            </a:r>
            <a:r>
              <a:rPr lang="fr-BE" sz="1200" dirty="0">
                <a:latin typeface="Arial" pitchFamily="34" charset="0"/>
                <a:ea typeface="ヒラギノ角ゴ Pro W3"/>
                <a:cs typeface="Arial" pitchFamily="34" charset="0"/>
              </a:rPr>
              <a:t>. Durée de vie : 1 à 2 ans</a:t>
            </a:r>
          </a:p>
          <a:p>
            <a:pPr marL="477795" indent="-477795" defTabSz="955590">
              <a:spcBef>
                <a:spcPct val="20000"/>
              </a:spcBef>
              <a:defRPr/>
            </a:pPr>
            <a:r>
              <a:rPr lang="fr-BE" sz="1200" dirty="0" err="1">
                <a:latin typeface="Arial" pitchFamily="34" charset="0"/>
                <a:ea typeface="ヒラギノ角ゴ Pro W3"/>
                <a:cs typeface="Arial" pitchFamily="34" charset="0"/>
              </a:rPr>
              <a:t>Oeuf</a:t>
            </a:r>
            <a:r>
              <a:rPr lang="fr-BE" sz="1200" dirty="0">
                <a:latin typeface="Arial" pitchFamily="34" charset="0"/>
                <a:ea typeface="ヒラギノ角ゴ Pro W3"/>
                <a:cs typeface="Arial" pitchFamily="34" charset="0"/>
              </a:rPr>
              <a:t> : le développement embryonnaire dure 4 à 10 jours.</a:t>
            </a:r>
          </a:p>
          <a:p>
            <a:pPr marL="477795" indent="-477795" defTabSz="955590">
              <a:spcBef>
                <a:spcPct val="20000"/>
              </a:spcBef>
              <a:defRPr/>
            </a:pPr>
            <a:r>
              <a:rPr lang="fr-BE" sz="1200" dirty="0">
                <a:latin typeface="Arial" pitchFamily="34" charset="0"/>
                <a:ea typeface="ヒラギノ角ゴ Pro W3"/>
                <a:cs typeface="Arial" pitchFamily="34" charset="0"/>
              </a:rPr>
              <a:t>Larve : elle se nourrit du feuillage de la plante-hôte, subit 3 mues, développement complet en 15 jours. Elle s'enfonce alors dans le sol entre 2 et 20 cm de profondeur pour se </a:t>
            </a:r>
            <a:r>
              <a:rPr lang="fr-BE" sz="1200" dirty="0" err="1">
                <a:latin typeface="Arial" pitchFamily="34" charset="0"/>
                <a:ea typeface="ヒラギノ角ゴ Pro W3"/>
                <a:cs typeface="Arial" pitchFamily="34" charset="0"/>
              </a:rPr>
              <a:t>nymphoser</a:t>
            </a:r>
            <a:r>
              <a:rPr lang="fr-BE" sz="1200" dirty="0">
                <a:latin typeface="Arial" pitchFamily="34" charset="0"/>
                <a:ea typeface="ヒラギノ角ゴ Pro W3"/>
                <a:cs typeface="Arial" pitchFamily="34" charset="0"/>
              </a:rPr>
              <a:t>.</a:t>
            </a:r>
          </a:p>
          <a:p>
            <a:pPr marL="477795" indent="-477795" defTabSz="955590">
              <a:spcBef>
                <a:spcPct val="20000"/>
              </a:spcBef>
              <a:defRPr/>
            </a:pPr>
            <a:r>
              <a:rPr lang="fr-BE" sz="1200" dirty="0">
                <a:latin typeface="Arial" pitchFamily="34" charset="0"/>
                <a:ea typeface="ヒラギノ角ゴ Pro W3"/>
                <a:cs typeface="Arial" pitchFamily="34" charset="0"/>
              </a:rPr>
              <a:t>Nymphe : 8 à 15 jours.</a:t>
            </a:r>
            <a:br>
              <a:rPr lang="fr-BE" sz="1200" dirty="0">
                <a:latin typeface="Arial" pitchFamily="34" charset="0"/>
                <a:ea typeface="ヒラギノ角ゴ Pro W3"/>
                <a:cs typeface="Arial" pitchFamily="34" charset="0"/>
              </a:rPr>
            </a:br>
            <a:endParaRPr lang="fr-BE" sz="1200" dirty="0">
              <a:latin typeface="Arial" pitchFamily="34" charset="0"/>
              <a:ea typeface="ヒラギノ角ゴ Pro W3"/>
              <a:cs typeface="Arial" pitchFamily="34" charset="0"/>
            </a:endParaRPr>
          </a:p>
          <a:p>
            <a:pPr marL="477795" indent="-477795" defTabSz="955590">
              <a:spcBef>
                <a:spcPct val="20000"/>
              </a:spcBef>
              <a:defRPr/>
            </a:pPr>
            <a:r>
              <a:rPr lang="fr-BE" sz="1200" dirty="0">
                <a:latin typeface="Arial" pitchFamily="34" charset="0"/>
                <a:ea typeface="ヒラギノ角ゴ Pro W3"/>
                <a:cs typeface="Arial" pitchFamily="34" charset="0"/>
              </a:rPr>
              <a:t>Cycle de vie </a:t>
            </a:r>
          </a:p>
          <a:p>
            <a:pPr marL="477795" indent="-477795" defTabSz="955590">
              <a:spcBef>
                <a:spcPct val="20000"/>
              </a:spcBef>
              <a:defRPr/>
            </a:pPr>
            <a:r>
              <a:rPr lang="fr-BE" sz="1200" dirty="0">
                <a:latin typeface="Arial" pitchFamily="34" charset="0"/>
                <a:ea typeface="ヒラギノ角ゴ Pro W3"/>
                <a:cs typeface="Arial" pitchFamily="34" charset="0"/>
              </a:rPr>
              <a:t>1 génération, une 2e génération quelquefois incomplète dans les zones tempérées et méridionales. La durée totale du cycle est de 5 à 6 semaines</a:t>
            </a:r>
          </a:p>
          <a:p>
            <a:pPr marL="477795" indent="-477795" defTabSz="955590">
              <a:spcBef>
                <a:spcPct val="20000"/>
              </a:spcBef>
              <a:defRPr/>
            </a:pPr>
            <a:r>
              <a:rPr lang="fr-BE" sz="1200" dirty="0">
                <a:latin typeface="Arial" pitchFamily="34" charset="0"/>
                <a:ea typeface="ヒラギノ角ゴ Pro W3"/>
                <a:cs typeface="Arial" pitchFamily="34" charset="0"/>
              </a:rPr>
              <a:t>Compte tenu de la longévité des adultes, les générations annuelles se superposent et tous les stades s'observent simultanément dans les champs</a:t>
            </a:r>
          </a:p>
          <a:p>
            <a:pPr marL="477795" indent="-477795" defTabSz="955590">
              <a:spcBef>
                <a:spcPct val="20000"/>
              </a:spcBef>
              <a:defRPr/>
            </a:pPr>
            <a:r>
              <a:rPr lang="fr-BE" sz="1200" dirty="0">
                <a:latin typeface="Arial" pitchFamily="34" charset="0"/>
                <a:ea typeface="ヒラギノ角ゴ Pro W3"/>
                <a:cs typeface="Arial" pitchFamily="34" charset="0"/>
              </a:rPr>
              <a:t>Fin août-début septembre, les adultes survivants s'enfoncent dans le sol pour hiverner à 25-40 cm. Sortie au printemps  t du sol &gt;14°C </a:t>
            </a:r>
          </a:p>
          <a:p>
            <a:pPr marL="477795" indent="-477795" defTabSz="955590">
              <a:spcBef>
                <a:spcPct val="20000"/>
              </a:spcBef>
              <a:defRPr/>
            </a:pPr>
            <a:endParaRPr lang="fr-BE" sz="1200" dirty="0">
              <a:latin typeface="Arial" pitchFamily="34" charset="0"/>
              <a:ea typeface="ヒラギノ角ゴ Pro W3"/>
              <a:cs typeface="Arial" pitchFamily="34" charset="0"/>
            </a:endParaRPr>
          </a:p>
          <a:p>
            <a:pPr marL="477795" indent="-477795" defTabSz="955590">
              <a:spcBef>
                <a:spcPct val="20000"/>
              </a:spcBef>
              <a:defRPr/>
            </a:pPr>
            <a:r>
              <a:rPr lang="fr-BE" sz="1200" dirty="0">
                <a:latin typeface="Arial" pitchFamily="34" charset="0"/>
                <a:ea typeface="ヒラギノ角ゴ Pro W3"/>
                <a:cs typeface="Arial" pitchFamily="34" charset="0"/>
              </a:rPr>
              <a:t>Dégâts </a:t>
            </a:r>
          </a:p>
          <a:p>
            <a:pPr marL="477795" indent="-477795" defTabSz="955590">
              <a:spcBef>
                <a:spcPct val="20000"/>
              </a:spcBef>
              <a:defRPr/>
            </a:pPr>
            <a:r>
              <a:rPr lang="fr-BE" sz="1200" dirty="0">
                <a:latin typeface="Arial" pitchFamily="34" charset="0"/>
                <a:ea typeface="ヒラギノ角ゴ Pro W3"/>
                <a:cs typeface="Arial" pitchFamily="34" charset="0"/>
              </a:rPr>
              <a:t>Les adultes et les larves détruisent partiellement ou totalement le feuillage de la Pomme de terre ou des autres Solanées-hôtes</a:t>
            </a:r>
          </a:p>
          <a:p>
            <a:pPr marL="477795" indent="-477795" defTabSz="955590">
              <a:spcBef>
                <a:spcPct val="20000"/>
              </a:spcBef>
              <a:defRPr/>
            </a:pPr>
            <a:endParaRPr lang="fr-BE" sz="1200" dirty="0">
              <a:latin typeface="Arial" pitchFamily="34" charset="0"/>
              <a:ea typeface="ヒラギノ角ゴ Pro W3"/>
              <a:cs typeface="Arial" pitchFamily="34" charset="0"/>
            </a:endParaRPr>
          </a:p>
          <a:p>
            <a:pPr marL="477795" indent="-477795" defTabSz="955590">
              <a:spcBef>
                <a:spcPct val="20000"/>
              </a:spcBef>
              <a:defRPr/>
            </a:pPr>
            <a:r>
              <a:rPr lang="fr-BE" sz="1200" dirty="0">
                <a:latin typeface="Arial" pitchFamily="34" charset="0"/>
                <a:ea typeface="ヒラギノ角ゴ Pro W3"/>
                <a:cs typeface="Arial" pitchFamily="34" charset="0"/>
              </a:rPr>
              <a:t>Traitement insecticide rentable  si </a:t>
            </a:r>
          </a:p>
          <a:p>
            <a:pPr marL="477795" indent="-477795" defTabSz="955590">
              <a:spcBef>
                <a:spcPct val="20000"/>
              </a:spcBef>
              <a:defRPr/>
            </a:pPr>
            <a:endParaRPr lang="fr-BE" sz="1200" dirty="0">
              <a:latin typeface="Arial" pitchFamily="34" charset="0"/>
              <a:ea typeface="ヒラギノ角ゴ Pro W3"/>
              <a:cs typeface="Arial" pitchFamily="34" charset="0"/>
            </a:endParaRPr>
          </a:p>
          <a:p>
            <a:pPr marL="477795" indent="-477795" defTabSz="955590">
              <a:spcBef>
                <a:spcPct val="20000"/>
              </a:spcBef>
              <a:defRPr/>
            </a:pPr>
            <a:r>
              <a:rPr lang="fr-BE" sz="1200" dirty="0">
                <a:latin typeface="Arial" pitchFamily="34" charset="0"/>
                <a:ea typeface="ヒラギノ角ゴ Pro W3"/>
                <a:cs typeface="Arial" pitchFamily="34" charset="0"/>
              </a:rPr>
              <a:t>2009 	&gt;6% de défoliation (1 </a:t>
            </a:r>
            <a:r>
              <a:rPr lang="fr-BE" sz="1200" dirty="0" err="1">
                <a:latin typeface="Arial" pitchFamily="34" charset="0"/>
                <a:ea typeface="ヒラギノ角ゴ Pro W3"/>
                <a:cs typeface="Arial" pitchFamily="34" charset="0"/>
              </a:rPr>
              <a:t>pl</a:t>
            </a:r>
            <a:r>
              <a:rPr lang="fr-BE" sz="1200" dirty="0">
                <a:latin typeface="Arial" pitchFamily="34" charset="0"/>
                <a:ea typeface="ヒラギノ角ゴ Pro W3"/>
                <a:cs typeface="Arial" pitchFamily="34" charset="0"/>
              </a:rPr>
              <a:t> </a:t>
            </a:r>
            <a:r>
              <a:rPr lang="fr-BE" sz="1200" dirty="0" err="1">
                <a:latin typeface="Arial" pitchFamily="34" charset="0"/>
                <a:ea typeface="ヒラギノ角ゴ Pro W3"/>
                <a:cs typeface="Arial" pitchFamily="34" charset="0"/>
              </a:rPr>
              <a:t>compléte</a:t>
            </a:r>
            <a:r>
              <a:rPr lang="fr-BE" sz="1200" dirty="0">
                <a:latin typeface="Arial" pitchFamily="34" charset="0"/>
                <a:ea typeface="ヒラギノ角ゴ Pro W3"/>
                <a:cs typeface="Arial" pitchFamily="34" charset="0"/>
              </a:rPr>
              <a:t> conso /16</a:t>
            </a:r>
            <a:r>
              <a:rPr lang="en-US" sz="1200" dirty="0">
                <a:latin typeface="Arial" pitchFamily="34" charset="0"/>
                <a:ea typeface="ヒラギノ角ゴ Pro W3"/>
                <a:cs typeface="Arial" pitchFamily="34" charset="0"/>
              </a:rPr>
              <a:t>, 1pl à 50 % sur 8,  1pl à 25 %sur 4)</a:t>
            </a:r>
          </a:p>
          <a:p>
            <a:pPr marL="477795" indent="-477795" defTabSz="955590">
              <a:spcBef>
                <a:spcPct val="20000"/>
              </a:spcBef>
              <a:buFont typeface="Symbol"/>
              <a:buAutoNum type="arabicPlain" startAt="2010"/>
              <a:defRPr/>
            </a:pPr>
            <a:r>
              <a:rPr lang="en-US" sz="1200" dirty="0">
                <a:latin typeface="Arial" pitchFamily="34" charset="0"/>
                <a:ea typeface="ヒラギノ角ゴ Pro W3"/>
                <a:cs typeface="Arial" pitchFamily="34" charset="0"/>
              </a:rPr>
              <a:t>&gt;2%		(1 </a:t>
            </a:r>
            <a:r>
              <a:rPr lang="en-US" sz="1200" dirty="0" err="1">
                <a:latin typeface="Arial" pitchFamily="34" charset="0"/>
                <a:ea typeface="ヒラギノ角ゴ Pro W3"/>
                <a:cs typeface="Arial" pitchFamily="34" charset="0"/>
              </a:rPr>
              <a:t>pl</a:t>
            </a:r>
            <a:r>
              <a:rPr lang="en-US" sz="1200" dirty="0">
                <a:latin typeface="Arial" pitchFamily="34" charset="0"/>
                <a:ea typeface="ヒラギノ角ゴ Pro W3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ea typeface="ヒラギノ角ゴ Pro W3"/>
                <a:cs typeface="Arial" pitchFamily="34" charset="0"/>
              </a:rPr>
              <a:t>compléte</a:t>
            </a:r>
            <a:r>
              <a:rPr lang="en-US" sz="1200" dirty="0">
                <a:latin typeface="Arial" pitchFamily="34" charset="0"/>
                <a:ea typeface="ヒラギノ角ゴ Pro W3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ea typeface="ヒラギノ角ゴ Pro W3"/>
                <a:cs typeface="Arial" pitchFamily="34" charset="0"/>
              </a:rPr>
              <a:t>détruit</a:t>
            </a:r>
            <a:r>
              <a:rPr lang="en-US" sz="1200" dirty="0">
                <a:latin typeface="Arial" pitchFamily="34" charset="0"/>
                <a:ea typeface="ヒラギノ角ゴ Pro W3"/>
                <a:cs typeface="Arial" pitchFamily="34" charset="0"/>
              </a:rPr>
              <a:t>/ 50, 1 </a:t>
            </a:r>
            <a:r>
              <a:rPr lang="en-US" sz="1200" dirty="0" err="1">
                <a:latin typeface="Arial" pitchFamily="34" charset="0"/>
                <a:ea typeface="ヒラギノ角ゴ Pro W3"/>
                <a:cs typeface="Arial" pitchFamily="34" charset="0"/>
              </a:rPr>
              <a:t>pl</a:t>
            </a:r>
            <a:r>
              <a:rPr lang="en-US" sz="1200" dirty="0">
                <a:latin typeface="Arial" pitchFamily="34" charset="0"/>
                <a:ea typeface="ヒラギノ角ゴ Pro W3"/>
                <a:cs typeface="Arial" pitchFamily="34" charset="0"/>
              </a:rPr>
              <a:t> à 50 % sur 25,  1pl à 25% sur 4)</a:t>
            </a:r>
          </a:p>
          <a:p>
            <a:pPr marL="477795" indent="-477795" defTabSz="955590">
              <a:spcBef>
                <a:spcPct val="20000"/>
              </a:spcBef>
              <a:defRPr/>
            </a:pPr>
            <a:r>
              <a:rPr lang="en-US" sz="1200" dirty="0">
                <a:latin typeface="Arial" pitchFamily="34" charset="0"/>
                <a:ea typeface="ヒラギノ角ゴ Pro W3"/>
                <a:cs typeface="Arial" pitchFamily="34" charset="0"/>
              </a:rPr>
              <a:t>	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7FD350-3146-4E90-9774-FB1E738C9FB3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055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7FD350-3146-4E90-9774-FB1E738C9FB3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936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45EA8-6222-4485-A32F-5F476A150F4B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3817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45EA8-6222-4485-A32F-5F476A150F4B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09810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Cicadelle à ailes de verre du liseron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fr-F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Hyalesthes</a:t>
            </a:r>
            <a:r>
              <a:rPr lang="fr-F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obsoletus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fr-FR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Cicadelle à ailes de verre des roseaux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fr-F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Pentastiridius</a:t>
            </a:r>
            <a:r>
              <a:rPr lang="fr-F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leporinus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45EA8-6222-4485-A32F-5F476A150F4B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42249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45EA8-6222-4485-A32F-5F476A150F4B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40114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AB48-76BC-4A75-87B7-A7A5C78C21DF}" type="datetimeFigureOut">
              <a:rPr lang="fr-BE" smtClean="0"/>
              <a:t>10-02-26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55DC-5F65-42D0-880D-70ED0547A2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95421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AB48-76BC-4A75-87B7-A7A5C78C21DF}" type="datetimeFigureOut">
              <a:rPr lang="fr-BE" smtClean="0"/>
              <a:t>10-02-26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55DC-5F65-42D0-880D-70ED0547A2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5616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AB48-76BC-4A75-87B7-A7A5C78C21DF}" type="datetimeFigureOut">
              <a:rPr lang="fr-BE" smtClean="0"/>
              <a:t>10-02-26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55DC-5F65-42D0-880D-70ED0547A2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169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AB48-76BC-4A75-87B7-A7A5C78C21DF}" type="datetimeFigureOut">
              <a:rPr lang="fr-BE" smtClean="0"/>
              <a:t>10-02-26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55DC-5F65-42D0-880D-70ED0547A2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13078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AB48-76BC-4A75-87B7-A7A5C78C21DF}" type="datetimeFigureOut">
              <a:rPr lang="fr-BE" smtClean="0"/>
              <a:t>10-02-26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55DC-5F65-42D0-880D-70ED0547A2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91109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AB48-76BC-4A75-87B7-A7A5C78C21DF}" type="datetimeFigureOut">
              <a:rPr lang="fr-BE" smtClean="0"/>
              <a:t>10-02-26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55DC-5F65-42D0-880D-70ED0547A2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20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AB48-76BC-4A75-87B7-A7A5C78C21DF}" type="datetimeFigureOut">
              <a:rPr lang="fr-BE" smtClean="0"/>
              <a:t>10-02-26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55DC-5F65-42D0-880D-70ED0547A2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88294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AB48-76BC-4A75-87B7-A7A5C78C21DF}" type="datetimeFigureOut">
              <a:rPr lang="fr-BE" smtClean="0"/>
              <a:t>10-02-26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55DC-5F65-42D0-880D-70ED0547A2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92052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AB48-76BC-4A75-87B7-A7A5C78C21DF}" type="datetimeFigureOut">
              <a:rPr lang="fr-BE" smtClean="0"/>
              <a:t>10-02-26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55DC-5F65-42D0-880D-70ED0547A2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13407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AB48-76BC-4A75-87B7-A7A5C78C21DF}" type="datetimeFigureOut">
              <a:rPr lang="fr-BE" smtClean="0"/>
              <a:t>10-02-26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55DC-5F65-42D0-880D-70ED0547A2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55121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AB48-76BC-4A75-87B7-A7A5C78C21DF}" type="datetimeFigureOut">
              <a:rPr lang="fr-BE" smtClean="0"/>
              <a:t>10-02-26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55DC-5F65-42D0-880D-70ED0547A2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03859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EAB48-76BC-4A75-87B7-A7A5C78C21DF}" type="datetimeFigureOut">
              <a:rPr lang="fr-BE" smtClean="0"/>
              <a:t>10-02-26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155DC-5F65-42D0-880D-70ED0547A2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2314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0" Type="http://schemas.openxmlformats.org/officeDocument/2006/relationships/hyperlink" Target="mailto:l.hautier@cra.wallonie.be" TargetMode="External"/><Relationship Id="rId4" Type="http://schemas.openxmlformats.org/officeDocument/2006/relationships/tags" Target="../tags/tag4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image" Target="../media/image19.png"/><Relationship Id="rId18" Type="http://schemas.openxmlformats.org/officeDocument/2006/relationships/image" Target="../media/image24.jpeg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tags" Target="../tags/tag41.xml"/><Relationship Id="rId16" Type="http://schemas.openxmlformats.org/officeDocument/2006/relationships/image" Target="../media/image22.jpe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17.jpeg"/><Relationship Id="rId5" Type="http://schemas.openxmlformats.org/officeDocument/2006/relationships/tags" Target="../tags/tag44.xml"/><Relationship Id="rId15" Type="http://schemas.openxmlformats.org/officeDocument/2006/relationships/image" Target="../media/image21.jpe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tags" Target="../tags/tag53.xml"/><Relationship Id="rId7" Type="http://schemas.openxmlformats.org/officeDocument/2006/relationships/image" Target="../media/image29.jpe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4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59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9" Type="http://schemas.openxmlformats.org/officeDocument/2006/relationships/hyperlink" Target="http://ephytia.inra.fr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39.em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tags" Target="../tags/tag81.xml"/><Relationship Id="rId7" Type="http://schemas.openxmlformats.org/officeDocument/2006/relationships/image" Target="../media/image46.jpe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bservations.be/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tags" Target="../tags/tag85.xml"/><Relationship Id="rId7" Type="http://schemas.openxmlformats.org/officeDocument/2006/relationships/image" Target="../media/image52.jpe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390/insects14030281" TargetMode="External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doi.org/10.3390/insects14030281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4" Type="http://schemas.openxmlformats.org/officeDocument/2006/relationships/hyperlink" Target="https://doi.org/10.3390/insects14030281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hyperlink" Target="https://doi.org/10.1007/s11540-024-09840-y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s.eppo.int/albums/pests/Insects/Epitrix_tuberis___EPIXTU__/EPIXTU_03.jpg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7" Type="http://schemas.openxmlformats.org/officeDocument/2006/relationships/image" Target="../media/image1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6" Type="http://schemas.openxmlformats.org/officeDocument/2006/relationships/hyperlink" Target="https://ausveg.com.au/article/project-reflection-managing-white-fringed-weevils/" TargetMode="Externa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4.jpe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87.png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tags" Target="../tags/tag111.xml"/><Relationship Id="rId17" Type="http://schemas.openxmlformats.org/officeDocument/2006/relationships/image" Target="../media/image86.png"/><Relationship Id="rId2" Type="http://schemas.openxmlformats.org/officeDocument/2006/relationships/tags" Target="../tags/tag101.xml"/><Relationship Id="rId16" Type="http://schemas.openxmlformats.org/officeDocument/2006/relationships/image" Target="../media/image85.png"/><Relationship Id="rId20" Type="http://schemas.openxmlformats.org/officeDocument/2006/relationships/image" Target="../media/image89.emf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tags" Target="../tags/tag110.xml"/><Relationship Id="rId5" Type="http://schemas.openxmlformats.org/officeDocument/2006/relationships/tags" Target="../tags/tag104.xml"/><Relationship Id="rId15" Type="http://schemas.openxmlformats.org/officeDocument/2006/relationships/image" Target="../media/image84.jpeg"/><Relationship Id="rId10" Type="http://schemas.openxmlformats.org/officeDocument/2006/relationships/tags" Target="../tags/tag109.xml"/><Relationship Id="rId19" Type="http://schemas.openxmlformats.org/officeDocument/2006/relationships/image" Target="../media/image88.png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notesSlide" Target="../notesSlides/notesSlide1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90.pn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notesSlide" Target="../notesSlides/notesSlide16.xml"/><Relationship Id="rId2" Type="http://schemas.openxmlformats.org/officeDocument/2006/relationships/tags" Target="../tags/tag113.xml"/><Relationship Id="rId16" Type="http://schemas.openxmlformats.org/officeDocument/2006/relationships/image" Target="../media/image89.emf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16.xml"/><Relationship Id="rId15" Type="http://schemas.openxmlformats.org/officeDocument/2006/relationships/image" Target="../media/image92.png"/><Relationship Id="rId10" Type="http://schemas.openxmlformats.org/officeDocument/2006/relationships/tags" Target="../tags/tag121.xml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96.png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12" Type="http://schemas.openxmlformats.org/officeDocument/2006/relationships/tags" Target="../tags/tag133.xml"/><Relationship Id="rId17" Type="http://schemas.openxmlformats.org/officeDocument/2006/relationships/image" Target="../media/image95.jpeg"/><Relationship Id="rId2" Type="http://schemas.openxmlformats.org/officeDocument/2006/relationships/tags" Target="../tags/tag123.xml"/><Relationship Id="rId16" Type="http://schemas.openxmlformats.org/officeDocument/2006/relationships/image" Target="../media/image94.jpeg"/><Relationship Id="rId20" Type="http://schemas.openxmlformats.org/officeDocument/2006/relationships/image" Target="../media/image98.png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tags" Target="../tags/tag132.xml"/><Relationship Id="rId5" Type="http://schemas.openxmlformats.org/officeDocument/2006/relationships/tags" Target="../tags/tag126.xml"/><Relationship Id="rId15" Type="http://schemas.openxmlformats.org/officeDocument/2006/relationships/hyperlink" Target="https://ausveg.com.au/article/project-reflection-managing-white-fringed-weevils/" TargetMode="External"/><Relationship Id="rId10" Type="http://schemas.openxmlformats.org/officeDocument/2006/relationships/tags" Target="../tags/tag131.xml"/><Relationship Id="rId19" Type="http://schemas.openxmlformats.org/officeDocument/2006/relationships/image" Target="../media/image97.png"/><Relationship Id="rId4" Type="http://schemas.openxmlformats.org/officeDocument/2006/relationships/tags" Target="../tags/tag125.xml"/><Relationship Id="rId9" Type="http://schemas.openxmlformats.org/officeDocument/2006/relationships/tags" Target="../tags/tag130.xml"/><Relationship Id="rId1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7" Type="http://schemas.openxmlformats.org/officeDocument/2006/relationships/image" Target="../media/image99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hyperlink" Target="https://ausveg.com.au/article/project-reflection-managing-white-fringed-weevils/" TargetMode="External"/><Relationship Id="rId7" Type="http://schemas.openxmlformats.org/officeDocument/2006/relationships/hyperlink" Target="http://www.google.be/url?sa=i&amp;rct=j&amp;q=&amp;esrc=s&amp;frm=1&amp;source=images&amp;cd=&amp;cad=rja&amp;uact=8&amp;ved=0CAcQjRw&amp;url=http%3A%2F%2Fphys.org%2Fnews194111605.html&amp;ei=ee84VZXoH4OwPfTJgLAG&amp;psig=AFQjCNGayncom7Cnv_2ETmfiQF8fgRdSow&amp;ust=1429881016876027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0.xml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10" Type="http://schemas.openxmlformats.org/officeDocument/2006/relationships/image" Target="../media/image6.png"/><Relationship Id="rId4" Type="http://schemas.openxmlformats.org/officeDocument/2006/relationships/tags" Target="../tags/tag21.xml"/><Relationship Id="rId9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4" Type="http://schemas.openxmlformats.org/officeDocument/2006/relationships/image" Target="../media/image11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4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0.jpeg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image" Target="../media/image9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8.png"/><Relationship Id="rId5" Type="http://schemas.openxmlformats.org/officeDocument/2006/relationships/tags" Target="../tags/tag29.xml"/><Relationship Id="rId10" Type="http://schemas.openxmlformats.org/officeDocument/2006/relationships/image" Target="../media/image7.jpeg"/><Relationship Id="rId4" Type="http://schemas.openxmlformats.org/officeDocument/2006/relationships/tags" Target="../tags/tag28.xml"/><Relationship Id="rId9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4.xml"/><Relationship Id="rId7" Type="http://schemas.openxmlformats.org/officeDocument/2006/relationships/image" Target="../media/image12.jpe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13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2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3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>
            <p:custDataLst>
              <p:tags r:id="rId1"/>
            </p:custDataLst>
          </p:nvPr>
        </p:nvSpPr>
        <p:spPr>
          <a:xfrm>
            <a:off x="0" y="6130929"/>
            <a:ext cx="9144000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51720" y="6104217"/>
            <a:ext cx="58150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1200" b="1" dirty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wallon de Recherches agronomiques</a:t>
            </a:r>
            <a:r>
              <a:rPr lang="fr-BE" altLang="fr-FR" sz="1200" b="1" dirty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BE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Répondre aux questions d’aujourd’hui et relever les défis de demain</a:t>
            </a:r>
            <a:endParaRPr lang="fr-FR" altLang="fr-FR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altLang="fr-FR" sz="1000" b="1" dirty="0">
                <a:solidFill>
                  <a:srgbClr val="C81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</a:t>
            </a:r>
            <a:r>
              <a:rPr lang="fr-FR" altLang="fr-FR" sz="1000" b="1" dirty="0">
                <a:solidFill>
                  <a:srgbClr val="C81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cra.wallonie.be </a:t>
            </a:r>
          </a:p>
        </p:txBody>
      </p:sp>
      <p:pic>
        <p:nvPicPr>
          <p:cNvPr id="10" name="Imag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077505"/>
            <a:ext cx="1383588" cy="792088"/>
          </a:xfrm>
          <a:prstGeom prst="rect">
            <a:avLst/>
          </a:prstGeom>
        </p:spPr>
      </p:pic>
      <p:sp>
        <p:nvSpPr>
          <p:cNvPr id="12" name="ZoneTexte 11"/>
          <p:cNvSpPr txBox="1"/>
          <p:nvPr>
            <p:custDataLst>
              <p:tags r:id="rId4"/>
            </p:custDataLst>
          </p:nvPr>
        </p:nvSpPr>
        <p:spPr>
          <a:xfrm>
            <a:off x="929118" y="2573759"/>
            <a:ext cx="7285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81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 des insectes ravageurs de la pomme de terre, bilan et perspectives dans un contexte de plus en plus changeant </a:t>
            </a:r>
          </a:p>
        </p:txBody>
      </p:sp>
      <p:sp>
        <p:nvSpPr>
          <p:cNvPr id="13" name="ZoneTexte 12"/>
          <p:cNvSpPr txBox="1"/>
          <p:nvPr>
            <p:custDataLst>
              <p:tags r:id="rId5"/>
            </p:custDataLst>
          </p:nvPr>
        </p:nvSpPr>
        <p:spPr>
          <a:xfrm>
            <a:off x="2447763" y="4284241"/>
            <a:ext cx="42484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Louis HAUTIER</a:t>
            </a:r>
          </a:p>
          <a:p>
            <a:pPr algn="ctr"/>
            <a:r>
              <a:rPr lang="fr-FR" b="1" dirty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Unité Santé des Plantes et forêts</a:t>
            </a:r>
          </a:p>
          <a:p>
            <a:pPr algn="ctr"/>
            <a:r>
              <a:rPr lang="fr-FR" b="1" dirty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Département Sciences du vivant</a:t>
            </a:r>
          </a:p>
          <a:p>
            <a:pPr algn="ctr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l.hautier@cra.wallonie.be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6385"/>
            <a:ext cx="3270115" cy="1872103"/>
          </a:xfrm>
          <a:prstGeom prst="rect">
            <a:avLst/>
          </a:prstGeom>
        </p:spPr>
      </p:pic>
      <p:sp>
        <p:nvSpPr>
          <p:cNvPr id="15" name="ZoneTexte 14"/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179512" y="1531628"/>
            <a:ext cx="3201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b="1" dirty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wallon de Recherches agronomiques</a:t>
            </a:r>
            <a:r>
              <a:rPr lang="fr-BE" altLang="fr-FR" b="1" dirty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69473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C144AA-E043-C734-C6C1-D716D39805E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39552" y="116632"/>
            <a:ext cx="8047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principaux auxiliaires contre les pucerons en pommes de terre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0A04674-CCC6-C52B-C098-C062E50C547B}"/>
              </a:ext>
            </a:extLst>
          </p:cNvPr>
          <p:cNvGrpSpPr/>
          <p:nvPr/>
        </p:nvGrpSpPr>
        <p:grpSpPr>
          <a:xfrm>
            <a:off x="279458" y="2780928"/>
            <a:ext cx="8585084" cy="3273895"/>
            <a:chOff x="179512" y="2089389"/>
            <a:chExt cx="8585084" cy="3273895"/>
          </a:xfrm>
        </p:grpSpPr>
        <p:pic>
          <p:nvPicPr>
            <p:cNvPr id="3" name="Picture 5" descr="C:\Mes documents\Mes images\selection_photos\aphidius_rhopalosiphi3mod.JPG">
              <a:extLst>
                <a:ext uri="{FF2B5EF4-FFF2-40B4-BE49-F238E27FC236}">
                  <a16:creationId xmlns:a16="http://schemas.microsoft.com/office/drawing/2014/main" id="{9470DA85-D70B-AF73-6E9C-DA6BCFFE110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499" y="2089389"/>
              <a:ext cx="2049558" cy="1599289"/>
            </a:xfrm>
            <a:prstGeom prst="rect">
              <a:avLst/>
            </a:prstGeom>
            <a:noFill/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2AA542-C8A5-A6F2-F9E2-1CB520C8488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96"/>
            <a:stretch>
              <a:fillRect/>
            </a:stretch>
          </p:blipFill>
          <p:spPr bwMode="auto">
            <a:xfrm rot="16200000">
              <a:off x="2647788" y="3580759"/>
              <a:ext cx="1488980" cy="2049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42BF3F88-16EA-90E8-6C91-44D5112096B0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lum bright="-21000"/>
            </a:blip>
            <a:srcRect l="1" r="30783"/>
            <a:stretch>
              <a:fillRect/>
            </a:stretch>
          </p:blipFill>
          <p:spPr bwMode="auto">
            <a:xfrm>
              <a:off x="179512" y="2114276"/>
              <a:ext cx="2049558" cy="1599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626A1020-84C0-7C9E-845A-E07AE10F166B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861048"/>
              <a:ext cx="2049558" cy="1502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6">
              <a:extLst>
                <a:ext uri="{FF2B5EF4-FFF2-40B4-BE49-F238E27FC236}">
                  <a16:creationId xmlns:a16="http://schemas.microsoft.com/office/drawing/2014/main" id="{FE905991-F265-A4BE-0A28-D7D80FF30545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78" b="8748"/>
            <a:stretch>
              <a:fillRect/>
            </a:stretch>
          </p:blipFill>
          <p:spPr bwMode="auto">
            <a:xfrm>
              <a:off x="4555486" y="2089389"/>
              <a:ext cx="2048400" cy="1599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48B773AF-8FEF-FB77-1BCC-8404FC89D66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" r="17438"/>
            <a:stretch>
              <a:fillRect/>
            </a:stretch>
          </p:blipFill>
          <p:spPr bwMode="auto">
            <a:xfrm>
              <a:off x="4555486" y="3861048"/>
              <a:ext cx="2048400" cy="1488980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3BAF5E4A-3ACC-8F7C-863C-B43ABC0A94C0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741966" y="2114276"/>
              <a:ext cx="2022630" cy="1599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B3B941B4-5038-9C8B-94A0-B654613104C1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316"/>
            <a:stretch>
              <a:fillRect/>
            </a:stretch>
          </p:blipFill>
          <p:spPr bwMode="auto">
            <a:xfrm>
              <a:off x="6741966" y="3837867"/>
              <a:ext cx="2022630" cy="1525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4D39B9F5-8760-A1D2-812E-F85EF15F24A4}"/>
              </a:ext>
            </a:extLst>
          </p:cNvPr>
          <p:cNvSpPr txBox="1"/>
          <p:nvPr/>
        </p:nvSpPr>
        <p:spPr>
          <a:xfrm>
            <a:off x="279458" y="2276872"/>
            <a:ext cx="2049558" cy="3814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Chrysopes</a:t>
            </a:r>
            <a:endParaRPr lang="fr-BE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952FDD3-9289-D9D0-32AF-EC313479CE76}"/>
              </a:ext>
            </a:extLst>
          </p:cNvPr>
          <p:cNvSpPr txBox="1"/>
          <p:nvPr/>
        </p:nvSpPr>
        <p:spPr>
          <a:xfrm>
            <a:off x="2478647" y="2276872"/>
            <a:ext cx="2049558" cy="3814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Parasitoïdes</a:t>
            </a:r>
            <a:endParaRPr lang="fr-BE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933155D-B8AF-9029-C0F3-2F7E6247CE10}"/>
              </a:ext>
            </a:extLst>
          </p:cNvPr>
          <p:cNvSpPr txBox="1"/>
          <p:nvPr/>
        </p:nvSpPr>
        <p:spPr>
          <a:xfrm>
            <a:off x="4615797" y="2271019"/>
            <a:ext cx="2049558" cy="3814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Coccinelles</a:t>
            </a:r>
            <a:endParaRPr lang="fr-BE" b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262944A-C62C-00DD-1D62-027CF7C3271E}"/>
              </a:ext>
            </a:extLst>
          </p:cNvPr>
          <p:cNvSpPr txBox="1"/>
          <p:nvPr/>
        </p:nvSpPr>
        <p:spPr>
          <a:xfrm>
            <a:off x="6814986" y="2270110"/>
            <a:ext cx="2049558" cy="3814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Syrphes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793853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>
            <p:custDataLst>
              <p:tags r:id="rId1"/>
            </p:custDataLst>
          </p:nvPr>
        </p:nvSpPr>
        <p:spPr>
          <a:xfrm>
            <a:off x="323528" y="1556792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Suivre les avertissements pucerons</a:t>
            </a:r>
          </a:p>
          <a:p>
            <a:endParaRPr lang="fr-FR" dirty="0"/>
          </a:p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 Observer dans la parcelle </a:t>
            </a:r>
          </a:p>
          <a:p>
            <a:r>
              <a:rPr lang="fr-FR" dirty="0"/>
              <a:t>	Comptage des pucerons </a:t>
            </a:r>
            <a:r>
              <a:rPr lang="fr-FR" u="sng" dirty="0"/>
              <a:t>et des auxiliaires </a:t>
            </a:r>
            <a:r>
              <a:rPr lang="fr-FR" dirty="0"/>
              <a:t>(chrysopes, pucerons parasités, </a:t>
            </a:r>
          </a:p>
          <a:p>
            <a:r>
              <a:rPr lang="fr-FR" dirty="0"/>
              <a:t>	coccinelles, syrphes) sur 200 feuilles pennées :  100 de l’étage supérieur + 100 	l’étage inférieur</a:t>
            </a:r>
          </a:p>
          <a:p>
            <a:endParaRPr lang="fr-FR" dirty="0"/>
          </a:p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 Traiter ou pas ? </a:t>
            </a:r>
          </a:p>
          <a:p>
            <a:pPr lvl="1"/>
            <a:r>
              <a:rPr lang="fr-FR" dirty="0"/>
              <a:t>En fonction du nombre moyen de pucerons/feuille : </a:t>
            </a:r>
          </a:p>
          <a:p>
            <a:pPr marL="800100" lvl="1" indent="-342900">
              <a:buAutoNum type="alphaLcPeriod"/>
            </a:pPr>
            <a:r>
              <a:rPr lang="fr-FR" b="1" dirty="0"/>
              <a:t>&lt;5 pucerons/feuille  =&gt; pas de traitement</a:t>
            </a:r>
          </a:p>
          <a:p>
            <a:pPr marL="800100" lvl="1" indent="-342900">
              <a:buFontTx/>
              <a:buAutoNum type="alphaLcPeriod"/>
            </a:pPr>
            <a:r>
              <a:rPr lang="fr-FR" dirty="0"/>
              <a:t>5-10 pucerons/feuille &amp; beaucoup d’auxiliaires =&gt; pas de traitement</a:t>
            </a:r>
          </a:p>
          <a:p>
            <a:pPr marL="800100" lvl="1" indent="-342900">
              <a:buFontTx/>
              <a:buAutoNum type="alphaLcPeriod"/>
            </a:pPr>
            <a:r>
              <a:rPr lang="fr-FR" dirty="0"/>
              <a:t>5-10 pucerons/feuille &amp; pas ou peu d’auxiliaires =&gt; à surveiller</a:t>
            </a:r>
          </a:p>
          <a:p>
            <a:pPr marL="800100" lvl="1" indent="-342900">
              <a:buFontTx/>
              <a:buAutoNum type="alphaLcPeriod"/>
            </a:pPr>
            <a:r>
              <a:rPr lang="fr-FR" dirty="0"/>
              <a:t>≥ 10 pucerons/feuille &amp; beaucoup d’auxiliaires =&gt;  à surveiller</a:t>
            </a:r>
          </a:p>
          <a:p>
            <a:pPr marL="800100" lvl="1" indent="-342900">
              <a:buFontTx/>
              <a:buAutoNum type="alphaLcPeriod"/>
            </a:pPr>
            <a:r>
              <a:rPr lang="fr-FR" b="1" dirty="0"/>
              <a:t>≥ 10 pucerons/feuille &amp; pas ou peu d’auxiliaires =&gt;  traiter</a:t>
            </a:r>
          </a:p>
          <a:p>
            <a:r>
              <a:rPr lang="fr-FR" dirty="0"/>
              <a:t>		</a:t>
            </a:r>
          </a:p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(4) Choisir son traitement aphicide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/!\ Résistances : pyréthrinoïdes, carbamates (</a:t>
            </a:r>
            <a:r>
              <a:rPr lang="fr-FR" dirty="0" err="1"/>
              <a:t>Mingeot</a:t>
            </a:r>
            <a:r>
              <a:rPr lang="fr-FR" dirty="0"/>
              <a:t> et </a:t>
            </a:r>
            <a:r>
              <a:rPr lang="fr-FR" i="1" dirty="0"/>
              <a:t>al. </a:t>
            </a:r>
            <a:r>
              <a:rPr lang="fr-FR" dirty="0"/>
              <a:t>2020)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 Sélectivité à l’égard des insectes utiles (Listes de sélectivité cf. FIWAP info)</a:t>
            </a:r>
            <a:endParaRPr lang="fr-BE" dirty="0"/>
          </a:p>
        </p:txBody>
      </p:sp>
      <p:sp>
        <p:nvSpPr>
          <p:cNvPr id="4" name="Titr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345232" y="222895"/>
            <a:ext cx="84969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GB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Seuils</a:t>
            </a:r>
            <a:r>
              <a:rPr lang="en-GB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d’intervention</a:t>
            </a:r>
            <a:r>
              <a:rPr lang="en-GB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importance du </a:t>
            </a:r>
            <a:r>
              <a:rPr lang="en-GB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nombre</a:t>
            </a:r>
            <a:r>
              <a:rPr lang="en-GB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GB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pucerons</a:t>
            </a:r>
            <a:r>
              <a:rPr lang="en-GB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mais</a:t>
            </a:r>
            <a:r>
              <a:rPr lang="en-GB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aussi</a:t>
            </a:r>
            <a:r>
              <a:rPr lang="en-GB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d’auxiliaires</a:t>
            </a:r>
            <a:endParaRPr kumimoji="0" lang="en-GB" sz="3600" b="0" i="1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785109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menu, Police&#10;&#10;Le contenu généré par l’IA peut être incorrect.">
            <a:extLst>
              <a:ext uri="{FF2B5EF4-FFF2-40B4-BE49-F238E27FC236}">
                <a16:creationId xmlns:a16="http://schemas.microsoft.com/office/drawing/2014/main" id="{CD64FEFC-43F5-BEBD-0B65-FF49511A2B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57"/>
          <a:stretch>
            <a:fillRect/>
          </a:stretch>
        </p:blipFill>
        <p:spPr>
          <a:xfrm>
            <a:off x="539552" y="17240"/>
            <a:ext cx="8282244" cy="5788024"/>
          </a:xfrm>
          <a:prstGeom prst="rect">
            <a:avLst/>
          </a:prstGeom>
        </p:spPr>
      </p:pic>
      <p:pic>
        <p:nvPicPr>
          <p:cNvPr id="1026" name="Picture 2" descr="Liste des produits phyto (mise à jour Août 2025)">
            <a:extLst>
              <a:ext uri="{FF2B5EF4-FFF2-40B4-BE49-F238E27FC236}">
                <a16:creationId xmlns:a16="http://schemas.microsoft.com/office/drawing/2014/main" id="{39EC729C-E9C9-9AC7-B161-22C625D43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429000"/>
            <a:ext cx="2088232" cy="295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B9A625-5486-9690-DF20-09B699AFC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5949280"/>
            <a:ext cx="1822450" cy="7493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4C12060-5E5F-EB9F-5D84-6EB462005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208" y="5949280"/>
            <a:ext cx="22098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3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4551519"/>
            <a:ext cx="2865761" cy="2138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759880" cy="537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1" name="Picture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24128" y="1384959"/>
            <a:ext cx="280022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539552" y="116632"/>
            <a:ext cx="8047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Doryphore (</a:t>
            </a:r>
            <a:r>
              <a:rPr lang="fr-FR" sz="3600" i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Leptinotarsa</a:t>
            </a:r>
            <a:r>
              <a:rPr lang="fr-FR" sz="3600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i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decemlineata</a:t>
            </a:r>
            <a:r>
              <a:rPr lang="fr-FR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Coleoptera</a:t>
            </a:r>
            <a:r>
              <a:rPr lang="fr-FR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Chrysomelidae</a:t>
            </a:r>
            <a:r>
              <a:rPr lang="fr-FR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fr-BE" sz="3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9168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2C1719-A90B-C5AE-4161-D1F6A879A5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3900" y="21555"/>
            <a:ext cx="8047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 pas confondre avec les coccinelles</a:t>
            </a:r>
            <a:endParaRPr lang="fr-BE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6480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phytia.inra.fr/fr/I/29362/cycle-dorypho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6667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>
            <p:custDataLst>
              <p:tags r:id="rId2"/>
            </p:custDataLst>
          </p:nvPr>
        </p:nvSpPr>
        <p:spPr>
          <a:xfrm>
            <a:off x="2195736" y="232891"/>
            <a:ext cx="462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 du doryphore</a:t>
            </a:r>
          </a:p>
        </p:txBody>
      </p:sp>
      <p:sp>
        <p:nvSpPr>
          <p:cNvPr id="3" name="ZoneTexte 2"/>
          <p:cNvSpPr txBox="1"/>
          <p:nvPr>
            <p:custDataLst>
              <p:tags r:id="rId3"/>
            </p:custDataLst>
          </p:nvPr>
        </p:nvSpPr>
        <p:spPr>
          <a:xfrm>
            <a:off x="6660232" y="6381328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hlinkClick r:id="rId9"/>
              </a:rPr>
              <a:t>http://ephytia.inra.fr</a:t>
            </a:r>
            <a:endParaRPr lang="fr-BE" sz="1200" dirty="0"/>
          </a:p>
        </p:txBody>
      </p:sp>
      <p:sp>
        <p:nvSpPr>
          <p:cNvPr id="4" name="ZoneTexte 3"/>
          <p:cNvSpPr txBox="1"/>
          <p:nvPr>
            <p:custDataLst>
              <p:tags r:id="rId4"/>
            </p:custDataLst>
          </p:nvPr>
        </p:nvSpPr>
        <p:spPr>
          <a:xfrm>
            <a:off x="3923928" y="590487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 (2-20cm)</a:t>
            </a:r>
            <a:endParaRPr lang="fr-BE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>
            <p:custDataLst>
              <p:tags r:id="rId5"/>
            </p:custDataLst>
          </p:nvPr>
        </p:nvSpPr>
        <p:spPr>
          <a:xfrm>
            <a:off x="3405250" y="1216313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Fécondité</a:t>
            </a:r>
          </a:p>
          <a:p>
            <a:pPr algn="ctr"/>
            <a:r>
              <a:rPr lang="fr-BE" sz="1400" dirty="0">
                <a:latin typeface="Arial" pitchFamily="34" charset="0"/>
                <a:ea typeface="ヒラギノ角ゴ Pro W3"/>
                <a:cs typeface="Arial" pitchFamily="34" charset="0"/>
              </a:rPr>
              <a:t>~700 à 800 œufs</a:t>
            </a:r>
            <a:r>
              <a:rPr lang="fr-FR" sz="1400" dirty="0"/>
              <a:t> </a:t>
            </a:r>
            <a:endParaRPr lang="fr-BE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107504" y="4941168"/>
            <a:ext cx="1368152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Sortie</a:t>
            </a:r>
            <a:r>
              <a:rPr lang="fr-FR" dirty="0"/>
              <a:t> t sol 14°C + pluie</a:t>
            </a:r>
          </a:p>
          <a:p>
            <a:r>
              <a:rPr lang="fr-FR" b="1" dirty="0"/>
              <a:t>Hivernage </a:t>
            </a:r>
            <a:r>
              <a:rPr lang="fr-FR" dirty="0"/>
              <a:t>dans le sol </a:t>
            </a:r>
          </a:p>
          <a:p>
            <a:r>
              <a:rPr lang="fr-FR" dirty="0"/>
              <a:t>25-45cm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27388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0000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395536" y="404664"/>
            <a:ext cx="87484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A savoir :</a:t>
            </a:r>
          </a:p>
          <a:p>
            <a:pPr lvl="1"/>
            <a:r>
              <a:rPr lang="fr-FR" sz="3200" b="1" dirty="0">
                <a:solidFill>
                  <a:schemeClr val="bg1"/>
                </a:solidFill>
              </a:rPr>
              <a:t>- aucun auxiliaire qui contrôle le doryphore en Europe</a:t>
            </a:r>
          </a:p>
          <a:p>
            <a:pPr lvl="1"/>
            <a:r>
              <a:rPr lang="fr-FR" sz="3200" b="1" dirty="0">
                <a:solidFill>
                  <a:schemeClr val="bg1"/>
                </a:solidFill>
              </a:rPr>
              <a:t>- La pomme de terre produit un excès de feuillage (~ 20%)</a:t>
            </a:r>
          </a:p>
        </p:txBody>
      </p:sp>
    </p:spTree>
    <p:extLst>
      <p:ext uri="{BB962C8B-B14F-4D97-AF65-F5344CB8AC3E}">
        <p14:creationId xmlns:p14="http://schemas.microsoft.com/office/powerpoint/2010/main" val="4237106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ciel, herbe, nuage&#10;&#10;Le contenu généré par l’IA peut être incorrect.">
            <a:extLst>
              <a:ext uri="{FF2B5EF4-FFF2-40B4-BE49-F238E27FC236}">
                <a16:creationId xmlns:a16="http://schemas.microsoft.com/office/drawing/2014/main" id="{66B14C00-F645-2666-C523-6250B9955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9FC3ADB-2B8E-F9F0-1684-676E03D6BB1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9512" y="4221088"/>
            <a:ext cx="90187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En préventif : gérer les repousses et les écarts de triage !</a:t>
            </a:r>
          </a:p>
          <a:p>
            <a:pPr algn="ctr"/>
            <a:r>
              <a:rPr lang="fr-FR" sz="4000" b="1" dirty="0">
                <a:solidFill>
                  <a:schemeClr val="bg1"/>
                </a:solidFill>
              </a:rPr>
              <a:t>=&gt; Permet la dispersion et </a:t>
            </a:r>
            <a:br>
              <a:rPr lang="fr-FR" sz="4000" b="1" dirty="0">
                <a:solidFill>
                  <a:schemeClr val="bg1"/>
                </a:solidFill>
              </a:rPr>
            </a:br>
            <a:r>
              <a:rPr lang="fr-FR" sz="4000" b="1" dirty="0">
                <a:solidFill>
                  <a:schemeClr val="bg1"/>
                </a:solidFill>
              </a:rPr>
              <a:t>le maintien des doryphores</a:t>
            </a:r>
            <a:endParaRPr lang="fr-BE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57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1"/>
            </p:custDataLst>
          </p:nvPr>
        </p:nvSpPr>
        <p:spPr>
          <a:xfrm>
            <a:off x="827584" y="1484784"/>
            <a:ext cx="77768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Observer dans toute la parcelle !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Concentration en bordure (migration de la 1</a:t>
            </a:r>
            <a:r>
              <a:rPr lang="fr-FR" baseline="30000" dirty="0"/>
              <a:t>re</a:t>
            </a:r>
            <a:r>
              <a:rPr lang="fr-FR" dirty="0"/>
              <a:t> génération)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Compter le nombre de larves  L1-L2 &amp; (L3-L4)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 Traiter ou pas ? </a:t>
            </a:r>
          </a:p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&gt; </a:t>
            </a:r>
            <a:r>
              <a:rPr lang="fr-FR" dirty="0"/>
              <a:t>Toute la parcelle si</a:t>
            </a:r>
          </a:p>
          <a:p>
            <a:r>
              <a:rPr lang="fr-FR" dirty="0"/>
              <a:t>		- 1 plante sur 3 avec des larves </a:t>
            </a:r>
          </a:p>
          <a:p>
            <a:r>
              <a:rPr lang="fr-FR" dirty="0"/>
              <a:t>		- répétition 1 foyer/are (1 à 2 plantes avec ~ 20-30 larves)</a:t>
            </a:r>
          </a:p>
          <a:p>
            <a:r>
              <a:rPr lang="fr-FR" dirty="0"/>
              <a:t>	&gt; Sinon, traiter uniquement la zone infestée !</a:t>
            </a:r>
          </a:p>
          <a:p>
            <a:endParaRPr lang="fr-FR" dirty="0"/>
          </a:p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 Choisir son traitement anti-doryphores</a:t>
            </a:r>
          </a:p>
          <a:p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Mécanique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Balai à doryphores</a:t>
            </a:r>
          </a:p>
          <a:p>
            <a:endParaRPr lang="fr-FR" dirty="0"/>
          </a:p>
        </p:txBody>
      </p:sp>
      <p:sp>
        <p:nvSpPr>
          <p:cNvPr id="3" name="Titr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395536" y="404664"/>
            <a:ext cx="828092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GB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Seuils</a:t>
            </a:r>
            <a:r>
              <a:rPr lang="en-GB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d’intervention</a:t>
            </a:r>
            <a:r>
              <a:rPr lang="en-GB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GB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traitement</a:t>
            </a:r>
            <a:endParaRPr kumimoji="0" lang="en-GB" sz="3600" b="0" i="1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572746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E89F4-A427-E075-3E80-9389242420C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31540" y="150143"/>
            <a:ext cx="828092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GB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Lutte </a:t>
            </a:r>
            <a:r>
              <a:rPr lang="fr-BE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mécanique</a:t>
            </a:r>
            <a:r>
              <a:rPr lang="en-GB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le </a:t>
            </a:r>
            <a:r>
              <a:rPr lang="en-GB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balai</a:t>
            </a:r>
            <a:r>
              <a:rPr lang="en-GB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à doryphores</a:t>
            </a:r>
            <a:endParaRPr kumimoji="0" lang="en-GB" sz="3600" b="0" i="1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ヒラギノ角ゴ Pro W3"/>
              <a:cs typeface="ヒラギノ角ゴ Pro W3"/>
            </a:endParaRPr>
          </a:p>
        </p:txBody>
      </p:sp>
      <p:pic>
        <p:nvPicPr>
          <p:cNvPr id="4" name="Image 3" descr="Une image contenant mélange, plein air, sol, légume&#10;&#10;Le contenu généré par l’IA peut être incorrect.">
            <a:extLst>
              <a:ext uri="{FF2B5EF4-FFF2-40B4-BE49-F238E27FC236}">
                <a16:creationId xmlns:a16="http://schemas.microsoft.com/office/drawing/2014/main" id="{696FD71F-79CB-89E3-8A94-A7CF8A6C2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1913" y="1740264"/>
            <a:ext cx="3936438" cy="2952328"/>
          </a:xfrm>
          <a:prstGeom prst="rect">
            <a:avLst/>
          </a:prstGeom>
        </p:spPr>
      </p:pic>
      <p:pic>
        <p:nvPicPr>
          <p:cNvPr id="6" name="Image 5" descr="Une image contenant plein air, herbe, plante, arbre&#10;&#10;Le contenu généré par l’IA peut être incorrect.">
            <a:extLst>
              <a:ext uri="{FF2B5EF4-FFF2-40B4-BE49-F238E27FC236}">
                <a16:creationId xmlns:a16="http://schemas.microsoft.com/office/drawing/2014/main" id="{136DDE5D-8A57-AD8E-A3B4-2650546799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585" y="1782395"/>
            <a:ext cx="3936437" cy="2952328"/>
          </a:xfrm>
          <a:prstGeom prst="rect">
            <a:avLst/>
          </a:prstGeom>
        </p:spPr>
      </p:pic>
      <p:pic>
        <p:nvPicPr>
          <p:cNvPr id="2050" name="Picture 2" descr="DORYPOT : Lutte mécanique contre le doryphore de la pomme de terre en production bio – Mars 2024">
            <a:extLst>
              <a:ext uri="{FF2B5EF4-FFF2-40B4-BE49-F238E27FC236}">
                <a16:creationId xmlns:a16="http://schemas.microsoft.com/office/drawing/2014/main" id="{568D6086-24A4-4553-13DA-47643F979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5517232"/>
            <a:ext cx="41338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941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01427-6A37-909D-6EE1-9C7A6DD5D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615B43C-3583-43FD-63D1-2BDECC88400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27584" y="1484784"/>
            <a:ext cx="7776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Ravageurs « historiques 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Pucerons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Doryphore</a:t>
            </a:r>
          </a:p>
          <a:p>
            <a:pPr lvl="1"/>
            <a:endParaRPr lang="fr-FR" sz="2400" dirty="0"/>
          </a:p>
          <a:p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 Ravageurs émergeants en Europe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Cicadelles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i="1" dirty="0" err="1"/>
              <a:t>Epitrix</a:t>
            </a:r>
            <a:r>
              <a:rPr lang="fr-FR" sz="2400" i="1" dirty="0"/>
              <a:t> </a:t>
            </a:r>
            <a:r>
              <a:rPr lang="fr-FR" sz="2400" i="1" dirty="0" err="1"/>
              <a:t>spp</a:t>
            </a:r>
            <a:r>
              <a:rPr lang="fr-FR" sz="2400" i="1" dirty="0"/>
              <a:t>.</a:t>
            </a:r>
          </a:p>
          <a:p>
            <a:pPr lvl="1"/>
            <a:endParaRPr lang="fr-FR" sz="2400" dirty="0"/>
          </a:p>
          <a:p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 Ravageurs exotiques (espèces de quarantaine)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2400" i="1" dirty="0" err="1"/>
              <a:t>Naupactus</a:t>
            </a:r>
            <a:r>
              <a:rPr lang="fr-BE" sz="2400" i="1" dirty="0"/>
              <a:t> </a:t>
            </a:r>
            <a:r>
              <a:rPr lang="fr-BE" sz="2400" i="1" dirty="0" err="1"/>
              <a:t>leucoloma</a:t>
            </a:r>
            <a:endParaRPr lang="fr-BE" sz="2400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Complexe</a:t>
            </a:r>
            <a:r>
              <a:rPr lang="en-US" sz="2400" dirty="0"/>
              <a:t> </a:t>
            </a:r>
            <a:r>
              <a:rPr lang="en-US" sz="2400" dirty="0" err="1"/>
              <a:t>andin</a:t>
            </a:r>
            <a:r>
              <a:rPr lang="en-US" sz="2400" dirty="0"/>
              <a:t> des </a:t>
            </a:r>
            <a:r>
              <a:rPr lang="en-US" sz="2400" dirty="0" err="1"/>
              <a:t>charançons</a:t>
            </a:r>
            <a:r>
              <a:rPr lang="en-US" sz="2400" dirty="0"/>
              <a:t> de la pomme de terre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2400" i="1" dirty="0" err="1"/>
              <a:t>Tecia</a:t>
            </a:r>
            <a:r>
              <a:rPr lang="fr-BE" sz="2400" i="1" dirty="0"/>
              <a:t> </a:t>
            </a:r>
            <a:r>
              <a:rPr lang="fr-BE" sz="2400" i="1" dirty="0" err="1"/>
              <a:t>solanivora</a:t>
            </a:r>
            <a:endParaRPr lang="fr-FR" sz="2400" i="1" dirty="0"/>
          </a:p>
          <a:p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14640F9-6749-BC8F-3AAA-BF3880A4B81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395536" y="404664"/>
            <a:ext cx="828092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GB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</a:t>
            </a:r>
            <a:endParaRPr kumimoji="0" lang="en-GB" sz="3600" b="0" i="1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218064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FF43B-C641-F82E-B737-742FE0BC7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A537D5D-B90C-C136-5657-0D85F19174A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27584" y="1484784"/>
            <a:ext cx="77768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Observer dans toute la parcelle !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Concentration en bordure (migration de la 1</a:t>
            </a:r>
            <a:r>
              <a:rPr lang="fr-FR" baseline="30000" dirty="0"/>
              <a:t>re</a:t>
            </a:r>
            <a:r>
              <a:rPr lang="fr-FR" dirty="0"/>
              <a:t> génération)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Compter le nombre de larves  L1-L2 &amp; (L3-L4)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 Traiter ou pas ? </a:t>
            </a:r>
          </a:p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&gt; </a:t>
            </a:r>
            <a:r>
              <a:rPr lang="fr-FR" dirty="0"/>
              <a:t>Toute la parcelle si</a:t>
            </a:r>
          </a:p>
          <a:p>
            <a:r>
              <a:rPr lang="fr-FR" dirty="0"/>
              <a:t>		- 1 plante sur 3 avec des larves </a:t>
            </a:r>
          </a:p>
          <a:p>
            <a:r>
              <a:rPr lang="fr-FR" dirty="0"/>
              <a:t>		- répétition 1 foyer/are (1 à 2 plantes avec ~ 20-30 larves)</a:t>
            </a:r>
          </a:p>
          <a:p>
            <a:r>
              <a:rPr lang="fr-FR" dirty="0"/>
              <a:t>	&gt; Sinon, traiter uniquement la zone infestée !</a:t>
            </a:r>
          </a:p>
          <a:p>
            <a:endParaRPr lang="fr-FR" dirty="0"/>
          </a:p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 Choisir son traitement anti-doryphores</a:t>
            </a:r>
          </a:p>
          <a:p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Mécanique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Balai à doryphores</a:t>
            </a:r>
          </a:p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Chimique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/!\ Résistances aux pyréthrinoïdes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Importance d’alterner les modes d’action et de respecter les consignes !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/!\ Sélectivité à l’égard des insectes utiles qui contrôlent les pucerons</a:t>
            </a:r>
          </a:p>
          <a:p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B18F89B-3160-DDDA-5E41-02F7E903B18A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395536" y="404664"/>
            <a:ext cx="828092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GB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Seuils</a:t>
            </a:r>
            <a:r>
              <a:rPr lang="en-GB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d’intervention</a:t>
            </a:r>
            <a:r>
              <a:rPr lang="en-GB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GB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traitement</a:t>
            </a:r>
            <a:endParaRPr kumimoji="0" lang="en-GB" sz="3600" b="0" i="1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971028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97050703"/>
              </p:ext>
            </p:extLst>
          </p:nvPr>
        </p:nvGraphicFramePr>
        <p:xfrm>
          <a:off x="539552" y="1700807"/>
          <a:ext cx="8136903" cy="350544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79825">
                  <a:extLst>
                    <a:ext uri="{9D8B030D-6E8A-4147-A177-3AD203B41FA5}">
                      <a16:colId xmlns:a16="http://schemas.microsoft.com/office/drawing/2014/main" val="1689547159"/>
                    </a:ext>
                  </a:extLst>
                </a:gridCol>
                <a:gridCol w="4070249">
                  <a:extLst>
                    <a:ext uri="{9D8B030D-6E8A-4147-A177-3AD203B41FA5}">
                      <a16:colId xmlns:a16="http://schemas.microsoft.com/office/drawing/2014/main" val="4225488318"/>
                    </a:ext>
                  </a:extLst>
                </a:gridCol>
                <a:gridCol w="886829">
                  <a:extLst>
                    <a:ext uri="{9D8B030D-6E8A-4147-A177-3AD203B41FA5}">
                      <a16:colId xmlns:a16="http://schemas.microsoft.com/office/drawing/2014/main" val="2739223839"/>
                    </a:ext>
                  </a:extLst>
                </a:gridCol>
              </a:tblGrid>
              <a:tr h="2563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Famille d’insecticide</a:t>
                      </a:r>
                      <a:endParaRPr lang="fr-BE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Mode d’action</a:t>
                      </a:r>
                      <a:endParaRPr lang="fr-BE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Groupe IRAC</a:t>
                      </a:r>
                      <a:endParaRPr lang="fr-BE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9476464"/>
                  </a:ext>
                </a:extLst>
              </a:tr>
              <a:tr h="9677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b="1" dirty="0">
                          <a:effectLst/>
                        </a:rPr>
                        <a:t>Pyréthrines naturelles ou pyréthrinoïdes de synthèse </a:t>
                      </a:r>
                      <a:r>
                        <a:rPr lang="fr-BE" sz="1100" dirty="0">
                          <a:effectLst/>
                        </a:rPr>
                        <a:t>(gamma-</a:t>
                      </a:r>
                      <a:r>
                        <a:rPr lang="fr-BE" sz="1100" dirty="0" err="1">
                          <a:effectLst/>
                        </a:rPr>
                        <a:t>cyhalothrine</a:t>
                      </a:r>
                      <a:r>
                        <a:rPr lang="fr-BE" sz="1100" dirty="0">
                          <a:effectLst/>
                        </a:rPr>
                        <a:t>, lambda-cyhalothrine, cyperméthrine, alpha-cyperméthrine, deltaméthrine, esfenvalérate)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dirty="0">
                          <a:effectLst/>
                        </a:rPr>
                        <a:t>SNM : Canal sodium des axones : modulation ou ouverture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dirty="0">
                          <a:effectLst/>
                        </a:rPr>
                        <a:t>3A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2762198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Néonicotinoïdes</a:t>
                      </a:r>
                      <a:r>
                        <a:rPr lang="fr-BE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(</a:t>
                      </a:r>
                      <a:r>
                        <a:rPr lang="fr-BE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acetamiprid</a:t>
                      </a:r>
                      <a:r>
                        <a:rPr lang="fr-BE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dirty="0">
                          <a:effectLst/>
                        </a:rPr>
                        <a:t>SNM: </a:t>
                      </a:r>
                      <a:r>
                        <a:rPr lang="fr-FR" sz="1100" dirty="0">
                          <a:effectLst/>
                        </a:rPr>
                        <a:t> Agonistes des récepteurs nicotiniques de l'acétylcholine (</a:t>
                      </a:r>
                      <a:r>
                        <a:rPr lang="fr-FR" sz="1100" dirty="0" err="1">
                          <a:effectLst/>
                        </a:rPr>
                        <a:t>nAChR</a:t>
                      </a:r>
                      <a:r>
                        <a:rPr lang="fr-FR" sz="1100" dirty="0">
                          <a:effectLst/>
                        </a:rPr>
                        <a:t>) modulateurs compétitifs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0226088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b="1" dirty="0">
                          <a:effectLst/>
                        </a:rPr>
                        <a:t>Lactones microbiennes ou semi-synthétiques </a:t>
                      </a:r>
                      <a:r>
                        <a:rPr lang="fr-BE" sz="1100" dirty="0">
                          <a:effectLst/>
                        </a:rPr>
                        <a:t>(</a:t>
                      </a:r>
                      <a:r>
                        <a:rPr lang="fr-BE" sz="1100" dirty="0" err="1">
                          <a:effectLst/>
                        </a:rPr>
                        <a:t>spinosynes</a:t>
                      </a:r>
                      <a:r>
                        <a:rPr lang="fr-BE" sz="1100" dirty="0">
                          <a:effectLst/>
                        </a:rPr>
                        <a:t> et </a:t>
                      </a:r>
                      <a:r>
                        <a:rPr lang="fr-BE" sz="1100" dirty="0" err="1">
                          <a:effectLst/>
                        </a:rPr>
                        <a:t>spinosoïdes</a:t>
                      </a:r>
                      <a:r>
                        <a:rPr lang="fr-BE" sz="1100" dirty="0">
                          <a:effectLst/>
                        </a:rPr>
                        <a:t>)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dirty="0">
                          <a:effectLst/>
                        </a:rPr>
                        <a:t>SNM: Récepteur nicotinique de l'acétylcholine – ouverture du canal ionique, résultant d'une activation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dirty="0">
                          <a:effectLst/>
                        </a:rPr>
                        <a:t>5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7155539"/>
                  </a:ext>
                </a:extLst>
              </a:tr>
              <a:tr h="676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b="1" dirty="0" err="1">
                          <a:effectLst/>
                        </a:rPr>
                        <a:t>Carboxamides</a:t>
                      </a:r>
                      <a:r>
                        <a:rPr lang="fr-BE" sz="1100" dirty="0">
                          <a:effectLst/>
                        </a:rPr>
                        <a:t> (</a:t>
                      </a:r>
                      <a:r>
                        <a:rPr lang="fr-BE" sz="1100" dirty="0" err="1">
                          <a:effectLst/>
                        </a:rPr>
                        <a:t>chlorantraniliprole</a:t>
                      </a:r>
                      <a:r>
                        <a:rPr lang="fr-BE" sz="1100" dirty="0">
                          <a:effectLst/>
                        </a:rPr>
                        <a:t>, </a:t>
                      </a:r>
                      <a:r>
                        <a:rPr lang="fr-BE" sz="1100" dirty="0" err="1">
                          <a:effectLst/>
                        </a:rPr>
                        <a:t>cyantraniliprole</a:t>
                      </a:r>
                      <a:r>
                        <a:rPr lang="fr-BE" sz="1100" dirty="0">
                          <a:effectLst/>
                        </a:rPr>
                        <a:t>)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dirty="0">
                          <a:effectLst/>
                        </a:rPr>
                        <a:t>SNM : Récepteur de la </a:t>
                      </a:r>
                      <a:r>
                        <a:rPr lang="fr-BE" sz="1100" dirty="0" err="1">
                          <a:effectLst/>
                        </a:rPr>
                        <a:t>ryanodine</a:t>
                      </a:r>
                      <a:r>
                        <a:rPr lang="fr-BE" sz="1100" dirty="0">
                          <a:effectLst/>
                        </a:rPr>
                        <a:t> (</a:t>
                      </a:r>
                      <a:r>
                        <a:rPr lang="fr-BE" sz="1100" dirty="0" err="1">
                          <a:effectLst/>
                        </a:rPr>
                        <a:t>RyR</a:t>
                      </a:r>
                      <a:r>
                        <a:rPr lang="fr-BE" sz="1100" dirty="0">
                          <a:effectLst/>
                        </a:rPr>
                        <a:t>) - modulation – activation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>
                          <a:effectLst/>
                        </a:rPr>
                        <a:t>28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233906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b="1" dirty="0">
                          <a:effectLst/>
                        </a:rPr>
                        <a:t>Extraits végétaux </a:t>
                      </a:r>
                      <a:r>
                        <a:rPr lang="fr-BE" sz="1100" dirty="0">
                          <a:effectLst/>
                        </a:rPr>
                        <a:t>(</a:t>
                      </a:r>
                      <a:r>
                        <a:rPr lang="fr-BE" sz="1100" dirty="0" err="1">
                          <a:effectLst/>
                        </a:rPr>
                        <a:t>azadirachtine</a:t>
                      </a:r>
                      <a:r>
                        <a:rPr lang="fr-BE" sz="1100" dirty="0">
                          <a:effectLst/>
                        </a:rPr>
                        <a:t>)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dirty="0">
                          <a:effectLst/>
                        </a:rPr>
                        <a:t>RH : Inhibition de la mue des arthropodes - cible incertaine ou inconnue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dirty="0">
                          <a:effectLst/>
                        </a:rPr>
                        <a:t>UN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954154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539552" y="116632"/>
            <a:ext cx="82809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Modes d’action et groupes des insecticides anti-doryphores</a:t>
            </a: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611560" y="5316626"/>
            <a:ext cx="7920880" cy="27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BE" sz="1100" i="1" dirty="0">
                <a:latin typeface="Calibri" panose="020F0502020204030204" pitchFamily="34" charset="0"/>
                <a:ea typeface="Calibri" panose="020F0502020204030204" pitchFamily="34" charset="0"/>
              </a:rPr>
              <a:t>SNM : Système nerveux ou musculaire, RH : Régulation hormonale, UN : groupe au mode d’action inconnu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37FA153-EE85-81AA-5318-E1DCBB9BA116}"/>
              </a:ext>
            </a:extLst>
          </p:cNvPr>
          <p:cNvSpPr txBox="1"/>
          <p:nvPr/>
        </p:nvSpPr>
        <p:spPr>
          <a:xfrm>
            <a:off x="6390455" y="616530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www.irac-online.org</a:t>
            </a: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8A20B3-DF21-6BCB-E1D3-31917F4B7B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2492896"/>
            <a:ext cx="1296144" cy="46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41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livre, papier, Publication&#10;&#10;Le contenu généré par l’IA peut être incorrect.">
            <a:extLst>
              <a:ext uri="{FF2B5EF4-FFF2-40B4-BE49-F238E27FC236}">
                <a16:creationId xmlns:a16="http://schemas.microsoft.com/office/drawing/2014/main" id="{35633C4A-6970-56B3-A0F0-AC67EF2C0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44" y="1106729"/>
            <a:ext cx="7930912" cy="5623571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8C129F81-A0C6-388B-6F54-25E59D5AC59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256536" y="127700"/>
            <a:ext cx="828092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GB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menace des doryphores dans le passé</a:t>
            </a:r>
            <a:endParaRPr kumimoji="0" lang="en-GB" sz="3600" b="0" i="1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512801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AE50F-99C1-16A9-4F93-E8E383B75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F7FEB4-4108-A6DD-862E-701D7568A1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6146720"/>
            <a:ext cx="9144000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1AC87D-CFD8-40DB-92A3-49C830B5DD6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51720" y="6104217"/>
            <a:ext cx="58150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1200" b="1" dirty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wallon de Recherches agronomiques</a:t>
            </a:r>
            <a:r>
              <a:rPr lang="fr-BE" altLang="fr-FR" sz="1200" b="1" dirty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BE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Répondre aux questions d’aujourd’hui et relever les défis de demain</a:t>
            </a:r>
            <a:endParaRPr lang="fr-FR" altLang="fr-FR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altLang="fr-FR" sz="1000" b="1" dirty="0">
                <a:solidFill>
                  <a:srgbClr val="C81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</a:t>
            </a:r>
            <a:r>
              <a:rPr lang="fr-FR" altLang="fr-FR" sz="1000" b="1" dirty="0">
                <a:solidFill>
                  <a:srgbClr val="C81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cra.wallonie.be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5AAF51A-36D3-6A2B-1B8F-9A4C5C36181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26861" y="2132856"/>
            <a:ext cx="6839871" cy="1754326"/>
          </a:xfrm>
          <a:prstGeom prst="rect">
            <a:avLst/>
          </a:prstGeom>
          <a:solidFill>
            <a:srgbClr val="00A444"/>
          </a:solidFill>
        </p:spPr>
        <p:txBody>
          <a:bodyPr wrap="square" rtlCol="0">
            <a:spAutoFit/>
          </a:bodyPr>
          <a:lstStyle/>
          <a:p>
            <a:pPr algn="ctr"/>
            <a:endParaRPr lang="fr-BE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Ravageurs </a:t>
            </a:r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émergeants</a:t>
            </a:r>
            <a:endParaRPr lang="fr-BE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2323D5-C421-3A6C-1E26-CD927CB4ED9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077505"/>
            <a:ext cx="13835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76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1BB280-396B-E260-3117-DBBE7412A697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23528" y="227854"/>
            <a:ext cx="828092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GB" sz="3600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Cicadelles</a:t>
            </a:r>
            <a:r>
              <a:rPr lang="en-GB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en-GB" sz="3600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insectes</a:t>
            </a: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piqueur-suceur à métamorphose incomplète (Hémiptères)</a:t>
            </a:r>
            <a:endParaRPr lang="en-GB" sz="3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8ED24F4-C8AB-C6C7-3658-E90CF61B6EBE}"/>
              </a:ext>
            </a:extLst>
          </p:cNvPr>
          <p:cNvSpPr txBox="1"/>
          <p:nvPr/>
        </p:nvSpPr>
        <p:spPr>
          <a:xfrm>
            <a:off x="3479035" y="1498575"/>
            <a:ext cx="196990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BE" b="1" dirty="0"/>
              <a:t>1. </a:t>
            </a:r>
            <a:r>
              <a:rPr lang="fr-BE" b="1" dirty="0" err="1"/>
              <a:t>Cicadellidae</a:t>
            </a:r>
            <a:endParaRPr lang="fr-BE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0259061-BC26-4A93-6144-B2E8D222B737}"/>
              </a:ext>
            </a:extLst>
          </p:cNvPr>
          <p:cNvSpPr txBox="1"/>
          <p:nvPr/>
        </p:nvSpPr>
        <p:spPr>
          <a:xfrm>
            <a:off x="356675" y="2011771"/>
            <a:ext cx="45155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i="1" dirty="0" err="1"/>
              <a:t>Empoasca</a:t>
            </a:r>
            <a:r>
              <a:rPr lang="fr-BE" i="1" dirty="0"/>
              <a:t> </a:t>
            </a:r>
            <a:r>
              <a:rPr lang="fr-BE" i="1" dirty="0" err="1"/>
              <a:t>fabae</a:t>
            </a:r>
            <a:r>
              <a:rPr lang="fr-BE" i="1" dirty="0"/>
              <a:t>, </a:t>
            </a:r>
            <a:r>
              <a:rPr lang="fr-BE" i="1" dirty="0" err="1"/>
              <a:t>Empoasca</a:t>
            </a:r>
            <a:r>
              <a:rPr lang="fr-BE" i="1" dirty="0"/>
              <a:t> </a:t>
            </a:r>
            <a:r>
              <a:rPr lang="fr-BE" i="1" dirty="0" err="1"/>
              <a:t>flavescens</a:t>
            </a:r>
            <a:r>
              <a:rPr lang="fr-BE" i="1" dirty="0"/>
              <a:t>, </a:t>
            </a:r>
            <a:r>
              <a:rPr lang="fr-BE" i="1" dirty="0" err="1"/>
              <a:t>Eupteryx</a:t>
            </a:r>
            <a:r>
              <a:rPr lang="fr-BE" i="1" dirty="0"/>
              <a:t> </a:t>
            </a:r>
            <a:r>
              <a:rPr lang="fr-BE" i="1" dirty="0" err="1"/>
              <a:t>atropunctata</a:t>
            </a:r>
            <a:endParaRPr lang="fr-B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Polyphages, développement complet possible en pomme de terre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Cycle entièrement sur le feuillage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u="sng" dirty="0"/>
              <a:t>2 à 4 générations/an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Prélèvement de sève mais aucune transmission de virus ou de </a:t>
            </a:r>
            <a:r>
              <a:rPr lang="fr-BE" dirty="0" err="1"/>
              <a:t>phytoplasme</a:t>
            </a:r>
            <a:r>
              <a:rPr lang="fr-BE" dirty="0"/>
              <a:t>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Décolorations jaunes du feuillage lié aux piqûres  =&gt; </a:t>
            </a:r>
            <a:r>
              <a:rPr lang="fr-BE" b="1" dirty="0"/>
              <a:t>Ravageurs secondaires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8C9F828-2878-62DE-10DD-AEA9BD602B54}"/>
              </a:ext>
            </a:extLst>
          </p:cNvPr>
          <p:cNvSpPr txBox="1"/>
          <p:nvPr/>
        </p:nvSpPr>
        <p:spPr>
          <a:xfrm>
            <a:off x="1513933" y="6142432"/>
            <a:ext cx="11464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900" dirty="0" err="1">
                <a:solidFill>
                  <a:schemeClr val="bg1"/>
                </a:solidFill>
              </a:rPr>
              <a:t>Iriis</a:t>
            </a:r>
            <a:r>
              <a:rPr lang="fr-BE" sz="900" dirty="0">
                <a:solidFill>
                  <a:schemeClr val="bg1"/>
                </a:solidFill>
              </a:rPr>
              <a:t> </a:t>
            </a:r>
            <a:r>
              <a:rPr lang="fr-BE" sz="900" dirty="0" err="1">
                <a:solidFill>
                  <a:schemeClr val="bg1"/>
                </a:solidFill>
              </a:rPr>
              <a:t>phytoprotection</a:t>
            </a:r>
            <a:endParaRPr lang="fr-BE" sz="900" dirty="0">
              <a:solidFill>
                <a:schemeClr val="bg1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643C646-CC01-5001-1F64-43C8BF0E9CFF}"/>
              </a:ext>
            </a:extLst>
          </p:cNvPr>
          <p:cNvGrpSpPr/>
          <p:nvPr/>
        </p:nvGrpSpPr>
        <p:grpSpPr>
          <a:xfrm>
            <a:off x="1633803" y="5200519"/>
            <a:ext cx="6452458" cy="1605175"/>
            <a:chOff x="1513933" y="4998921"/>
            <a:chExt cx="6452458" cy="1605175"/>
          </a:xfrm>
        </p:grpSpPr>
        <p:pic>
          <p:nvPicPr>
            <p:cNvPr id="3" name="Image 2" descr="Une image contenant invertébré, vermine, arthropode, herbe&#10;&#10;Description générée automatiquement">
              <a:extLst>
                <a:ext uri="{FF2B5EF4-FFF2-40B4-BE49-F238E27FC236}">
                  <a16:creationId xmlns:a16="http://schemas.microsoft.com/office/drawing/2014/main" id="{8BA152C3-2854-5A2C-7ADE-EFF385804BC4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82" t="20188" r="3756" b="3228"/>
            <a:stretch>
              <a:fillRect/>
            </a:stretch>
          </p:blipFill>
          <p:spPr>
            <a:xfrm>
              <a:off x="1513933" y="5002554"/>
              <a:ext cx="2196276" cy="1548000"/>
            </a:xfrm>
            <a:prstGeom prst="rect">
              <a:avLst/>
            </a:prstGeom>
          </p:spPr>
        </p:pic>
        <p:pic>
          <p:nvPicPr>
            <p:cNvPr id="5" name="Image 4" descr="Une image contenant insecte, invertébré, vermine, Cicadelles&#10;&#10;Description générée automatiquement">
              <a:extLst>
                <a:ext uri="{FF2B5EF4-FFF2-40B4-BE49-F238E27FC236}">
                  <a16:creationId xmlns:a16="http://schemas.microsoft.com/office/drawing/2014/main" id="{920A490C-6134-442D-F7C3-7840BC9C728C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7" t="17867" r="6973" b="15067"/>
            <a:stretch>
              <a:fillRect/>
            </a:stretch>
          </p:blipFill>
          <p:spPr>
            <a:xfrm>
              <a:off x="3710209" y="4999034"/>
              <a:ext cx="2711352" cy="154800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F0E8469-5403-5C65-31D3-BA1C31AD618B}"/>
                </a:ext>
              </a:extLst>
            </p:cNvPr>
            <p:cNvSpPr txBox="1"/>
            <p:nvPr/>
          </p:nvSpPr>
          <p:spPr>
            <a:xfrm>
              <a:off x="5216609" y="6316427"/>
              <a:ext cx="114646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900" noProof="0" dirty="0" err="1">
                  <a:solidFill>
                    <a:schemeClr val="bg1"/>
                  </a:solidFill>
                </a:rPr>
                <a:t>Iriis</a:t>
              </a:r>
              <a:r>
                <a:rPr lang="fr-BE" sz="900" noProof="0" dirty="0">
                  <a:solidFill>
                    <a:schemeClr val="bg1"/>
                  </a:solidFill>
                </a:rPr>
                <a:t> </a:t>
              </a:r>
              <a:r>
                <a:rPr lang="fr-BE" sz="900" noProof="0" dirty="0" err="1">
                  <a:solidFill>
                    <a:schemeClr val="bg1"/>
                  </a:solidFill>
                </a:rPr>
                <a:t>phytoprotection</a:t>
              </a:r>
              <a:endParaRPr lang="fr-BE" sz="900" noProof="0" dirty="0">
                <a:solidFill>
                  <a:schemeClr val="bg1"/>
                </a:solidFill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DB71585-B1F8-80CD-0FFB-2E7910EDC2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" t="16317" r="1751" b="8349"/>
            <a:stretch>
              <a:fillRect/>
            </a:stretch>
          </p:blipFill>
          <p:spPr bwMode="auto">
            <a:xfrm>
              <a:off x="6421561" y="4998921"/>
              <a:ext cx="1488555" cy="15482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C00E427-AF79-B00D-10A6-DB488CF77C40}"/>
                </a:ext>
              </a:extLst>
            </p:cNvPr>
            <p:cNvSpPr txBox="1"/>
            <p:nvPr/>
          </p:nvSpPr>
          <p:spPr>
            <a:xfrm>
              <a:off x="6379675" y="6373264"/>
              <a:ext cx="158671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900" noProof="0" dirty="0">
                  <a:solidFill>
                    <a:schemeClr val="bg1"/>
                  </a:solidFill>
                </a:rPr>
                <a:t>G. San Martin</a:t>
              </a:r>
            </a:p>
          </p:txBody>
        </p:sp>
      </p:grpSp>
      <p:pic>
        <p:nvPicPr>
          <p:cNvPr id="12" name="Image 11" descr="Une image contenant plante, livre&#10;&#10;Le contenu généré par l’IA peut être incorrect.">
            <a:extLst>
              <a:ext uri="{FF2B5EF4-FFF2-40B4-BE49-F238E27FC236}">
                <a16:creationId xmlns:a16="http://schemas.microsoft.com/office/drawing/2014/main" id="{C0F34791-74BF-EAEC-FF41-06447A642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032" y="2068833"/>
            <a:ext cx="4061926" cy="27079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33808EC-D151-CE4E-B0D0-93C63F0C6F9B}"/>
              </a:ext>
            </a:extLst>
          </p:cNvPr>
          <p:cNvSpPr txBox="1"/>
          <p:nvPr/>
        </p:nvSpPr>
        <p:spPr>
          <a:xfrm>
            <a:off x="2683611" y="6524840"/>
            <a:ext cx="11464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900" noProof="0" dirty="0" err="1">
                <a:solidFill>
                  <a:schemeClr val="bg1"/>
                </a:solidFill>
              </a:rPr>
              <a:t>Iriis</a:t>
            </a:r>
            <a:r>
              <a:rPr lang="fr-BE" sz="900" noProof="0" dirty="0">
                <a:solidFill>
                  <a:schemeClr val="bg1"/>
                </a:solidFill>
              </a:rPr>
              <a:t> </a:t>
            </a:r>
            <a:r>
              <a:rPr lang="fr-BE" sz="900" noProof="0" dirty="0" err="1">
                <a:solidFill>
                  <a:schemeClr val="bg1"/>
                </a:solidFill>
              </a:rPr>
              <a:t>phytoprotection</a:t>
            </a:r>
            <a:endParaRPr lang="fr-BE" sz="9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553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5674B-6DFE-CF0D-A9F7-4C23BF523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46D1B2-8977-F026-705A-076579D09048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23528" y="227854"/>
            <a:ext cx="828092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GB" sz="3600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Cicadelles</a:t>
            </a:r>
            <a:r>
              <a:rPr lang="en-GB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en-GB" sz="3600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insectes</a:t>
            </a: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piqueur-suceur à métamorphose incomplète (Hémiptères)</a:t>
            </a:r>
            <a:endParaRPr lang="en-GB" sz="3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6E7C9F4-392A-8166-ED8C-08D0C4B7EA66}"/>
              </a:ext>
            </a:extLst>
          </p:cNvPr>
          <p:cNvSpPr txBox="1"/>
          <p:nvPr/>
        </p:nvSpPr>
        <p:spPr>
          <a:xfrm>
            <a:off x="3491988" y="1395127"/>
            <a:ext cx="19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b="1" dirty="0"/>
              <a:t>2. </a:t>
            </a:r>
            <a:r>
              <a:rPr lang="fr-BE" b="1" dirty="0" err="1"/>
              <a:t>Cixiidae</a:t>
            </a:r>
            <a:r>
              <a:rPr lang="fr-BE" b="1" dirty="0"/>
              <a:t>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820E0AA-1FE2-097D-3F88-551DB6CA7D48}"/>
              </a:ext>
            </a:extLst>
          </p:cNvPr>
          <p:cNvSpPr txBox="1"/>
          <p:nvPr/>
        </p:nvSpPr>
        <p:spPr>
          <a:xfrm>
            <a:off x="471323" y="1779304"/>
            <a:ext cx="3960438" cy="333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Polyphages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Cycle sur les racines (larves) et le feuillage (adultes)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Espèces vectrices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800" i="1" dirty="0"/>
          </a:p>
          <a:p>
            <a:r>
              <a:rPr lang="fr-BE" b="1" i="1" dirty="0" err="1"/>
              <a:t>Hyalesthes</a:t>
            </a:r>
            <a:r>
              <a:rPr lang="fr-BE" b="1" i="1" dirty="0"/>
              <a:t> </a:t>
            </a:r>
            <a:r>
              <a:rPr lang="fr-BE" b="1" i="1" dirty="0" err="1"/>
              <a:t>obsoletus</a:t>
            </a:r>
            <a:r>
              <a:rPr lang="fr-BE" b="1" i="1" dirty="0"/>
              <a:t>, </a:t>
            </a:r>
            <a:r>
              <a:rPr lang="fr-BE" b="1" i="1" dirty="0" err="1"/>
              <a:t>Reptalus</a:t>
            </a:r>
            <a:r>
              <a:rPr lang="fr-BE" b="1" i="1" dirty="0"/>
              <a:t> </a:t>
            </a:r>
            <a:r>
              <a:rPr lang="fr-BE" b="1" i="1" dirty="0" err="1"/>
              <a:t>panzeri</a:t>
            </a:r>
            <a:r>
              <a:rPr lang="fr-BE" b="1" i="1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600" dirty="0"/>
              <a:t>1 génération/an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600" dirty="0"/>
              <a:t>Pas de cycle sur pomme de terre</a:t>
            </a:r>
          </a:p>
          <a:p>
            <a:endParaRPr lang="fr-BE" sz="1050" i="1" dirty="0"/>
          </a:p>
          <a:p>
            <a:r>
              <a:rPr lang="fr-BE" b="1" i="1" dirty="0" err="1"/>
              <a:t>Pentastiridius</a:t>
            </a:r>
            <a:r>
              <a:rPr lang="fr-BE" b="1" i="1" dirty="0"/>
              <a:t> </a:t>
            </a:r>
            <a:r>
              <a:rPr lang="fr-BE" b="1" i="1" dirty="0" err="1"/>
              <a:t>leporinus</a:t>
            </a:r>
            <a:r>
              <a:rPr lang="fr-BE" b="1" i="1" dirty="0"/>
              <a:t>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600" dirty="0"/>
              <a:t>1 à 2 générations/an (suivant t°)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600" dirty="0"/>
              <a:t>Cycle observé sur pomme de terre et betterave en Allemagne</a:t>
            </a:r>
          </a:p>
        </p:txBody>
      </p:sp>
      <p:sp>
        <p:nvSpPr>
          <p:cNvPr id="3" name="AutoShape 2" descr="Image générée">
            <a:extLst>
              <a:ext uri="{FF2B5EF4-FFF2-40B4-BE49-F238E27FC236}">
                <a16:creationId xmlns:a16="http://schemas.microsoft.com/office/drawing/2014/main" id="{6FCC69AE-40FC-536A-4236-252589D141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5" name="Image 4" descr="Une image contenant texte, Organisme, invertébré, crabe&#10;&#10;Le contenu généré par l’IA peut être incorrect.">
            <a:extLst>
              <a:ext uri="{FF2B5EF4-FFF2-40B4-BE49-F238E27FC236}">
                <a16:creationId xmlns:a16="http://schemas.microsoft.com/office/drawing/2014/main" id="{8E3996BB-DF6C-5332-A112-6787F94F9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031733"/>
            <a:ext cx="4463988" cy="2975992"/>
          </a:xfrm>
          <a:prstGeom prst="rect">
            <a:avLst/>
          </a:prstGeom>
        </p:spPr>
      </p:pic>
      <p:pic>
        <p:nvPicPr>
          <p:cNvPr id="4" name="Image 3" descr="Une image contenant invertébré, vermine, arthropode, insecte&#10;&#10;Description générée automatiquement">
            <a:extLst>
              <a:ext uri="{FF2B5EF4-FFF2-40B4-BE49-F238E27FC236}">
                <a16:creationId xmlns:a16="http://schemas.microsoft.com/office/drawing/2014/main" id="{9080ADBC-D156-6E8A-5947-3FFBFB1CED7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49" y="5326429"/>
            <a:ext cx="2016224" cy="151216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6B0AF84-99A3-E5E7-B2BB-E023BBCD3A9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4853" y="5341274"/>
            <a:ext cx="20297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noProof="0" dirty="0">
                <a:solidFill>
                  <a:schemeClr val="bg1"/>
                </a:solidFill>
              </a:rPr>
              <a:t>© Bart </a:t>
            </a:r>
            <a:r>
              <a:rPr lang="fr-BE" sz="1000" noProof="0" dirty="0" err="1">
                <a:solidFill>
                  <a:schemeClr val="bg1"/>
                </a:solidFill>
              </a:rPr>
              <a:t>Hanssens</a:t>
            </a:r>
            <a:r>
              <a:rPr lang="fr-BE" sz="1000" noProof="0" dirty="0">
                <a:solidFill>
                  <a:schemeClr val="bg1"/>
                </a:solidFill>
              </a:rPr>
              <a:t> – </a:t>
            </a:r>
            <a:r>
              <a:rPr lang="fr-BE" sz="1000" dirty="0">
                <a:solidFill>
                  <a:schemeClr val="bg1"/>
                </a:solidFill>
              </a:rPr>
              <a:t>Observations.be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7CDBF095-1FE3-524E-D812-1A5695A21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65" y="5330248"/>
            <a:ext cx="1504530" cy="150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BCD48AC-7D7C-910E-3C6F-231E2842CD23}"/>
              </a:ext>
            </a:extLst>
          </p:cNvPr>
          <p:cNvSpPr txBox="1"/>
          <p:nvPr/>
        </p:nvSpPr>
        <p:spPr>
          <a:xfrm>
            <a:off x="4540975" y="5334041"/>
            <a:ext cx="17674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00" dirty="0">
                <a:solidFill>
                  <a:schemeClr val="bg1"/>
                </a:solidFill>
              </a:rPr>
              <a:t>© </a:t>
            </a:r>
            <a:r>
              <a:rPr lang="fr-BE" sz="1000" dirty="0" err="1">
                <a:solidFill>
                  <a:schemeClr val="bg1"/>
                </a:solidFill>
              </a:rPr>
              <a:t>deckx</a:t>
            </a:r>
            <a:r>
              <a:rPr lang="fr-BE" sz="1000" dirty="0">
                <a:solidFill>
                  <a:schemeClr val="bg1"/>
                </a:solidFill>
              </a:rPr>
              <a:t>– Observations.be</a:t>
            </a:r>
          </a:p>
        </p:txBody>
      </p:sp>
      <p:pic>
        <p:nvPicPr>
          <p:cNvPr id="13" name="Image 12" descr="Une image contenant insecte, invertébré, vermine, herbe&#10;&#10;Le contenu généré par l’IA peut être incorrect.">
            <a:extLst>
              <a:ext uri="{FF2B5EF4-FFF2-40B4-BE49-F238E27FC236}">
                <a16:creationId xmlns:a16="http://schemas.microsoft.com/office/drawing/2014/main" id="{E3DF60DB-3FEF-442F-D249-0E3284A4E1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71" y="5334041"/>
            <a:ext cx="2252394" cy="150452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88D5636-11B1-E43A-FE39-B257D496F78E}"/>
              </a:ext>
            </a:extLst>
          </p:cNvPr>
          <p:cNvSpPr txBox="1"/>
          <p:nvPr/>
        </p:nvSpPr>
        <p:spPr>
          <a:xfrm>
            <a:off x="2356635" y="5343431"/>
            <a:ext cx="17674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00" dirty="0">
                <a:solidFill>
                  <a:schemeClr val="bg1"/>
                </a:solidFill>
              </a:rPr>
              <a:t>©  Ivo </a:t>
            </a:r>
            <a:r>
              <a:rPr lang="fr-BE" sz="1000" dirty="0" err="1">
                <a:solidFill>
                  <a:schemeClr val="bg1"/>
                </a:solidFill>
              </a:rPr>
              <a:t>Tosevski</a:t>
            </a:r>
            <a:r>
              <a:rPr lang="fr-BE" sz="1000" dirty="0">
                <a:solidFill>
                  <a:schemeClr val="bg1"/>
                </a:solidFill>
              </a:rPr>
              <a:t> - gd.eppo.int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7D14052-FFAE-51CB-FA11-3B3CB9E1D22E}"/>
              </a:ext>
            </a:extLst>
          </p:cNvPr>
          <p:cNvCxnSpPr/>
          <p:nvPr/>
        </p:nvCxnSpPr>
        <p:spPr>
          <a:xfrm flipH="1">
            <a:off x="5435988" y="5949280"/>
            <a:ext cx="1368260" cy="144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0CA3DE2C-9ED8-71FD-DAF5-C43B85D8B9CC}"/>
              </a:ext>
            </a:extLst>
          </p:cNvPr>
          <p:cNvSpPr txBox="1"/>
          <p:nvPr/>
        </p:nvSpPr>
        <p:spPr>
          <a:xfrm>
            <a:off x="6754413" y="5661248"/>
            <a:ext cx="1728192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dirty="0"/>
              <a:t>Cicadelles à ailes de verre</a:t>
            </a:r>
          </a:p>
        </p:txBody>
      </p:sp>
    </p:spTree>
    <p:extLst>
      <p:ext uri="{BB962C8B-B14F-4D97-AF65-F5344CB8AC3E}">
        <p14:creationId xmlns:p14="http://schemas.microsoft.com/office/powerpoint/2010/main" val="2602265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7B537-5577-8D08-218F-F75883B04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A1CEAD-1E59-52D9-531D-174701C7962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-26550" y="432423"/>
            <a:ext cx="889971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présence des </a:t>
            </a:r>
            <a:r>
              <a:rPr lang="fr-FR" sz="3600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Cixiidae</a:t>
            </a: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vectrices </a:t>
            </a:r>
            <a:b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Belgique ?</a:t>
            </a:r>
          </a:p>
          <a:p>
            <a:pPr lvl="0" algn="ctr">
              <a:defRPr/>
            </a:pP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: </a:t>
            </a:r>
            <a:r>
              <a:rPr lang="fr-BE" sz="2800" dirty="0">
                <a:hlinkClick r:id="rId3"/>
              </a:rPr>
              <a:t>www.observations.be</a:t>
            </a:r>
            <a:r>
              <a:rPr lang="fr-BE" sz="2800" dirty="0"/>
              <a:t> au 9/01/2026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D3D8B7-5A0F-79EE-D1AB-74796A959C44}"/>
              </a:ext>
            </a:extLst>
          </p:cNvPr>
          <p:cNvSpPr txBox="1"/>
          <p:nvPr/>
        </p:nvSpPr>
        <p:spPr>
          <a:xfrm>
            <a:off x="153605" y="1888946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i="1" dirty="0" err="1"/>
              <a:t>Hyalesthes</a:t>
            </a:r>
            <a:r>
              <a:rPr lang="fr-BE" b="1" i="1" dirty="0"/>
              <a:t> </a:t>
            </a:r>
            <a:r>
              <a:rPr lang="fr-BE" b="1" i="1" dirty="0" err="1"/>
              <a:t>obsoletus</a:t>
            </a:r>
            <a:endParaRPr lang="fr-BE" b="1" i="1" dirty="0"/>
          </a:p>
          <a:p>
            <a:pPr lvl="1"/>
            <a:r>
              <a:rPr lang="fr-BE" sz="1600" dirty="0"/>
              <a:t>&gt;</a:t>
            </a:r>
            <a:r>
              <a:rPr lang="fr-FR" sz="1600" b="1" dirty="0"/>
              <a:t> </a:t>
            </a:r>
            <a:r>
              <a:rPr lang="fr-FR" sz="1600" dirty="0"/>
              <a:t>Cicadelle à ailes de verre du liseron </a:t>
            </a:r>
            <a:endParaRPr lang="fr-BE" sz="1600" dirty="0"/>
          </a:p>
          <a:p>
            <a:pPr lvl="1"/>
            <a:r>
              <a:rPr lang="fr-BE" sz="1600" dirty="0"/>
              <a:t>&gt;2025: 12 obs., 12 </a:t>
            </a:r>
            <a:r>
              <a:rPr lang="fr-BE" sz="1600" dirty="0" err="1"/>
              <a:t>indiv</a:t>
            </a:r>
            <a:r>
              <a:rPr lang="fr-BE" sz="1600" dirty="0"/>
              <a:t>., 8 communes</a:t>
            </a:r>
          </a:p>
          <a:p>
            <a:pPr lvl="1"/>
            <a:r>
              <a:rPr lang="fr-BE" sz="1600" dirty="0"/>
              <a:t>&gt;2011-2025 : 42 obs., 55 </a:t>
            </a:r>
            <a:r>
              <a:rPr lang="fr-BE" sz="1600" dirty="0" err="1"/>
              <a:t>indiv</a:t>
            </a:r>
            <a:r>
              <a:rPr lang="fr-BE" sz="1600" dirty="0"/>
              <a:t>.</a:t>
            </a:r>
          </a:p>
          <a:p>
            <a:pPr lvl="1"/>
            <a:r>
              <a:rPr lang="fr-BE" sz="1600" dirty="0"/>
              <a:t>Habitats ouverts et ensoleillés : </a:t>
            </a:r>
            <a:r>
              <a:rPr lang="fr-FR" sz="1600" dirty="0"/>
              <a:t>bords de champs, friches, jachères, talus</a:t>
            </a:r>
            <a:endParaRPr lang="fr-BE" sz="1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5AB65E2-4D43-BDDA-7674-F9D0A67664A9}"/>
              </a:ext>
            </a:extLst>
          </p:cNvPr>
          <p:cNvSpPr txBox="1"/>
          <p:nvPr/>
        </p:nvSpPr>
        <p:spPr>
          <a:xfrm>
            <a:off x="156941" y="5408932"/>
            <a:ext cx="457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i="1" dirty="0" err="1"/>
              <a:t>Reptalus</a:t>
            </a:r>
            <a:r>
              <a:rPr lang="fr-BE" b="1" i="1" dirty="0"/>
              <a:t> </a:t>
            </a:r>
            <a:r>
              <a:rPr lang="fr-BE" b="1" i="1" dirty="0" err="1"/>
              <a:t>panzeri</a:t>
            </a:r>
            <a:endParaRPr lang="fr-BE" b="1" i="1" dirty="0"/>
          </a:p>
          <a:p>
            <a:pPr lvl="1"/>
            <a:r>
              <a:rPr lang="fr-BE" sz="1600" dirty="0"/>
              <a:t>quelques observations en Wallonie (n=8, OFFH), en France et en Allemagne (</a:t>
            </a:r>
            <a:r>
              <a:rPr lang="fr-BE" sz="1600" dirty="0" err="1"/>
              <a:t>iNaturalist</a:t>
            </a:r>
            <a:r>
              <a:rPr lang="fr-BE" sz="1600" dirty="0"/>
              <a:t> et GBIF)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60B7717-1AC6-45FB-D7AB-D338CE6B9D80}"/>
              </a:ext>
            </a:extLst>
          </p:cNvPr>
          <p:cNvSpPr txBox="1"/>
          <p:nvPr/>
        </p:nvSpPr>
        <p:spPr>
          <a:xfrm>
            <a:off x="153603" y="3510930"/>
            <a:ext cx="527863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i="1" dirty="0" err="1"/>
              <a:t>Pentastiridius</a:t>
            </a:r>
            <a:r>
              <a:rPr lang="fr-BE" b="1" i="1" dirty="0"/>
              <a:t> </a:t>
            </a:r>
            <a:r>
              <a:rPr lang="fr-BE" b="1" i="1" dirty="0" err="1"/>
              <a:t>leporinus</a:t>
            </a:r>
            <a:endParaRPr lang="fr-BE" b="1" i="1" dirty="0"/>
          </a:p>
          <a:p>
            <a:pPr lvl="1"/>
            <a:r>
              <a:rPr lang="fr-BE" sz="1600" dirty="0"/>
              <a:t>&gt; </a:t>
            </a:r>
            <a:r>
              <a:rPr lang="fr-FR" sz="1600" dirty="0"/>
              <a:t>Cicadelle à ailes de verre des roseaux</a:t>
            </a:r>
            <a:endParaRPr lang="fr-BE" sz="1600" dirty="0"/>
          </a:p>
          <a:p>
            <a:pPr lvl="1"/>
            <a:r>
              <a:rPr lang="fr-BE" sz="1600" dirty="0"/>
              <a:t>&gt;2025: 15 obs., 16 </a:t>
            </a:r>
            <a:r>
              <a:rPr lang="fr-BE" sz="1600" dirty="0" err="1"/>
              <a:t>indiv</a:t>
            </a:r>
            <a:r>
              <a:rPr lang="fr-BE" sz="1600" dirty="0"/>
              <a:t>. , 9 communes</a:t>
            </a:r>
          </a:p>
          <a:p>
            <a:pPr lvl="1"/>
            <a:r>
              <a:rPr lang="fr-BE" sz="1600" dirty="0"/>
              <a:t>&gt;2011-2025: 58 obs., 59 </a:t>
            </a:r>
            <a:r>
              <a:rPr lang="fr-BE" sz="1600" dirty="0" err="1"/>
              <a:t>indiv</a:t>
            </a:r>
            <a:r>
              <a:rPr lang="fr-BE" sz="1600" dirty="0"/>
              <a:t>. </a:t>
            </a:r>
          </a:p>
          <a:p>
            <a:pPr lvl="1"/>
            <a:r>
              <a:rPr lang="fr-BE" sz="1600" dirty="0"/>
              <a:t>Habitat spécifique : zones humides sur les roseaux communs</a:t>
            </a:r>
          </a:p>
          <a:p>
            <a:pPr lvl="1"/>
            <a:r>
              <a:rPr lang="fr-BE" sz="1600" dirty="0"/>
              <a:t>Adaptation aux milieux agricoles en Allemagne (shift) ?</a:t>
            </a:r>
          </a:p>
        </p:txBody>
      </p:sp>
      <p:pic>
        <p:nvPicPr>
          <p:cNvPr id="10" name="Image 9" descr="Une image contenant Tracé, ligne, diagramme&#10;&#10;Le contenu généré par l’IA peut être incorrect.">
            <a:extLst>
              <a:ext uri="{FF2B5EF4-FFF2-40B4-BE49-F238E27FC236}">
                <a16:creationId xmlns:a16="http://schemas.microsoft.com/office/drawing/2014/main" id="{1E262AC9-5FB1-2BFE-08CE-38307BD16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243" y="3504856"/>
            <a:ext cx="3373589" cy="1760400"/>
          </a:xfrm>
          <a:prstGeom prst="rect">
            <a:avLst/>
          </a:prstGeom>
        </p:spPr>
      </p:pic>
      <p:pic>
        <p:nvPicPr>
          <p:cNvPr id="12" name="Image 11" descr="Une image contenant Tracé, texte, ligne, diagramme&#10;&#10;Le contenu généré par l’IA peut être incorrect.">
            <a:extLst>
              <a:ext uri="{FF2B5EF4-FFF2-40B4-BE49-F238E27FC236}">
                <a16:creationId xmlns:a16="http://schemas.microsoft.com/office/drawing/2014/main" id="{B0923537-AFD0-283F-32F6-206EA79DA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899" y="1763672"/>
            <a:ext cx="3373200" cy="166532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1A6C7EA-01D9-E17D-FE9F-2955CB3EFDC5}"/>
              </a:ext>
            </a:extLst>
          </p:cNvPr>
          <p:cNvSpPr txBox="1"/>
          <p:nvPr/>
        </p:nvSpPr>
        <p:spPr>
          <a:xfrm>
            <a:off x="6228184" y="5835216"/>
            <a:ext cx="223224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/!\ Détermination compliquée sur photo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46895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143EB0-52C7-DB94-B252-87D0B1D0D88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23528" y="260648"/>
            <a:ext cx="84969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transmission de </a:t>
            </a:r>
            <a:r>
              <a:rPr lang="fr-FR" sz="3600" i="1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Candidatus</a:t>
            </a:r>
            <a:r>
              <a:rPr lang="fr-FR" sz="3600" i="1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i="1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Phytoplasma</a:t>
            </a:r>
            <a:r>
              <a:rPr lang="fr-FR" sz="3600" i="1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i="1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solani</a:t>
            </a:r>
            <a:r>
              <a:rPr lang="fr-FR" sz="3600" i="1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CPs</a:t>
            </a:r>
            <a:r>
              <a:rPr lang="fr-FR" sz="3600" i="1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sz="3600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stolbur</a:t>
            </a: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sz="3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261F460-2DB5-C013-15AF-1363D3E80249}"/>
              </a:ext>
            </a:extLst>
          </p:cNvPr>
          <p:cNvSpPr txBox="1"/>
          <p:nvPr/>
        </p:nvSpPr>
        <p:spPr>
          <a:xfrm>
            <a:off x="1081239" y="3267268"/>
            <a:ext cx="2232248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Plantes réservoirs </a:t>
            </a:r>
            <a:endParaRPr lang="fr-BE" b="1" dirty="0"/>
          </a:p>
          <a:p>
            <a:pPr algn="ctr"/>
            <a:r>
              <a:rPr lang="fr-BE" sz="1400" dirty="0"/>
              <a:t>= acquisition </a:t>
            </a:r>
            <a:r>
              <a:rPr lang="fr-BE" sz="1400" dirty="0" err="1"/>
              <a:t>CPs</a:t>
            </a:r>
            <a:endParaRPr lang="fr-FR" sz="1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27A16BE-1181-305C-2586-489E9BBCA3CB}"/>
              </a:ext>
            </a:extLst>
          </p:cNvPr>
          <p:cNvSpPr txBox="1"/>
          <p:nvPr/>
        </p:nvSpPr>
        <p:spPr>
          <a:xfrm>
            <a:off x="5562155" y="3299766"/>
            <a:ext cx="2808312" cy="8002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Plantes «cul de sac»</a:t>
            </a:r>
          </a:p>
          <a:p>
            <a:pPr algn="ctr"/>
            <a:r>
              <a:rPr lang="fr-FR" sz="1400" dirty="0"/>
              <a:t>= aucune acquisition </a:t>
            </a:r>
            <a:r>
              <a:rPr lang="fr-FR" sz="1400" dirty="0" err="1"/>
              <a:t>CPs</a:t>
            </a:r>
            <a:endParaRPr lang="fr-FR" sz="1400" dirty="0"/>
          </a:p>
          <a:p>
            <a:pPr algn="ctr"/>
            <a:r>
              <a:rPr lang="fr-FR" sz="1400" dirty="0"/>
              <a:t>pas de cycle </a:t>
            </a:r>
            <a:r>
              <a:rPr lang="fr-FR" sz="1400" i="1" dirty="0"/>
              <a:t>H. </a:t>
            </a:r>
            <a:r>
              <a:rPr lang="fr-FR" sz="1400" i="1" dirty="0" err="1"/>
              <a:t>obsoletus</a:t>
            </a:r>
            <a:endParaRPr lang="fr-BE" sz="1400" i="1" dirty="0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5867CFFA-FA33-680C-E4F1-477C0B23E93A}"/>
              </a:ext>
            </a:extLst>
          </p:cNvPr>
          <p:cNvSpPr/>
          <p:nvPr/>
        </p:nvSpPr>
        <p:spPr>
          <a:xfrm>
            <a:off x="3589467" y="3351929"/>
            <a:ext cx="1696707" cy="6480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Image 6" descr="Une image contenant insecte, vermine, invertébré, Névroptères&#10;&#10;Le contenu généré par l’IA peut être incorrect.">
            <a:extLst>
              <a:ext uri="{FF2B5EF4-FFF2-40B4-BE49-F238E27FC236}">
                <a16:creationId xmlns:a16="http://schemas.microsoft.com/office/drawing/2014/main" id="{384BFAFD-21C9-B16F-EFB7-D1F60BEBE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7479" y="4548794"/>
            <a:ext cx="2271429" cy="900000"/>
          </a:xfrm>
          <a:prstGeom prst="rect">
            <a:avLst/>
          </a:prstGeom>
        </p:spPr>
      </p:pic>
      <p:pic>
        <p:nvPicPr>
          <p:cNvPr id="8" name="Image 7" descr="Une image contenant herbe, plante, Plante terrestre, plein air&#10;&#10;Description générée automatiquement">
            <a:extLst>
              <a:ext uri="{FF2B5EF4-FFF2-40B4-BE49-F238E27FC236}">
                <a16:creationId xmlns:a16="http://schemas.microsoft.com/office/drawing/2014/main" id="{6352AFF4-CA5E-3CAE-3509-573E39D35F0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7" y="5390887"/>
            <a:ext cx="1383230" cy="1026114"/>
          </a:xfrm>
          <a:prstGeom prst="rect">
            <a:avLst/>
          </a:prstGeom>
        </p:spPr>
      </p:pic>
      <p:pic>
        <p:nvPicPr>
          <p:cNvPr id="9" name="Image 8" descr="Une image contenant plante, fleur, pétale, plein air&#10;&#10;Description générée automatiquement">
            <a:extLst>
              <a:ext uri="{FF2B5EF4-FFF2-40B4-BE49-F238E27FC236}">
                <a16:creationId xmlns:a16="http://schemas.microsoft.com/office/drawing/2014/main" id="{D3A6A601-61F9-6E4D-B407-23551BD7488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3"/>
          <a:stretch/>
        </p:blipFill>
        <p:spPr>
          <a:xfrm>
            <a:off x="635203" y="4436099"/>
            <a:ext cx="1383230" cy="92203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F0BD45E-E821-670B-0124-5430EA205B3D}"/>
              </a:ext>
            </a:extLst>
          </p:cNvPr>
          <p:cNvSpPr txBox="1"/>
          <p:nvPr/>
        </p:nvSpPr>
        <p:spPr>
          <a:xfrm>
            <a:off x="619596" y="1214544"/>
            <a:ext cx="82728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Phytoplasme</a:t>
            </a:r>
            <a:r>
              <a:rPr lang="fr-FR" dirty="0"/>
              <a:t> (bactérie sans paroi) =&gt;  parasite obligatoire du phloème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Statut « </a:t>
            </a:r>
            <a:r>
              <a:rPr lang="fr-FR" dirty="0" err="1"/>
              <a:t>Candidatus</a:t>
            </a:r>
            <a:r>
              <a:rPr lang="fr-FR" dirty="0"/>
              <a:t> » : bactérie non cultivable en laboratoire mais détectable par analyse génétique et microscopie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Transmission de </a:t>
            </a:r>
            <a:r>
              <a:rPr lang="fr-FR" dirty="0" err="1"/>
              <a:t>CPs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verticale :  plants et le matériel de multiplication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/>
              <a:t>horizontale : cicadelles vectrices de la famille des </a:t>
            </a:r>
            <a:r>
              <a:rPr lang="fr-BE" dirty="0" err="1"/>
              <a:t>Cixidae</a:t>
            </a:r>
            <a:r>
              <a:rPr lang="fr-BE" dirty="0"/>
              <a:t>, </a:t>
            </a:r>
            <a:r>
              <a:rPr lang="fr-BE" i="1" dirty="0" err="1"/>
              <a:t>Hyalesthes</a:t>
            </a:r>
            <a:r>
              <a:rPr lang="fr-BE" i="1" dirty="0"/>
              <a:t> </a:t>
            </a:r>
            <a:r>
              <a:rPr lang="fr-BE" i="1" dirty="0" err="1"/>
              <a:t>obsoletus</a:t>
            </a:r>
            <a:endParaRPr lang="fr-B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E2AB48E-C61B-840F-4153-28ABFBC9E9F0}"/>
              </a:ext>
            </a:extLst>
          </p:cNvPr>
          <p:cNvSpPr txBox="1"/>
          <p:nvPr/>
        </p:nvSpPr>
        <p:spPr>
          <a:xfrm>
            <a:off x="5884372" y="4467535"/>
            <a:ext cx="313743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Solanaceae</a:t>
            </a:r>
            <a:r>
              <a:rPr lang="fr-FR" dirty="0"/>
              <a:t> =&gt; </a:t>
            </a:r>
            <a:r>
              <a:rPr lang="fr-FR" dirty="0" err="1"/>
              <a:t>stolbur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Vigne</a:t>
            </a:r>
            <a:r>
              <a:rPr lang="fr-FR" dirty="0"/>
              <a:t> =&gt; bois noir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Betterave </a:t>
            </a:r>
            <a:r>
              <a:rPr lang="fr-FR" dirty="0"/>
              <a:t>=&gt; betterave caoutchouteuse </a:t>
            </a:r>
            <a:r>
              <a:rPr lang="fr-FR" sz="1600" dirty="0"/>
              <a:t>ou </a:t>
            </a:r>
            <a:r>
              <a:rPr lang="fr-BE" sz="1600" dirty="0" err="1"/>
              <a:t>Rubbery</a:t>
            </a:r>
            <a:r>
              <a:rPr lang="fr-BE" sz="1600" dirty="0"/>
              <a:t> </a:t>
            </a:r>
            <a:r>
              <a:rPr lang="fr-BE" sz="1600" dirty="0" err="1"/>
              <a:t>Taproot</a:t>
            </a:r>
            <a:r>
              <a:rPr lang="fr-BE" sz="1600" dirty="0"/>
              <a:t> </a:t>
            </a:r>
            <a:r>
              <a:rPr lang="fr-BE" sz="1600" dirty="0" err="1"/>
              <a:t>Disease</a:t>
            </a:r>
            <a:r>
              <a:rPr lang="fr-BE" sz="1600" dirty="0"/>
              <a:t> </a:t>
            </a:r>
            <a:br>
              <a:rPr lang="fr-BE" sz="1600" dirty="0"/>
            </a:br>
            <a:r>
              <a:rPr lang="fr-BE" sz="1600" dirty="0"/>
              <a:t>(SBR &lt;=&gt; protéobactérie)</a:t>
            </a:r>
            <a:endParaRPr lang="fr-BE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DB86CD-0FD4-CA94-46BB-EF71F4C3E1A4}"/>
              </a:ext>
            </a:extLst>
          </p:cNvPr>
          <p:cNvSpPr txBox="1"/>
          <p:nvPr/>
        </p:nvSpPr>
        <p:spPr>
          <a:xfrm>
            <a:off x="4014816" y="5489251"/>
            <a:ext cx="163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porteuse </a:t>
            </a:r>
            <a:r>
              <a:rPr lang="fr-FR" dirty="0" err="1">
                <a:solidFill>
                  <a:srgbClr val="FFC000"/>
                </a:solidFill>
              </a:rPr>
              <a:t>CPs</a:t>
            </a:r>
            <a:endParaRPr lang="fr-BE" dirty="0">
              <a:solidFill>
                <a:srgbClr val="FFC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89011BC-689B-08A0-C74A-C58C94DBC7C2}"/>
              </a:ext>
            </a:extLst>
          </p:cNvPr>
          <p:cNvSpPr txBox="1"/>
          <p:nvPr/>
        </p:nvSpPr>
        <p:spPr>
          <a:xfrm>
            <a:off x="345292" y="4023422"/>
            <a:ext cx="2746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Adventices :</a:t>
            </a:r>
            <a:r>
              <a:rPr lang="fr-FR" dirty="0"/>
              <a:t> liserons, orties</a:t>
            </a:r>
            <a:endParaRPr lang="fr-BE" dirty="0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F59C19BF-392F-07AC-452C-5117AC95CFF0}"/>
              </a:ext>
            </a:extLst>
          </p:cNvPr>
          <p:cNvGrpSpPr/>
          <p:nvPr/>
        </p:nvGrpSpPr>
        <p:grpSpPr>
          <a:xfrm>
            <a:off x="1925785" y="4432952"/>
            <a:ext cx="1789444" cy="1398892"/>
            <a:chOff x="1966779" y="4803372"/>
            <a:chExt cx="1789444" cy="1398892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8FCD845-3DF5-3AC7-860D-5086BA5B6D38}"/>
                </a:ext>
              </a:extLst>
            </p:cNvPr>
            <p:cNvSpPr txBox="1"/>
            <p:nvPr/>
          </p:nvSpPr>
          <p:spPr>
            <a:xfrm>
              <a:off x="2510670" y="4803372"/>
              <a:ext cx="5665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/>
                <a:t>Eté</a:t>
              </a:r>
              <a:endParaRPr lang="fr-BE" sz="1400" b="1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0BF37030-194E-AEB6-B607-ABAF409A51A2}"/>
                </a:ext>
              </a:extLst>
            </p:cNvPr>
            <p:cNvSpPr txBox="1"/>
            <p:nvPr/>
          </p:nvSpPr>
          <p:spPr>
            <a:xfrm>
              <a:off x="2788125" y="5352330"/>
              <a:ext cx="968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/>
                <a:t>Automne</a:t>
              </a:r>
              <a:endParaRPr lang="fr-BE" sz="1200" b="1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94193D4-538D-A8FC-3171-7C7E05E083D6}"/>
                </a:ext>
              </a:extLst>
            </p:cNvPr>
            <p:cNvSpPr txBox="1"/>
            <p:nvPr/>
          </p:nvSpPr>
          <p:spPr>
            <a:xfrm>
              <a:off x="1966779" y="5352330"/>
              <a:ext cx="8705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/>
                <a:t>Printemps</a:t>
              </a:r>
              <a:endParaRPr lang="fr-BE" sz="1400" b="1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817DE61F-4977-6062-113A-6DE2A27690AF}"/>
                </a:ext>
              </a:extLst>
            </p:cNvPr>
            <p:cNvSpPr txBox="1"/>
            <p:nvPr/>
          </p:nvSpPr>
          <p:spPr>
            <a:xfrm>
              <a:off x="2504845" y="5940654"/>
              <a:ext cx="5665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/>
                <a:t>Hiver</a:t>
              </a:r>
              <a:endParaRPr lang="fr-BE" sz="1400" b="1" dirty="0"/>
            </a:p>
          </p:txBody>
        </p:sp>
        <p:sp>
          <p:nvSpPr>
            <p:cNvPr id="25" name="Flèche : droite 24">
              <a:extLst>
                <a:ext uri="{FF2B5EF4-FFF2-40B4-BE49-F238E27FC236}">
                  <a16:creationId xmlns:a16="http://schemas.microsoft.com/office/drawing/2014/main" id="{93EEF255-D280-A056-0158-F31CA1160A1E}"/>
                </a:ext>
              </a:extLst>
            </p:cNvPr>
            <p:cNvSpPr/>
            <p:nvPr/>
          </p:nvSpPr>
          <p:spPr>
            <a:xfrm rot="3264654">
              <a:off x="2898071" y="5040941"/>
              <a:ext cx="405949" cy="242334"/>
            </a:xfrm>
            <a:prstGeom prst="rightArrow">
              <a:avLst/>
            </a:prstGeom>
            <a:solidFill>
              <a:srgbClr val="00A444"/>
            </a:solidFill>
            <a:ln>
              <a:solidFill>
                <a:srgbClr val="00A4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6" name="Flèche : droite 25">
              <a:extLst>
                <a:ext uri="{FF2B5EF4-FFF2-40B4-BE49-F238E27FC236}">
                  <a16:creationId xmlns:a16="http://schemas.microsoft.com/office/drawing/2014/main" id="{43B54339-53D6-E772-0CDC-ABB6882906B6}"/>
                </a:ext>
              </a:extLst>
            </p:cNvPr>
            <p:cNvSpPr/>
            <p:nvPr/>
          </p:nvSpPr>
          <p:spPr>
            <a:xfrm rot="7161391">
              <a:off x="2851539" y="5660765"/>
              <a:ext cx="405949" cy="242334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7" name="Flèche : droite 26">
              <a:extLst>
                <a:ext uri="{FF2B5EF4-FFF2-40B4-BE49-F238E27FC236}">
                  <a16:creationId xmlns:a16="http://schemas.microsoft.com/office/drawing/2014/main" id="{BADBFC8A-EA5F-4308-AF83-F1BC25CFF2EE}"/>
                </a:ext>
              </a:extLst>
            </p:cNvPr>
            <p:cNvSpPr/>
            <p:nvPr/>
          </p:nvSpPr>
          <p:spPr>
            <a:xfrm rot="18563796">
              <a:off x="2293287" y="5052534"/>
              <a:ext cx="405949" cy="242334"/>
            </a:xfrm>
            <a:prstGeom prst="rightArrow">
              <a:avLst/>
            </a:prstGeom>
            <a:solidFill>
              <a:srgbClr val="00A444"/>
            </a:solidFill>
            <a:ln>
              <a:solidFill>
                <a:srgbClr val="00A4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8" name="Flèche : droite 27">
              <a:extLst>
                <a:ext uri="{FF2B5EF4-FFF2-40B4-BE49-F238E27FC236}">
                  <a16:creationId xmlns:a16="http://schemas.microsoft.com/office/drawing/2014/main" id="{76ABA232-50C5-FB18-8BB6-6971BB5F40B1}"/>
                </a:ext>
              </a:extLst>
            </p:cNvPr>
            <p:cNvSpPr/>
            <p:nvPr/>
          </p:nvSpPr>
          <p:spPr>
            <a:xfrm rot="14140828">
              <a:off x="2285338" y="5674973"/>
              <a:ext cx="405949" cy="242334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444221EA-4854-4D4A-6C50-F18ED6915848}"/>
              </a:ext>
            </a:extLst>
          </p:cNvPr>
          <p:cNvSpPr txBox="1"/>
          <p:nvPr/>
        </p:nvSpPr>
        <p:spPr>
          <a:xfrm>
            <a:off x="323528" y="6384616"/>
            <a:ext cx="3481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acquisition du </a:t>
            </a:r>
            <a:r>
              <a:rPr lang="fr-FR" sz="1400" dirty="0" err="1">
                <a:solidFill>
                  <a:srgbClr val="FF0000"/>
                </a:solidFill>
              </a:rPr>
              <a:t>CPs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1400" dirty="0">
                <a:solidFill>
                  <a:srgbClr val="FF0000"/>
                </a:solidFill>
              </a:rPr>
              <a:t>sur les pl. réservoirs (racines, feuilles)</a:t>
            </a:r>
            <a:endParaRPr lang="fr-BE" sz="1400" dirty="0">
              <a:solidFill>
                <a:srgbClr val="FF0000"/>
              </a:solidFill>
            </a:endParaRPr>
          </a:p>
        </p:txBody>
      </p:sp>
      <p:pic>
        <p:nvPicPr>
          <p:cNvPr id="31" name="Image 30" descr="Une image contenant invertébré, insecte, sol, arthropode&#10;&#10;Le contenu généré par l’IA peut être incorrect.">
            <a:extLst>
              <a:ext uri="{FF2B5EF4-FFF2-40B4-BE49-F238E27FC236}">
                <a16:creationId xmlns:a16="http://schemas.microsoft.com/office/drawing/2014/main" id="{3E4AE1C0-417D-6FAA-441A-6ECEBE5248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0753" y="5795759"/>
            <a:ext cx="908819" cy="568595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BBAF8CE0-5914-22D4-D116-D3F6F2B7918A}"/>
              </a:ext>
            </a:extLst>
          </p:cNvPr>
          <p:cNvSpPr txBox="1"/>
          <p:nvPr/>
        </p:nvSpPr>
        <p:spPr>
          <a:xfrm>
            <a:off x="3653630" y="411182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i="1" dirty="0" err="1"/>
              <a:t>Hyalesthes</a:t>
            </a:r>
            <a:r>
              <a:rPr lang="fr-BE" i="1" dirty="0"/>
              <a:t> </a:t>
            </a:r>
            <a:r>
              <a:rPr lang="fr-BE" i="1" dirty="0" err="1"/>
              <a:t>obsoletus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93107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3EE6B-3FA6-4AB4-0900-89C7EA9E6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C876515-9451-1BAA-6D14-9ED407094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5" r="10611" b="1605"/>
          <a:stretch>
            <a:fillRect/>
          </a:stretch>
        </p:blipFill>
        <p:spPr bwMode="auto">
          <a:xfrm rot="5400000">
            <a:off x="7152346" y="4790891"/>
            <a:ext cx="1819770" cy="238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A0703C3-3118-CB73-31D7-FF635B608EA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-1260648" y="205282"/>
            <a:ext cx="84969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Symptômes de </a:t>
            </a:r>
            <a:r>
              <a:rPr lang="fr-FR" sz="3600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CPs</a:t>
            </a: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impacts </a:t>
            </a:r>
            <a:br>
              <a:rPr lang="fr-FR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pomme de terre </a:t>
            </a:r>
            <a:endParaRPr lang="en-GB" sz="3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andidatus phytoplasma solani' genotypes associated with ...">
            <a:extLst>
              <a:ext uri="{FF2B5EF4-FFF2-40B4-BE49-F238E27FC236}">
                <a16:creationId xmlns:a16="http://schemas.microsoft.com/office/drawing/2014/main" id="{27725616-BEF7-4A73-06D5-94B5C8867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37283" r="63660" b="713"/>
          <a:stretch>
            <a:fillRect/>
          </a:stretch>
        </p:blipFill>
        <p:spPr bwMode="auto">
          <a:xfrm>
            <a:off x="6871944" y="3001676"/>
            <a:ext cx="2335975" cy="208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5EFA626-C3FF-819E-0BBD-AE7082AE5A73}"/>
              </a:ext>
            </a:extLst>
          </p:cNvPr>
          <p:cNvSpPr txBox="1"/>
          <p:nvPr/>
        </p:nvSpPr>
        <p:spPr>
          <a:xfrm>
            <a:off x="161510" y="1289419"/>
            <a:ext cx="635470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Après multiplication du </a:t>
            </a:r>
            <a:r>
              <a:rPr lang="fr-FR" dirty="0" err="1"/>
              <a:t>CPs</a:t>
            </a:r>
            <a:r>
              <a:rPr lang="fr-FR" dirty="0"/>
              <a:t> (20 à 30 jours) :</a:t>
            </a:r>
            <a:endParaRPr lang="fr-FR" b="1" dirty="0"/>
          </a:p>
          <a:p>
            <a:endParaRPr lang="fr-FR" sz="1000" b="1" dirty="0"/>
          </a:p>
          <a:p>
            <a:r>
              <a:rPr lang="fr-FR" b="1" dirty="0"/>
              <a:t>Feuillage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/>
              <a:t>décoloration depuis le bord (jaune puis mauve)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/>
              <a:t>enroulement en forme de cuillère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/>
              <a:t>flétrissement et dessèchement</a:t>
            </a:r>
          </a:p>
          <a:p>
            <a:endParaRPr lang="fr-FR" dirty="0"/>
          </a:p>
          <a:p>
            <a:r>
              <a:rPr lang="fr-FR" b="1" dirty="0"/>
              <a:t>Tiges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/>
              <a:t>mini-tubercules aériens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/>
              <a:t>déformation des hampes florales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flétrissement et dessèchement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r>
              <a:rPr lang="fr-BE" b="1" dirty="0"/>
              <a:t>Tubercules et racines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pourriture sèche des racines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perte de turgescence des tubercules =&gt; caoutchouteux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germes fileurs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modification de la teneur en sucre =&gt; transformation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BE" b="1" dirty="0"/>
              <a:t>Perte de rendement et de qualité, jusque 100% selon la variété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AB60084-F2CE-0841-80B0-7FF1C3A4940D}"/>
              </a:ext>
            </a:extLst>
          </p:cNvPr>
          <p:cNvSpPr txBox="1"/>
          <p:nvPr/>
        </p:nvSpPr>
        <p:spPr>
          <a:xfrm>
            <a:off x="6871942" y="6614065"/>
            <a:ext cx="16649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200" dirty="0">
                <a:solidFill>
                  <a:schemeClr val="bg1"/>
                </a:solidFill>
              </a:rPr>
              <a:t>www.news.admin.ch</a:t>
            </a:r>
          </a:p>
        </p:txBody>
      </p:sp>
      <p:pic>
        <p:nvPicPr>
          <p:cNvPr id="10" name="Image 9" descr="Une image contenant plein air, arbre, Sous-arbrisseau, herbe&#10;&#10;Le contenu généré par l’IA peut être incorrect.">
            <a:extLst>
              <a:ext uri="{FF2B5EF4-FFF2-40B4-BE49-F238E27FC236}">
                <a16:creationId xmlns:a16="http://schemas.microsoft.com/office/drawing/2014/main" id="{33C0C81C-7454-09AF-67CD-675AEAA0C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1945" y="-99392"/>
            <a:ext cx="2335975" cy="31010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C50AC84-7678-25F6-1B2D-1AAD5B651734}"/>
              </a:ext>
            </a:extLst>
          </p:cNvPr>
          <p:cNvSpPr txBox="1"/>
          <p:nvPr/>
        </p:nvSpPr>
        <p:spPr>
          <a:xfrm>
            <a:off x="7704425" y="2738453"/>
            <a:ext cx="21237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200" b="1" dirty="0">
                <a:solidFill>
                  <a:schemeClr val="bg1">
                    <a:lumMod val="95000"/>
                  </a:schemeClr>
                </a:solidFill>
              </a:rPr>
              <a:t>www.res-naturae.de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5A4456-22AB-DB56-DFF5-8808F1D1C0E8}"/>
              </a:ext>
            </a:extLst>
          </p:cNvPr>
          <p:cNvSpPr txBox="1"/>
          <p:nvPr/>
        </p:nvSpPr>
        <p:spPr>
          <a:xfrm>
            <a:off x="7380312" y="4808070"/>
            <a:ext cx="55465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200" dirty="0" err="1">
                <a:solidFill>
                  <a:schemeClr val="bg1"/>
                </a:solidFill>
              </a:rPr>
              <a:t>Milana</a:t>
            </a:r>
            <a:r>
              <a:rPr lang="fr-BE" sz="1200" dirty="0">
                <a:solidFill>
                  <a:schemeClr val="bg1"/>
                </a:solidFill>
              </a:rPr>
              <a:t> </a:t>
            </a:r>
            <a:r>
              <a:rPr lang="fr-BE" sz="1200" dirty="0" err="1">
                <a:solidFill>
                  <a:schemeClr val="bg1"/>
                </a:solidFill>
              </a:rPr>
              <a:t>Mitrović</a:t>
            </a:r>
            <a:r>
              <a:rPr lang="fr-BE" sz="1200" dirty="0">
                <a:solidFill>
                  <a:schemeClr val="bg1"/>
                </a:solidFill>
              </a:rPr>
              <a:t> </a:t>
            </a:r>
            <a:r>
              <a:rPr lang="fr-BE" sz="1200" i="1" dirty="0">
                <a:solidFill>
                  <a:schemeClr val="bg1"/>
                </a:solidFill>
              </a:rPr>
              <a:t>et al. </a:t>
            </a:r>
            <a:r>
              <a:rPr lang="fr-BE" sz="1200" dirty="0">
                <a:solidFill>
                  <a:schemeClr val="bg1"/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481935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D46E3-8ACB-394D-A206-BEF156371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>
            <a:extLst>
              <a:ext uri="{FF2B5EF4-FFF2-40B4-BE49-F238E27FC236}">
                <a16:creationId xmlns:a16="http://schemas.microsoft.com/office/drawing/2014/main" id="{9A2E0F9C-D648-A050-EC72-5A738755F836}"/>
              </a:ext>
            </a:extLst>
          </p:cNvPr>
          <p:cNvGrpSpPr/>
          <p:nvPr/>
        </p:nvGrpSpPr>
        <p:grpSpPr>
          <a:xfrm>
            <a:off x="5665377" y="3873708"/>
            <a:ext cx="3295663" cy="2576216"/>
            <a:chOff x="0" y="3716415"/>
            <a:chExt cx="3658135" cy="2968269"/>
          </a:xfrm>
        </p:grpSpPr>
        <p:pic>
          <p:nvPicPr>
            <p:cNvPr id="13" name="Image 12" descr="Une image contenant texte, capture d’écran, diagramme, Parallèle&#10;&#10;Le contenu généré par l’IA peut être incorrect.">
              <a:extLst>
                <a:ext uri="{FF2B5EF4-FFF2-40B4-BE49-F238E27FC236}">
                  <a16:creationId xmlns:a16="http://schemas.microsoft.com/office/drawing/2014/main" id="{FFF164F9-E442-139F-ACFD-B4BC3E7B0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716415"/>
              <a:ext cx="3658135" cy="2878269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E543416-A9F4-7A81-D2EC-7184DE42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585" y="6522684"/>
              <a:ext cx="291641" cy="10800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108D26B-878D-3D88-A14B-DD61C27F6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9067" y="6540684"/>
              <a:ext cx="360000" cy="144000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BF4EAA1-2DD2-C1E2-7FDA-A8D071B7561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23528" y="260648"/>
            <a:ext cx="84969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transmission de </a:t>
            </a:r>
            <a:r>
              <a:rPr lang="fr-FR" sz="3600" i="1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Candidatus</a:t>
            </a:r>
            <a:r>
              <a:rPr lang="fr-FR" sz="3600" i="1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i="1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Arsenophonus</a:t>
            </a:r>
            <a:r>
              <a:rPr lang="fr-FR" sz="3600" i="1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i="1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phytopathogenicus</a:t>
            </a:r>
            <a:r>
              <a:rPr lang="fr-FR" sz="3600" i="1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</a:t>
            </a:r>
            <a:r>
              <a:rPr lang="fr-FR" sz="3600" i="1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(SBR)</a:t>
            </a:r>
            <a:endParaRPr lang="en-GB" sz="3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2BE71C8-D6B4-FFE0-AFEB-AD3DF515F935}"/>
              </a:ext>
            </a:extLst>
          </p:cNvPr>
          <p:cNvSpPr txBox="1"/>
          <p:nvPr/>
        </p:nvSpPr>
        <p:spPr>
          <a:xfrm>
            <a:off x="345292" y="1310255"/>
            <a:ext cx="84751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gamma-</a:t>
            </a:r>
            <a:r>
              <a:rPr lang="fr-BE" dirty="0" err="1"/>
              <a:t>proteobacteria</a:t>
            </a:r>
            <a:r>
              <a:rPr lang="fr-FR" dirty="0"/>
              <a:t> (bactérie </a:t>
            </a:r>
            <a:r>
              <a:rPr lang="fr-FR" u="sng" dirty="0"/>
              <a:t>avec paroi</a:t>
            </a:r>
            <a:r>
              <a:rPr lang="fr-FR" dirty="0"/>
              <a:t>) </a:t>
            </a:r>
            <a:r>
              <a:rPr lang="fr-FR" sz="1600" dirty="0"/>
              <a:t>ex: </a:t>
            </a:r>
            <a:r>
              <a:rPr lang="fr-BE" sz="1600" i="1" dirty="0" err="1"/>
              <a:t>Xylella</a:t>
            </a:r>
            <a:r>
              <a:rPr lang="fr-BE" sz="1600" i="1" dirty="0"/>
              <a:t> </a:t>
            </a:r>
            <a:r>
              <a:rPr lang="fr-BE" sz="1600" i="1" dirty="0" err="1"/>
              <a:t>fastidiosa</a:t>
            </a:r>
            <a:r>
              <a:rPr lang="fr-BE" sz="1600" i="1" dirty="0"/>
              <a:t>, </a:t>
            </a:r>
            <a:r>
              <a:rPr lang="fr-BE" sz="1600" i="1" dirty="0" err="1"/>
              <a:t>Erwinia</a:t>
            </a:r>
            <a:r>
              <a:rPr lang="fr-BE" sz="1600" i="1" dirty="0"/>
              <a:t> </a:t>
            </a:r>
            <a:r>
              <a:rPr lang="fr-BE" sz="1600" i="1" dirty="0" err="1"/>
              <a:t>amylovora</a:t>
            </a:r>
            <a:endParaRPr lang="fr-FR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CAp</a:t>
            </a:r>
            <a:r>
              <a:rPr lang="fr-FR" dirty="0"/>
              <a:t> est un parasite obligatoire du phloème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Infecte la betterave, l’oignon et la pomme de terre (symptômes comparables à </a:t>
            </a:r>
            <a:r>
              <a:rPr lang="fr-FR" dirty="0" err="1"/>
              <a:t>CPs</a:t>
            </a:r>
            <a:r>
              <a:rPr lang="fr-FR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Coinfection</a:t>
            </a:r>
            <a:r>
              <a:rPr lang="fr-FR" dirty="0"/>
              <a:t> possible avec le </a:t>
            </a:r>
            <a:r>
              <a:rPr lang="fr-FR" dirty="0" err="1"/>
              <a:t>phytoplasme</a:t>
            </a:r>
            <a:r>
              <a:rPr lang="fr-FR" dirty="0"/>
              <a:t> </a:t>
            </a:r>
            <a:r>
              <a:rPr lang="fr-FR" dirty="0" err="1"/>
              <a:t>CPs</a:t>
            </a:r>
            <a:r>
              <a:rPr lang="fr-FR" dirty="0"/>
              <a:t> 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Transmission </a:t>
            </a:r>
            <a:r>
              <a:rPr lang="fr-FR" dirty="0" err="1"/>
              <a:t>CAp</a:t>
            </a:r>
            <a:r>
              <a:rPr lang="fr-FR" dirty="0"/>
              <a:t> uniquement horizontale par des </a:t>
            </a:r>
            <a:r>
              <a:rPr lang="fr-FR" dirty="0" err="1"/>
              <a:t>Cixiidae</a:t>
            </a:r>
            <a:r>
              <a:rPr lang="fr-FR" dirty="0"/>
              <a:t> vectrices:  </a:t>
            </a:r>
            <a:r>
              <a:rPr lang="fr-BE" i="1" dirty="0" err="1"/>
              <a:t>Pentastiridius</a:t>
            </a:r>
            <a:r>
              <a:rPr lang="fr-BE" i="1" dirty="0"/>
              <a:t> </a:t>
            </a:r>
            <a:r>
              <a:rPr lang="fr-BE" i="1" dirty="0" err="1"/>
              <a:t>leporinus</a:t>
            </a:r>
            <a:r>
              <a:rPr lang="fr-BE" i="1" dirty="0"/>
              <a:t> </a:t>
            </a:r>
            <a:r>
              <a:rPr lang="fr-BE" dirty="0"/>
              <a:t>et</a:t>
            </a:r>
            <a:r>
              <a:rPr lang="fr-BE" i="1" dirty="0"/>
              <a:t> </a:t>
            </a:r>
            <a:r>
              <a:rPr lang="fr-BE" i="1" dirty="0" err="1"/>
              <a:t>Cixius</a:t>
            </a:r>
            <a:r>
              <a:rPr lang="fr-BE" i="1" dirty="0"/>
              <a:t> </a:t>
            </a:r>
            <a:r>
              <a:rPr lang="fr-BE" i="1" dirty="0" err="1"/>
              <a:t>wagneri</a:t>
            </a:r>
            <a:r>
              <a:rPr lang="fr-BE" i="1" dirty="0"/>
              <a:t> 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0831FDD-09D6-F3F5-9B05-833421BF51C2}"/>
              </a:ext>
            </a:extLst>
          </p:cNvPr>
          <p:cNvSpPr txBox="1"/>
          <p:nvPr/>
        </p:nvSpPr>
        <p:spPr>
          <a:xfrm>
            <a:off x="5482417" y="3135043"/>
            <a:ext cx="3478623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Prévalence de </a:t>
            </a:r>
            <a:r>
              <a:rPr lang="fr-FR" sz="1400" b="1" dirty="0" err="1"/>
              <a:t>CPs</a:t>
            </a:r>
            <a:r>
              <a:rPr lang="fr-FR" sz="1400" b="1" dirty="0"/>
              <a:t> et </a:t>
            </a:r>
            <a:r>
              <a:rPr lang="fr-FR" sz="1400" b="1" dirty="0" err="1"/>
              <a:t>CAp</a:t>
            </a:r>
            <a:r>
              <a:rPr lang="fr-FR" sz="1400" b="1" dirty="0"/>
              <a:t> sur </a:t>
            </a:r>
          </a:p>
          <a:p>
            <a:pPr algn="ctr"/>
            <a:r>
              <a:rPr lang="fr-FR" sz="1400" b="1" dirty="0"/>
              <a:t>tubercules et racines symptomatiques </a:t>
            </a:r>
          </a:p>
          <a:p>
            <a:pPr algn="ctr"/>
            <a:r>
              <a:rPr lang="fr-FR" sz="1400" dirty="0"/>
              <a:t>(Allemagne sept. 2022)</a:t>
            </a:r>
            <a:endParaRPr lang="fr-BE" sz="140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BE097FE-4608-1413-EE4D-A4E9C16814E2}"/>
              </a:ext>
            </a:extLst>
          </p:cNvPr>
          <p:cNvSpPr txBox="1"/>
          <p:nvPr/>
        </p:nvSpPr>
        <p:spPr>
          <a:xfrm>
            <a:off x="611560" y="3135043"/>
            <a:ext cx="3478623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Prévalence de </a:t>
            </a:r>
            <a:r>
              <a:rPr lang="fr-FR" sz="1400" b="1" dirty="0" err="1"/>
              <a:t>CPs</a:t>
            </a:r>
            <a:r>
              <a:rPr lang="fr-FR" sz="1400" b="1" dirty="0"/>
              <a:t> et </a:t>
            </a:r>
            <a:r>
              <a:rPr lang="fr-FR" sz="1400" b="1" dirty="0" err="1"/>
              <a:t>CAp</a:t>
            </a:r>
            <a:r>
              <a:rPr lang="fr-FR" sz="1400" b="1" dirty="0"/>
              <a:t> chez </a:t>
            </a:r>
            <a:br>
              <a:rPr lang="fr-FR" sz="1400" b="1" dirty="0"/>
            </a:br>
            <a:r>
              <a:rPr lang="fr-FR" sz="1400" b="1" dirty="0"/>
              <a:t>des adultes et larves de </a:t>
            </a:r>
            <a:r>
              <a:rPr lang="fr-FR" sz="1400" b="1" i="1" dirty="0"/>
              <a:t>P. </a:t>
            </a:r>
            <a:r>
              <a:rPr lang="fr-FR" sz="1400" b="1" i="1" dirty="0" err="1"/>
              <a:t>leporinus</a:t>
            </a:r>
            <a:r>
              <a:rPr lang="fr-FR" sz="1400" b="1" i="1" dirty="0"/>
              <a:t> </a:t>
            </a:r>
          </a:p>
          <a:p>
            <a:pPr algn="ctr"/>
            <a:r>
              <a:rPr lang="fr-FR" sz="1400" dirty="0"/>
              <a:t>(Allemagne sept. 2022)</a:t>
            </a:r>
            <a:endParaRPr lang="fr-BE" sz="1400" dirty="0"/>
          </a:p>
        </p:txBody>
      </p:sp>
      <p:pic>
        <p:nvPicPr>
          <p:cNvPr id="36" name="Image 35" descr="Une image contenant texte, capture d’écran, diagramme, ligne&#10;&#10;Le contenu généré par l’IA peut être incorrect.">
            <a:extLst>
              <a:ext uri="{FF2B5EF4-FFF2-40B4-BE49-F238E27FC236}">
                <a16:creationId xmlns:a16="http://schemas.microsoft.com/office/drawing/2014/main" id="{F08743D0-CFAF-457D-AE89-BB09E05393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56" y="4067041"/>
            <a:ext cx="4669691" cy="2576217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3E42DEAE-5F42-1232-3572-7120FD42BDA2}"/>
              </a:ext>
            </a:extLst>
          </p:cNvPr>
          <p:cNvSpPr txBox="1"/>
          <p:nvPr/>
        </p:nvSpPr>
        <p:spPr>
          <a:xfrm>
            <a:off x="4355976" y="6596390"/>
            <a:ext cx="87315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BE" sz="1050" dirty="0" err="1">
                <a:effectLst/>
              </a:rPr>
              <a:t>Behrmann</a:t>
            </a:r>
            <a:r>
              <a:rPr lang="fr-BE" sz="1050" dirty="0">
                <a:effectLst/>
              </a:rPr>
              <a:t> </a:t>
            </a:r>
            <a:r>
              <a:rPr lang="fr-BE" sz="1050" i="1" dirty="0">
                <a:effectLst/>
              </a:rPr>
              <a:t>et al. </a:t>
            </a:r>
            <a:r>
              <a:rPr lang="fr-BE" sz="1050" dirty="0">
                <a:effectLst/>
              </a:rPr>
              <a:t>(2023). </a:t>
            </a:r>
            <a:r>
              <a:rPr lang="fr-BE" sz="1050" i="1" dirty="0" err="1">
                <a:effectLst/>
              </a:rPr>
              <a:t>Insects</a:t>
            </a:r>
            <a:r>
              <a:rPr lang="fr-BE" sz="1050" dirty="0">
                <a:effectLst/>
              </a:rPr>
              <a:t>, </a:t>
            </a:r>
            <a:r>
              <a:rPr lang="fr-BE" sz="1050" i="1" dirty="0">
                <a:effectLst/>
              </a:rPr>
              <a:t>14</a:t>
            </a:r>
            <a:r>
              <a:rPr lang="fr-BE" sz="1050" dirty="0">
                <a:effectLst/>
              </a:rPr>
              <a:t>(3), 281. </a:t>
            </a:r>
            <a:r>
              <a:rPr lang="fr-BE" sz="1050" dirty="0">
                <a:effectLst/>
                <a:hlinkClick r:id="rId8"/>
              </a:rPr>
              <a:t>https://doi.org/10.3390/insects14030281</a:t>
            </a:r>
            <a:endParaRPr lang="fr-BE" sz="1050" dirty="0">
              <a:effectLst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F0ED81D-9621-B5E6-BB03-1B511DD44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0" t="23261" r="9914" b="452"/>
          <a:stretch>
            <a:fillRect/>
          </a:stretch>
        </p:blipFill>
        <p:spPr bwMode="auto">
          <a:xfrm>
            <a:off x="3585614" y="4039893"/>
            <a:ext cx="1292166" cy="98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476CFF3-8003-772E-07FD-0C9D9CF58890}"/>
              </a:ext>
            </a:extLst>
          </p:cNvPr>
          <p:cNvSpPr txBox="1"/>
          <p:nvPr/>
        </p:nvSpPr>
        <p:spPr>
          <a:xfrm>
            <a:off x="3949139" y="4834224"/>
            <a:ext cx="65451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900" b="0" i="0" dirty="0">
                <a:solidFill>
                  <a:srgbClr val="FFFFFF"/>
                </a:solidFill>
                <a:effectLst/>
                <a:latin typeface="Helvetica Neue"/>
              </a:rPr>
              <a:t>© Sepp Schmid</a:t>
            </a:r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3628530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>
            <p:custDataLst>
              <p:tags r:id="rId1"/>
            </p:custDataLst>
          </p:nvPr>
        </p:nvSpPr>
        <p:spPr>
          <a:xfrm>
            <a:off x="0" y="6146720"/>
            <a:ext cx="9144000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51720" y="6104217"/>
            <a:ext cx="58150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1200" b="1" dirty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wallon de Recherches agronomiques</a:t>
            </a:r>
            <a:r>
              <a:rPr lang="fr-BE" altLang="fr-FR" sz="1200" b="1" dirty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BE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Répondre aux questions d’aujourd’hui et relever les défis de demain</a:t>
            </a:r>
            <a:endParaRPr lang="fr-FR" altLang="fr-FR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altLang="fr-FR" sz="1000" b="1" dirty="0">
                <a:solidFill>
                  <a:srgbClr val="C81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</a:t>
            </a:r>
            <a:r>
              <a:rPr lang="fr-FR" altLang="fr-FR" sz="1000" b="1" dirty="0">
                <a:solidFill>
                  <a:srgbClr val="C81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cra.wallonie.be </a:t>
            </a:r>
          </a:p>
        </p:txBody>
      </p:sp>
      <p:sp>
        <p:nvSpPr>
          <p:cNvPr id="5" name="ZoneTexte 4"/>
          <p:cNvSpPr txBox="1"/>
          <p:nvPr>
            <p:custDataLst>
              <p:tags r:id="rId3"/>
            </p:custDataLst>
          </p:nvPr>
        </p:nvSpPr>
        <p:spPr>
          <a:xfrm>
            <a:off x="1026861" y="2132856"/>
            <a:ext cx="6839871" cy="1754326"/>
          </a:xfrm>
          <a:prstGeom prst="rect">
            <a:avLst/>
          </a:prstGeom>
          <a:solidFill>
            <a:srgbClr val="00A444"/>
          </a:solidFill>
        </p:spPr>
        <p:txBody>
          <a:bodyPr wrap="square" rtlCol="0">
            <a:spAutoFit/>
          </a:bodyPr>
          <a:lstStyle/>
          <a:p>
            <a:pPr algn="ctr"/>
            <a:endParaRPr lang="fr-BE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Ravageurs « historiques »</a:t>
            </a:r>
          </a:p>
          <a:p>
            <a:endParaRPr lang="fr-BE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077505"/>
            <a:ext cx="13835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06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D68A942-EB5F-59F4-6520-C381A92E8F63}"/>
              </a:ext>
            </a:extLst>
          </p:cNvPr>
          <p:cNvSpPr txBox="1"/>
          <p:nvPr/>
        </p:nvSpPr>
        <p:spPr>
          <a:xfrm>
            <a:off x="4355976" y="6596390"/>
            <a:ext cx="87315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BE" sz="1050" dirty="0" err="1">
                <a:effectLst/>
              </a:rPr>
              <a:t>Behrmann</a:t>
            </a:r>
            <a:r>
              <a:rPr lang="fr-BE" sz="1050" dirty="0">
                <a:effectLst/>
              </a:rPr>
              <a:t> </a:t>
            </a:r>
            <a:r>
              <a:rPr lang="fr-BE" sz="1050" i="1" dirty="0">
                <a:effectLst/>
              </a:rPr>
              <a:t>et al. </a:t>
            </a:r>
            <a:r>
              <a:rPr lang="fr-BE" sz="1050" dirty="0">
                <a:effectLst/>
              </a:rPr>
              <a:t>(2023). </a:t>
            </a:r>
            <a:r>
              <a:rPr lang="fr-BE" sz="1050" i="1" dirty="0" err="1">
                <a:effectLst/>
              </a:rPr>
              <a:t>Insects</a:t>
            </a:r>
            <a:r>
              <a:rPr lang="fr-BE" sz="1050" dirty="0">
                <a:effectLst/>
              </a:rPr>
              <a:t>, </a:t>
            </a:r>
            <a:r>
              <a:rPr lang="fr-BE" sz="1050" i="1" dirty="0">
                <a:effectLst/>
              </a:rPr>
              <a:t>14</a:t>
            </a:r>
            <a:r>
              <a:rPr lang="fr-BE" sz="1050" dirty="0">
                <a:effectLst/>
              </a:rPr>
              <a:t>(3), 281. </a:t>
            </a:r>
            <a:r>
              <a:rPr lang="fr-BE" sz="1050" dirty="0">
                <a:effectLst/>
                <a:hlinkClick r:id="rId2"/>
              </a:rPr>
              <a:t>https://doi.org/10.3390/insects14030281</a:t>
            </a:r>
            <a:endParaRPr lang="fr-BE" sz="1050" dirty="0">
              <a:effectLst/>
            </a:endParaRPr>
          </a:p>
        </p:txBody>
      </p:sp>
      <p:pic>
        <p:nvPicPr>
          <p:cNvPr id="4" name="Image 3" descr="Une image contenant sol, plein air, rouge&#10;&#10;Le contenu généré par l’IA peut être incorrect.">
            <a:extLst>
              <a:ext uri="{FF2B5EF4-FFF2-40B4-BE49-F238E27FC236}">
                <a16:creationId xmlns:a16="http://schemas.microsoft.com/office/drawing/2014/main" id="{8434D367-ED0B-2E44-215E-47061FBB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30" y="1556792"/>
            <a:ext cx="3941724" cy="473270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65B09F9-93FE-A4E0-6581-A21931398F64}"/>
              </a:ext>
            </a:extLst>
          </p:cNvPr>
          <p:cNvSpPr txBox="1"/>
          <p:nvPr/>
        </p:nvSpPr>
        <p:spPr>
          <a:xfrm>
            <a:off x="375478" y="1875021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Larves avec résidus filamenteux blancs et cireux</a:t>
            </a:r>
            <a:endParaRPr lang="fr-BE" sz="16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CE40F7C-D1B0-721F-A593-430DA9AFDDF5}"/>
              </a:ext>
            </a:extLst>
          </p:cNvPr>
          <p:cNvSpPr txBox="1"/>
          <p:nvPr/>
        </p:nvSpPr>
        <p:spPr>
          <a:xfrm>
            <a:off x="6525143" y="2192846"/>
            <a:ext cx="17182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600" dirty="0"/>
              <a:t>Larves sur racines 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1EF0E39-29E7-21F1-61A8-584F6E35F704}"/>
              </a:ext>
            </a:extLst>
          </p:cNvPr>
          <p:cNvCxnSpPr>
            <a:cxnSpLocks/>
          </p:cNvCxnSpPr>
          <p:nvPr/>
        </p:nvCxnSpPr>
        <p:spPr>
          <a:xfrm flipH="1" flipV="1">
            <a:off x="2155558" y="2167409"/>
            <a:ext cx="832266" cy="410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2D22C2F-DDC1-C26B-D53E-5442D17FCEB6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5758621" y="2362123"/>
            <a:ext cx="766522" cy="5456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1509320B-E323-BC69-C01A-8D7899328657}"/>
              </a:ext>
            </a:extLst>
          </p:cNvPr>
          <p:cNvSpPr txBox="1"/>
          <p:nvPr/>
        </p:nvSpPr>
        <p:spPr>
          <a:xfrm>
            <a:off x="371803" y="4668903"/>
            <a:ext cx="2140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600" dirty="0"/>
              <a:t>Colonie de larves avec résidus de mue, cachés sous les tubercules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CBCFB5B-E637-DB95-81C6-9ED0C8BD77ED}"/>
              </a:ext>
            </a:extLst>
          </p:cNvPr>
          <p:cNvSpPr txBox="1"/>
          <p:nvPr/>
        </p:nvSpPr>
        <p:spPr>
          <a:xfrm>
            <a:off x="1033524" y="58246"/>
            <a:ext cx="71932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Colonisation souterraine des racines et </a:t>
            </a:r>
            <a:br>
              <a:rPr lang="fr-FR" sz="28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8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tubercules de pomme de terre</a:t>
            </a:r>
          </a:p>
          <a:p>
            <a:pPr algn="ctr"/>
            <a:r>
              <a:rPr lang="fr-FR" sz="24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(Allemagne, </a:t>
            </a:r>
            <a:r>
              <a:rPr lang="fr-FR" sz="24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Ibersheim</a:t>
            </a:r>
            <a:r>
              <a:rPr lang="fr-FR" sz="24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septembre 2022) </a:t>
            </a:r>
            <a:endParaRPr lang="fr-BE" sz="28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0BC9FA9-39B0-7C01-30DF-361883E422E8}"/>
              </a:ext>
            </a:extLst>
          </p:cNvPr>
          <p:cNvCxnSpPr>
            <a:cxnSpLocks/>
          </p:cNvCxnSpPr>
          <p:nvPr/>
        </p:nvCxnSpPr>
        <p:spPr>
          <a:xfrm>
            <a:off x="2514618" y="5085184"/>
            <a:ext cx="1015368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B580F38-32C2-9F2A-AC96-4FF36B8D54C9}"/>
              </a:ext>
            </a:extLst>
          </p:cNvPr>
          <p:cNvCxnSpPr/>
          <p:nvPr/>
        </p:nvCxnSpPr>
        <p:spPr>
          <a:xfrm flipV="1">
            <a:off x="5528162" y="4841628"/>
            <a:ext cx="1224136" cy="415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E5ABA77A-81BD-206A-B208-9CD14D9479F3}"/>
              </a:ext>
            </a:extLst>
          </p:cNvPr>
          <p:cNvSpPr txBox="1"/>
          <p:nvPr/>
        </p:nvSpPr>
        <p:spPr>
          <a:xfrm>
            <a:off x="6752298" y="4586113"/>
            <a:ext cx="2140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600" i="1" dirty="0"/>
              <a:t>P. </a:t>
            </a:r>
            <a:r>
              <a:rPr lang="fr-BE" sz="1600" i="1" dirty="0" err="1"/>
              <a:t>leporinus</a:t>
            </a:r>
            <a:r>
              <a:rPr lang="fr-BE" sz="1600" i="1" dirty="0"/>
              <a:t> </a:t>
            </a:r>
            <a:r>
              <a:rPr lang="fr-BE" sz="1600" dirty="0"/>
              <a:t>adulte dans le sol</a:t>
            </a:r>
          </a:p>
        </p:txBody>
      </p:sp>
    </p:spTree>
    <p:extLst>
      <p:ext uri="{BB962C8B-B14F-4D97-AF65-F5344CB8AC3E}">
        <p14:creationId xmlns:p14="http://schemas.microsoft.com/office/powerpoint/2010/main" val="1743141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1C16C0-7363-DAAE-4A32-67DCD28974F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23528" y="260648"/>
            <a:ext cx="84969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transmission de </a:t>
            </a:r>
            <a:r>
              <a:rPr lang="fr-FR" sz="3600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</a:t>
            </a:r>
            <a:r>
              <a:rPr lang="fr-FR" sz="3600" i="1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la pomme de terre et le maintien dans l’agroécosystème</a:t>
            </a:r>
            <a:endParaRPr lang="en-GB" sz="3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 descr="Une image contenant plante, texte, légume&#10;&#10;Le contenu généré par l’IA peut être incorrect.">
            <a:extLst>
              <a:ext uri="{FF2B5EF4-FFF2-40B4-BE49-F238E27FC236}">
                <a16:creationId xmlns:a16="http://schemas.microsoft.com/office/drawing/2014/main" id="{7CBC9BFB-8099-ED55-410B-AEF82741F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268760"/>
            <a:ext cx="5758955" cy="472889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94ABEB0-8BFF-82C5-FA06-3A1F4F3E040A}"/>
              </a:ext>
            </a:extLst>
          </p:cNvPr>
          <p:cNvSpPr txBox="1"/>
          <p:nvPr/>
        </p:nvSpPr>
        <p:spPr>
          <a:xfrm>
            <a:off x="7666659" y="1556792"/>
            <a:ext cx="13698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C00000"/>
                </a:solidFill>
              </a:rPr>
              <a:t>2</a:t>
            </a:r>
            <a:r>
              <a:rPr lang="fr-FR" sz="1600" baseline="30000" dirty="0">
                <a:solidFill>
                  <a:srgbClr val="C00000"/>
                </a:solidFill>
              </a:rPr>
              <a:t>ème</a:t>
            </a:r>
            <a:r>
              <a:rPr lang="fr-FR" sz="1600" dirty="0">
                <a:solidFill>
                  <a:srgbClr val="C00000"/>
                </a:solidFill>
              </a:rPr>
              <a:t> génération si conditions favorables (été chaud)</a:t>
            </a:r>
            <a:endParaRPr lang="fr-BE" sz="1600" dirty="0">
              <a:solidFill>
                <a:srgbClr val="C00000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557E712-6E15-3E1E-8CE4-B5F4DE47BE7F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6516216" y="2204864"/>
            <a:ext cx="1150443" cy="1364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33E38CDB-E6E5-C954-B3BE-021C1B0C4D4F}"/>
              </a:ext>
            </a:extLst>
          </p:cNvPr>
          <p:cNvSpPr txBox="1"/>
          <p:nvPr/>
        </p:nvSpPr>
        <p:spPr>
          <a:xfrm>
            <a:off x="7507813" y="3972506"/>
            <a:ext cx="13698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70C0"/>
                </a:solidFill>
              </a:rPr>
              <a:t>Persistance des larves en automne sur les céréales d’hiver</a:t>
            </a:r>
            <a:endParaRPr lang="fr-BE" sz="1600" dirty="0">
              <a:solidFill>
                <a:srgbClr val="0070C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18C7960-6298-1521-E841-5ED6B86EF775}"/>
              </a:ext>
            </a:extLst>
          </p:cNvPr>
          <p:cNvSpPr txBox="1"/>
          <p:nvPr/>
        </p:nvSpPr>
        <p:spPr>
          <a:xfrm>
            <a:off x="792422" y="4218726"/>
            <a:ext cx="1369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Génération des adultes sur céréales</a:t>
            </a:r>
            <a:endParaRPr lang="fr-BE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Flèche : courbe vers la gauche 17">
            <a:extLst>
              <a:ext uri="{FF2B5EF4-FFF2-40B4-BE49-F238E27FC236}">
                <a16:creationId xmlns:a16="http://schemas.microsoft.com/office/drawing/2014/main" id="{CF998E76-864E-A6BE-2070-58C37890D848}"/>
              </a:ext>
            </a:extLst>
          </p:cNvPr>
          <p:cNvSpPr/>
          <p:nvPr/>
        </p:nvSpPr>
        <p:spPr>
          <a:xfrm>
            <a:off x="7507813" y="3140968"/>
            <a:ext cx="520571" cy="831538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9" name="Flèche : courbe vers la gauche 18">
            <a:extLst>
              <a:ext uri="{FF2B5EF4-FFF2-40B4-BE49-F238E27FC236}">
                <a16:creationId xmlns:a16="http://schemas.microsoft.com/office/drawing/2014/main" id="{F8C76D40-90CC-F000-0400-0BE69F7D7FC9}"/>
              </a:ext>
            </a:extLst>
          </p:cNvPr>
          <p:cNvSpPr/>
          <p:nvPr/>
        </p:nvSpPr>
        <p:spPr>
          <a:xfrm rot="10618663">
            <a:off x="1498899" y="3013231"/>
            <a:ext cx="520571" cy="831538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2FDC07B-DED2-1A38-5E0B-22651A9868AD}"/>
              </a:ext>
            </a:extLst>
          </p:cNvPr>
          <p:cNvSpPr txBox="1"/>
          <p:nvPr/>
        </p:nvSpPr>
        <p:spPr>
          <a:xfrm>
            <a:off x="107504" y="1358748"/>
            <a:ext cx="1512168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Cycle de </a:t>
            </a:r>
            <a:r>
              <a:rPr lang="fr-BE" i="1" dirty="0" err="1"/>
              <a:t>Pentastiridius</a:t>
            </a:r>
            <a:r>
              <a:rPr lang="fr-BE" i="1" dirty="0"/>
              <a:t> </a:t>
            </a:r>
            <a:r>
              <a:rPr lang="fr-BE" i="1" dirty="0" err="1"/>
              <a:t>leporinus</a:t>
            </a:r>
            <a:endParaRPr lang="fr-BE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A1D8F2E-5AAE-BA65-1F73-EEAA3D058D98}"/>
              </a:ext>
            </a:extLst>
          </p:cNvPr>
          <p:cNvSpPr txBox="1"/>
          <p:nvPr/>
        </p:nvSpPr>
        <p:spPr>
          <a:xfrm>
            <a:off x="671193" y="2415310"/>
            <a:ext cx="1369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9A44"/>
                </a:solidFill>
              </a:rPr>
              <a:t>Migration sur betteraves</a:t>
            </a:r>
            <a:endParaRPr lang="fr-BE" sz="1600" dirty="0">
              <a:solidFill>
                <a:srgbClr val="009A44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B074D7A-B104-CA47-F30E-2FFE6606B7CA}"/>
              </a:ext>
            </a:extLst>
          </p:cNvPr>
          <p:cNvSpPr txBox="1"/>
          <p:nvPr/>
        </p:nvSpPr>
        <p:spPr>
          <a:xfrm>
            <a:off x="4283968" y="6539948"/>
            <a:ext cx="873156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BE" sz="1050" dirty="0" err="1">
                <a:effectLst/>
              </a:rPr>
              <a:t>Behrmann</a:t>
            </a:r>
            <a:r>
              <a:rPr lang="fr-BE" sz="1050" dirty="0">
                <a:effectLst/>
              </a:rPr>
              <a:t> </a:t>
            </a:r>
            <a:r>
              <a:rPr lang="fr-BE" sz="1050" i="1" dirty="0">
                <a:effectLst/>
              </a:rPr>
              <a:t>et al. </a:t>
            </a:r>
            <a:r>
              <a:rPr lang="fr-BE" sz="1050" dirty="0">
                <a:effectLst/>
              </a:rPr>
              <a:t>(2023). </a:t>
            </a:r>
            <a:r>
              <a:rPr lang="fr-BE" sz="1050" i="1" dirty="0" err="1">
                <a:effectLst/>
              </a:rPr>
              <a:t>Insects</a:t>
            </a:r>
            <a:r>
              <a:rPr lang="fr-BE" sz="1050" dirty="0">
                <a:effectLst/>
              </a:rPr>
              <a:t>, </a:t>
            </a:r>
            <a:r>
              <a:rPr lang="fr-BE" sz="1050" i="1" dirty="0">
                <a:effectLst/>
              </a:rPr>
              <a:t>14</a:t>
            </a:r>
            <a:r>
              <a:rPr lang="fr-BE" sz="1050" dirty="0">
                <a:effectLst/>
              </a:rPr>
              <a:t>(3), 281. </a:t>
            </a:r>
            <a:r>
              <a:rPr lang="fr-BE" sz="1050" dirty="0">
                <a:effectLst/>
                <a:hlinkClick r:id="rId4"/>
              </a:rPr>
              <a:t>https://doi.org/10.3390/insects14030281</a:t>
            </a:r>
            <a:endParaRPr lang="fr-BE" sz="105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8050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764823-5B9C-CACC-7294-671B82A5B2B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23528" y="116632"/>
            <a:ext cx="8424936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Symptômes de </a:t>
            </a:r>
            <a:r>
              <a:rPr lang="fr-FR" sz="3600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</a:t>
            </a: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impacts </a:t>
            </a:r>
            <a:br>
              <a:rPr lang="fr-FR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pomme de terre ?  </a:t>
            </a:r>
            <a:endParaRPr lang="en-GB" sz="3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F4025E-7EE6-1562-F278-B7C4010DAD26}"/>
              </a:ext>
            </a:extLst>
          </p:cNvPr>
          <p:cNvSpPr txBox="1"/>
          <p:nvPr/>
        </p:nvSpPr>
        <p:spPr>
          <a:xfrm>
            <a:off x="319118" y="1200446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Symptômes comparables avec le </a:t>
            </a:r>
            <a:r>
              <a:rPr lang="fr-FR" dirty="0" err="1"/>
              <a:t>phytoplasme</a:t>
            </a:r>
            <a:r>
              <a:rPr lang="fr-FR" dirty="0"/>
              <a:t> </a:t>
            </a:r>
            <a:r>
              <a:rPr lang="fr-FR" dirty="0" err="1"/>
              <a:t>CSp</a:t>
            </a:r>
            <a:r>
              <a:rPr lang="fr-FR" dirty="0"/>
              <a:t> : flétrissement et le jaunissement du feuillage et des tiges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Tubercules présentant une texture caoutchouteuse comme avec le </a:t>
            </a:r>
            <a:r>
              <a:rPr lang="fr-FR" dirty="0" err="1"/>
              <a:t>phytoplasme</a:t>
            </a:r>
            <a:r>
              <a:rPr lang="fr-FR" dirty="0"/>
              <a:t> </a:t>
            </a:r>
            <a:r>
              <a:rPr lang="fr-FR" dirty="0" err="1"/>
              <a:t>CSp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5" name="Image 4" descr="Une image contenant légume racine, nourriture&#10;&#10;Le contenu généré par l’IA peut être incorrect.">
            <a:extLst>
              <a:ext uri="{FF2B5EF4-FFF2-40B4-BE49-F238E27FC236}">
                <a16:creationId xmlns:a16="http://schemas.microsoft.com/office/drawing/2014/main" id="{C042902F-5E78-E5C2-8BAF-77939E39E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06" y="2808723"/>
            <a:ext cx="1872208" cy="1702366"/>
          </a:xfrm>
          <a:prstGeom prst="rect">
            <a:avLst/>
          </a:prstGeom>
        </p:spPr>
      </p:pic>
      <p:pic>
        <p:nvPicPr>
          <p:cNvPr id="7" name="Image 6" descr="Une image contenant pot de fleurs, plante d’intérieur, plante, herbe&#10;&#10;Le contenu généré par l’IA peut être incorrect.">
            <a:extLst>
              <a:ext uri="{FF2B5EF4-FFF2-40B4-BE49-F238E27FC236}">
                <a16:creationId xmlns:a16="http://schemas.microsoft.com/office/drawing/2014/main" id="{964061AA-0605-CFF1-E35A-E0B0299AE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395" y="2793944"/>
            <a:ext cx="1561840" cy="1702366"/>
          </a:xfrm>
          <a:prstGeom prst="rect">
            <a:avLst/>
          </a:prstGeom>
        </p:spPr>
      </p:pic>
      <p:pic>
        <p:nvPicPr>
          <p:cNvPr id="9" name="Image 8" descr="Une image contenant texte, capture d’écran, diagramme, Plan&#10;&#10;Le contenu généré par l’IA peut être incorrect.">
            <a:extLst>
              <a:ext uri="{FF2B5EF4-FFF2-40B4-BE49-F238E27FC236}">
                <a16:creationId xmlns:a16="http://schemas.microsoft.com/office/drawing/2014/main" id="{58DA8CBB-92DC-86FF-239F-23666DE28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01" y="5108742"/>
            <a:ext cx="2489986" cy="1650754"/>
          </a:xfrm>
          <a:prstGeom prst="rect">
            <a:avLst/>
          </a:prstGeom>
        </p:spPr>
      </p:pic>
      <p:pic>
        <p:nvPicPr>
          <p:cNvPr id="11" name="Image 10" descr="Une image contenant texte, capture d’écran, jaune, conception">
            <a:extLst>
              <a:ext uri="{FF2B5EF4-FFF2-40B4-BE49-F238E27FC236}">
                <a16:creationId xmlns:a16="http://schemas.microsoft.com/office/drawing/2014/main" id="{5A32E3F5-8863-BAEC-19B5-D616B5E06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242" y="2841473"/>
            <a:ext cx="4539650" cy="266429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FE11844-F914-9A29-64A4-FA1612512F20}"/>
              </a:ext>
            </a:extLst>
          </p:cNvPr>
          <p:cNvSpPr txBox="1"/>
          <p:nvPr/>
        </p:nvSpPr>
        <p:spPr>
          <a:xfrm>
            <a:off x="5364088" y="2209169"/>
            <a:ext cx="2664296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Test de friture de tubercules infectés par </a:t>
            </a:r>
            <a:r>
              <a:rPr lang="fr-FR" sz="1400" b="1" dirty="0" err="1"/>
              <a:t>CAp</a:t>
            </a:r>
            <a:endParaRPr lang="fr-BE" sz="14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B823DEA-B023-7F71-996B-4DDDD9C5D1C7}"/>
              </a:ext>
            </a:extLst>
          </p:cNvPr>
          <p:cNvSpPr txBox="1"/>
          <p:nvPr/>
        </p:nvSpPr>
        <p:spPr>
          <a:xfrm>
            <a:off x="624283" y="2248088"/>
            <a:ext cx="244827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Tubercules et plantes infectés par </a:t>
            </a:r>
            <a:r>
              <a:rPr lang="fr-FR" sz="1400" b="1" dirty="0" err="1"/>
              <a:t>CAp</a:t>
            </a:r>
            <a:r>
              <a:rPr lang="fr-FR" sz="1400" b="1" dirty="0"/>
              <a:t> vs. sains</a:t>
            </a:r>
            <a:endParaRPr lang="fr-BE" sz="14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1B09184-7D93-372C-F24E-131358825ABD}"/>
              </a:ext>
            </a:extLst>
          </p:cNvPr>
          <p:cNvSpPr txBox="1"/>
          <p:nvPr/>
        </p:nvSpPr>
        <p:spPr>
          <a:xfrm>
            <a:off x="3087127" y="6589134"/>
            <a:ext cx="607144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BE" sz="1050" dirty="0" err="1"/>
              <a:t>Mahillon</a:t>
            </a:r>
            <a:r>
              <a:rPr lang="fr-BE" sz="1050" dirty="0"/>
              <a:t> et al.  (2025). Potato </a:t>
            </a:r>
            <a:r>
              <a:rPr lang="fr-BE" sz="1050" dirty="0" err="1"/>
              <a:t>Research</a:t>
            </a:r>
            <a:r>
              <a:rPr lang="fr-BE" sz="1050" dirty="0"/>
              <a:t>, 68(3), 2567–2578</a:t>
            </a:r>
            <a:r>
              <a:rPr lang="fr-BE" sz="1050" dirty="0">
                <a:effectLst/>
              </a:rPr>
              <a:t>. </a:t>
            </a:r>
            <a:r>
              <a:rPr lang="fr-BE" sz="1050" dirty="0">
                <a:effectLst/>
                <a:hlinkClick r:id="rId7"/>
              </a:rPr>
              <a:t>https://doi.org/10.1007/s11540-024-09840-y</a:t>
            </a:r>
            <a:endParaRPr lang="fr-BE" sz="1050" dirty="0">
              <a:effectLst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0896F75-E5E1-EA07-DC0C-2E0827C47EB0}"/>
              </a:ext>
            </a:extLst>
          </p:cNvPr>
          <p:cNvSpPr txBox="1"/>
          <p:nvPr/>
        </p:nvSpPr>
        <p:spPr>
          <a:xfrm>
            <a:off x="348768" y="4592875"/>
            <a:ext cx="2908449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Production par des plantes infectées </a:t>
            </a:r>
            <a:br>
              <a:rPr lang="fr-FR" sz="1400" b="1" dirty="0"/>
            </a:br>
            <a:r>
              <a:rPr lang="fr-FR" sz="1400" b="1" dirty="0"/>
              <a:t>par </a:t>
            </a:r>
            <a:r>
              <a:rPr lang="fr-FR" sz="1400" b="1" dirty="0" err="1"/>
              <a:t>CAp</a:t>
            </a:r>
            <a:r>
              <a:rPr lang="fr-FR" sz="1400" b="1" dirty="0"/>
              <a:t> vs. sains</a:t>
            </a:r>
            <a:endParaRPr lang="fr-BE" sz="1400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AECEAE2-8FAF-CA51-38AD-468AEDC0AF0F}"/>
              </a:ext>
            </a:extLst>
          </p:cNvPr>
          <p:cNvSpPr txBox="1"/>
          <p:nvPr/>
        </p:nvSpPr>
        <p:spPr>
          <a:xfrm>
            <a:off x="2967715" y="6030183"/>
            <a:ext cx="2242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↘ poids des tubercules </a:t>
            </a:r>
          </a:p>
        </p:txBody>
      </p:sp>
    </p:spTree>
    <p:extLst>
      <p:ext uri="{BB962C8B-B14F-4D97-AF65-F5344CB8AC3E}">
        <p14:creationId xmlns:p14="http://schemas.microsoft.com/office/powerpoint/2010/main" val="1255620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5F8BD-B096-7ADD-E614-E51E5A96B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2F0A8888-BCED-A710-1934-0BB809862AA8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23528" y="260648"/>
            <a:ext cx="84969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méthodes de lutte </a:t>
            </a:r>
            <a:r>
              <a:rPr lang="fr-FR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contre </a:t>
            </a:r>
            <a:r>
              <a:rPr lang="fr-FR" sz="3600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CPs</a:t>
            </a: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3600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</a:t>
            </a: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les </a:t>
            </a:r>
            <a:r>
              <a:rPr lang="fr-FR" sz="3600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Cixiidae</a:t>
            </a: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vectrices ? </a:t>
            </a:r>
            <a:endParaRPr lang="en-GB" sz="3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9CEC16B-C325-6A43-32A4-EE979CBEC923}"/>
              </a:ext>
            </a:extLst>
          </p:cNvPr>
          <p:cNvSpPr txBox="1"/>
          <p:nvPr/>
        </p:nvSpPr>
        <p:spPr>
          <a:xfrm>
            <a:off x="179512" y="1340768"/>
            <a:ext cx="8100900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Lutte contre le </a:t>
            </a:r>
            <a:r>
              <a:rPr lang="fr-FR" sz="2400" b="1" dirty="0" err="1"/>
              <a:t>phytoplasme</a:t>
            </a:r>
            <a:r>
              <a:rPr lang="fr-FR" sz="2400" b="1" dirty="0"/>
              <a:t> </a:t>
            </a:r>
            <a:r>
              <a:rPr lang="fr-FR" sz="2400" b="1" dirty="0" err="1"/>
              <a:t>CPs</a:t>
            </a:r>
            <a:r>
              <a:rPr lang="fr-FR" sz="2400" b="1" dirty="0"/>
              <a:t> ou la  </a:t>
            </a:r>
            <a:r>
              <a:rPr lang="el-GR" sz="2400" b="1" dirty="0"/>
              <a:t>γ</a:t>
            </a:r>
            <a:r>
              <a:rPr lang="fr-FR" sz="2400" b="1" dirty="0"/>
              <a:t>- </a:t>
            </a:r>
            <a:r>
              <a:rPr lang="fr-BE" sz="2400" b="1" dirty="0" err="1"/>
              <a:t>proteobacteria</a:t>
            </a:r>
            <a:r>
              <a:rPr lang="fr-BE" sz="2400" b="1" dirty="0"/>
              <a:t> </a:t>
            </a:r>
            <a:r>
              <a:rPr lang="fr-BE" sz="2400" b="1" dirty="0" err="1"/>
              <a:t>CAp</a:t>
            </a:r>
            <a:endParaRPr lang="fr-FR" sz="2400" b="1" dirty="0"/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fr-FR" dirty="0"/>
              <a:t>aucune méthode curative pour éliminer un </a:t>
            </a:r>
            <a:r>
              <a:rPr lang="fr-FR" dirty="0" err="1"/>
              <a:t>phytoplasme</a:t>
            </a:r>
            <a:r>
              <a:rPr lang="fr-FR" dirty="0"/>
              <a:t> ou une </a:t>
            </a:r>
            <a:r>
              <a:rPr lang="el-GR" dirty="0"/>
              <a:t>γ</a:t>
            </a:r>
            <a:r>
              <a:rPr lang="fr-FR" dirty="0"/>
              <a:t>- </a:t>
            </a:r>
            <a:r>
              <a:rPr lang="fr-BE" dirty="0" err="1"/>
              <a:t>proteobacteria</a:t>
            </a:r>
            <a:r>
              <a:rPr lang="fr-BE" dirty="0"/>
              <a:t> 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fr-FR" dirty="0"/>
              <a:t>destruction des plantes réservoirs de </a:t>
            </a:r>
            <a:r>
              <a:rPr lang="fr-FR" dirty="0" err="1"/>
              <a:t>CPs</a:t>
            </a:r>
            <a:r>
              <a:rPr lang="fr-FR" dirty="0"/>
              <a:t>, liserons et orties, dans et autour des parcelles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fr-FR" dirty="0"/>
              <a:t>sélection de variétés résistantes ?  =&gt; essais en Allemagne (EIP-Agri </a:t>
            </a:r>
            <a:r>
              <a:rPr lang="fr-FR" dirty="0" err="1"/>
              <a:t>Sikazika</a:t>
            </a:r>
            <a:r>
              <a:rPr lang="fr-FR" dirty="0"/>
              <a:t>) </a:t>
            </a:r>
          </a:p>
          <a:p>
            <a:endParaRPr lang="fr-FR" sz="1600" b="1" dirty="0"/>
          </a:p>
          <a:p>
            <a:r>
              <a:rPr lang="fr-FR" sz="2400" b="1" dirty="0"/>
              <a:t>Lutte contre les vecteurs :  les cicadelles </a:t>
            </a:r>
            <a:r>
              <a:rPr lang="fr-FR" sz="2400" b="1" dirty="0" err="1"/>
              <a:t>Cixiidae</a:t>
            </a:r>
            <a:endParaRPr lang="fr-FR" sz="2400" b="1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/>
              <a:t>Insecticide : </a:t>
            </a:r>
            <a:r>
              <a:rPr lang="fr-FR" dirty="0"/>
              <a:t>efficacité limitée des pyréthrinoïdes et </a:t>
            </a:r>
            <a:r>
              <a:rPr lang="fr-FR" dirty="0" err="1"/>
              <a:t>NNIs</a:t>
            </a:r>
            <a:r>
              <a:rPr lang="fr-FR" dirty="0"/>
              <a:t>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/>
              <a:t>Huiles : </a:t>
            </a:r>
            <a:r>
              <a:rPr lang="fr-FR" dirty="0"/>
              <a:t>n’empêche pas la transmission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/>
              <a:t>Perturbation du cycle de </a:t>
            </a:r>
            <a:r>
              <a:rPr lang="fr-BE" b="1" i="1" dirty="0" err="1"/>
              <a:t>Pentastiridius</a:t>
            </a:r>
            <a:r>
              <a:rPr lang="fr-BE" b="1" i="1" dirty="0"/>
              <a:t> </a:t>
            </a:r>
            <a:r>
              <a:rPr lang="fr-BE" b="1" i="1" dirty="0" err="1"/>
              <a:t>leporinus</a:t>
            </a:r>
            <a:r>
              <a:rPr lang="fr-BE" b="1" i="1" dirty="0"/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BE" b="1" dirty="0"/>
              <a:t>Rotation :</a:t>
            </a:r>
            <a:r>
              <a:rPr lang="fr-BE" dirty="0"/>
              <a:t> ne pas mettre une culture d’hiver après une culture infectée par </a:t>
            </a:r>
            <a:r>
              <a:rPr lang="fr-BE" dirty="0" err="1"/>
              <a:t>CAp</a:t>
            </a:r>
            <a:r>
              <a:rPr lang="fr-BE" dirty="0"/>
              <a:t> pour empêcher les larves contaminées de faire leur cycle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b="1" dirty="0"/>
              <a:t>Travail du sol</a:t>
            </a:r>
            <a:r>
              <a:rPr lang="fr-FR" dirty="0"/>
              <a:t> en profondeur : destruction des larves</a:t>
            </a:r>
          </a:p>
          <a:p>
            <a:endParaRPr lang="fr-FR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69E5CD-8CEF-C19B-F55D-E89C8336095D}"/>
              </a:ext>
            </a:extLst>
          </p:cNvPr>
          <p:cNvSpPr txBox="1"/>
          <p:nvPr/>
        </p:nvSpPr>
        <p:spPr>
          <a:xfrm>
            <a:off x="755576" y="5952287"/>
            <a:ext cx="7416824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Importance du monitoring pour la détection des espèces vectrices </a:t>
            </a:r>
            <a:br>
              <a:rPr lang="fr-FR" sz="2000" b="1" dirty="0"/>
            </a:br>
            <a:r>
              <a:rPr lang="fr-FR" sz="2000" b="1" dirty="0"/>
              <a:t>(plaques jaunes collantes)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35048942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841B17-84AA-C45D-72EC-D2B8D2FC78F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23528" y="154"/>
            <a:ext cx="84969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BE" sz="3600" i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Epitrix</a:t>
            </a:r>
            <a:r>
              <a:rPr lang="fr-BE" sz="3600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spp</a:t>
            </a: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Altises de la pomme de terre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62E80EF-3F17-32DF-FCC9-9F363E31FBD4}"/>
              </a:ext>
            </a:extLst>
          </p:cNvPr>
          <p:cNvSpPr txBox="1"/>
          <p:nvPr/>
        </p:nvSpPr>
        <p:spPr>
          <a:xfrm>
            <a:off x="119732" y="854444"/>
            <a:ext cx="474723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4 espèces </a:t>
            </a:r>
          </a:p>
          <a:p>
            <a:pPr lvl="1"/>
            <a:r>
              <a:rPr lang="fr-BE" sz="1600" i="1" dirty="0"/>
              <a:t>E. </a:t>
            </a:r>
            <a:r>
              <a:rPr lang="fr-BE" sz="1600" i="1" dirty="0" err="1"/>
              <a:t>subcrinita</a:t>
            </a:r>
            <a:r>
              <a:rPr lang="fr-BE" sz="1600" i="1" dirty="0"/>
              <a:t>  </a:t>
            </a:r>
            <a:r>
              <a:rPr lang="fr-BE" sz="1600" dirty="0"/>
              <a:t>(Am. Nord &amp; Sud)</a:t>
            </a:r>
          </a:p>
          <a:p>
            <a:pPr lvl="1"/>
            <a:r>
              <a:rPr lang="fr-BE" sz="1600" i="1" dirty="0"/>
              <a:t>E. </a:t>
            </a:r>
            <a:r>
              <a:rPr lang="fr-BE" sz="1600" i="1" dirty="0" err="1"/>
              <a:t>tuberis</a:t>
            </a:r>
            <a:r>
              <a:rPr lang="fr-BE" sz="1600" i="1" dirty="0"/>
              <a:t> </a:t>
            </a:r>
            <a:r>
              <a:rPr lang="fr-BE" sz="1600" dirty="0"/>
              <a:t>(Am. Nord &amp; Sud)</a:t>
            </a:r>
          </a:p>
          <a:p>
            <a:pPr lvl="1"/>
            <a:r>
              <a:rPr lang="fr-BE" sz="1600" i="1" dirty="0"/>
              <a:t>E. </a:t>
            </a:r>
            <a:r>
              <a:rPr lang="fr-BE" sz="1600" i="1" dirty="0" err="1"/>
              <a:t>cucumeris</a:t>
            </a:r>
            <a:r>
              <a:rPr lang="fr-BE" sz="1600" i="1" dirty="0"/>
              <a:t> </a:t>
            </a:r>
            <a:r>
              <a:rPr lang="fr-BE" sz="1600" dirty="0"/>
              <a:t>(Am. Nord &amp; Sud, Europe : ES, PT)</a:t>
            </a:r>
          </a:p>
          <a:p>
            <a:pPr lvl="1"/>
            <a:r>
              <a:rPr lang="fr-BE" sz="1600" i="1" dirty="0"/>
              <a:t>E. papa  </a:t>
            </a:r>
            <a:r>
              <a:rPr lang="fr-BE" sz="1600" dirty="0"/>
              <a:t>(Europe : ES, PT)</a:t>
            </a:r>
          </a:p>
          <a:p>
            <a:r>
              <a:rPr lang="fr-BE" dirty="0"/>
              <a:t>	=&gt; restriction d’importation</a:t>
            </a:r>
          </a:p>
          <a:p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Très petites chrysomèles ovoïdes (1,5 mm à 2mm), couleur noire bronze, antennes brunâtres. Adulte sauteur « puces de plantes »</a:t>
            </a:r>
          </a:p>
          <a:p>
            <a:endParaRPr lang="fr-B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Larve filiforme blanche 1 mm =&gt; 4,5 mm de long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Nymphe blanche +/- 2,5 mm de long</a:t>
            </a:r>
          </a:p>
          <a:p>
            <a:r>
              <a:rPr lang="fr-BE" dirty="0"/>
              <a:t>	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63EFD67-674C-EDBE-117D-A34C605742CE}"/>
              </a:ext>
            </a:extLst>
          </p:cNvPr>
          <p:cNvGrpSpPr/>
          <p:nvPr/>
        </p:nvGrpSpPr>
        <p:grpSpPr>
          <a:xfrm>
            <a:off x="4932189" y="900154"/>
            <a:ext cx="4118114" cy="5613017"/>
            <a:chOff x="5025886" y="1282059"/>
            <a:chExt cx="4118114" cy="5613017"/>
          </a:xfrm>
        </p:grpSpPr>
        <p:pic>
          <p:nvPicPr>
            <p:cNvPr id="4" name="Afbeelding 9">
              <a:extLst>
                <a:ext uri="{FF2B5EF4-FFF2-40B4-BE49-F238E27FC236}">
                  <a16:creationId xmlns:a16="http://schemas.microsoft.com/office/drawing/2014/main" id="{35FE9110-7657-9BD2-9912-63B97DB6B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886" y="3662761"/>
              <a:ext cx="4118113" cy="3232315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CCC073B6-ABE6-83E5-B4CB-6EB8E3CA4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37" t="1630" r="13295" b="1284"/>
            <a:stretch>
              <a:fillRect/>
            </a:stretch>
          </p:blipFill>
          <p:spPr>
            <a:xfrm>
              <a:off x="5025887" y="1282059"/>
              <a:ext cx="2207761" cy="2398967"/>
            </a:xfrm>
            <a:prstGeom prst="rect">
              <a:avLst/>
            </a:prstGeom>
          </p:spPr>
        </p:pic>
        <p:pic>
          <p:nvPicPr>
            <p:cNvPr id="6" name="Picture 23" descr="Q:\Ecotox\SC\Depitrim\Photos\Epitrix\Larve Epitrix (11).jpg">
              <a:extLst>
                <a:ext uri="{FF2B5EF4-FFF2-40B4-BE49-F238E27FC236}">
                  <a16:creationId xmlns:a16="http://schemas.microsoft.com/office/drawing/2014/main" id="{7E5D8847-0F63-62BE-4C0A-40AEE3D072E3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" t="11075" b="7098"/>
            <a:stretch>
              <a:fillRect/>
            </a:stretch>
          </p:blipFill>
          <p:spPr bwMode="auto">
            <a:xfrm rot="16200000">
              <a:off x="6972409" y="1509435"/>
              <a:ext cx="2398967" cy="1944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FAD98EE-37F2-2E8B-5977-DED1CAFE5D57}"/>
              </a:ext>
            </a:extLst>
          </p:cNvPr>
          <p:cNvSpPr txBox="1"/>
          <p:nvPr/>
        </p:nvSpPr>
        <p:spPr>
          <a:xfrm>
            <a:off x="6372200" y="650185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0" strike="noStrike" spc="-1" noProof="0" dirty="0">
                <a:solidFill>
                  <a:srgbClr val="000000"/>
                </a:solidFill>
              </a:rPr>
              <a:t>Source : EPPO PM 7/109 (2) </a:t>
            </a:r>
            <a:endParaRPr lang="fr-BE" dirty="0"/>
          </a:p>
        </p:txBody>
      </p:sp>
      <p:pic>
        <p:nvPicPr>
          <p:cNvPr id="10" name="Picture 11" descr="https://encrypted-tbn3.gstatic.com/images?q=tbn:ANd9GcSwDPoS0HleUffu04mOq1Lf-bCUVnaDl89YiU0DG4LQUv-VYhTy">
            <a:extLst>
              <a:ext uri="{FF2B5EF4-FFF2-40B4-BE49-F238E27FC236}">
                <a16:creationId xmlns:a16="http://schemas.microsoft.com/office/drawing/2014/main" id="{4AF96289-B00A-A72B-0A35-76BD0AC55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6" y="5390041"/>
            <a:ext cx="2016448" cy="133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5526C5A-432F-C224-22A7-624DFD7FB9CA}"/>
              </a:ext>
            </a:extLst>
          </p:cNvPr>
          <p:cNvSpPr txBox="1"/>
          <p:nvPr/>
        </p:nvSpPr>
        <p:spPr>
          <a:xfrm>
            <a:off x="2016447" y="5593778"/>
            <a:ext cx="22063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dirty="0"/>
              <a:t>Hiverne dans le sol </a:t>
            </a:r>
            <a:br>
              <a:rPr lang="fr-BE" dirty="0"/>
            </a:br>
            <a:r>
              <a:rPr lang="fr-BE" dirty="0"/>
              <a:t>=&gt; propagation  avec la terre </a:t>
            </a:r>
          </a:p>
        </p:txBody>
      </p:sp>
    </p:spTree>
    <p:extLst>
      <p:ext uri="{BB962C8B-B14F-4D97-AF65-F5344CB8AC3E}">
        <p14:creationId xmlns:p14="http://schemas.microsoft.com/office/powerpoint/2010/main" val="2001107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http://onlinelibrary.wiley.com/store/10.1111/j.1365-2338.2011.02504.x/asset/image_n/EPP_2504_f2.jpg?v=1&amp;t=ha25zzpf&amp;s=9ab06d9b955538c82348b7c969c9408542dec4a5">
            <a:extLst>
              <a:ext uri="{FF2B5EF4-FFF2-40B4-BE49-F238E27FC236}">
                <a16:creationId xmlns:a16="http://schemas.microsoft.com/office/drawing/2014/main" id="{0F5B546C-09BD-B6A1-C5FC-2893AD686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548" y="2564904"/>
            <a:ext cx="2592288" cy="302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3B11B92-6153-5914-4B49-C0CFE5D306C9}"/>
              </a:ext>
            </a:extLst>
          </p:cNvPr>
          <p:cNvSpPr txBox="1"/>
          <p:nvPr/>
        </p:nvSpPr>
        <p:spPr>
          <a:xfrm>
            <a:off x="107504" y="260648"/>
            <a:ext cx="8568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Dommages des altises de la pomme de terre</a:t>
            </a:r>
          </a:p>
        </p:txBody>
      </p:sp>
      <p:pic>
        <p:nvPicPr>
          <p:cNvPr id="6" name="Picture 2" descr="EPIXTU 03">
            <a:hlinkClick r:id="rId3"/>
            <a:extLst>
              <a:ext uri="{FF2B5EF4-FFF2-40B4-BE49-F238E27FC236}">
                <a16:creationId xmlns:a16="http://schemas.microsoft.com/office/drawing/2014/main" id="{7C4A83D3-836C-9B95-8213-AD10D18CB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595661"/>
            <a:ext cx="4621856" cy="302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803C3BA-BEFA-3278-B0DD-A0B985AE21FF}"/>
              </a:ext>
            </a:extLst>
          </p:cNvPr>
          <p:cNvSpPr txBox="1"/>
          <p:nvPr/>
        </p:nvSpPr>
        <p:spPr>
          <a:xfrm>
            <a:off x="755576" y="1124744"/>
            <a:ext cx="208823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Larves</a:t>
            </a:r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14D8D61-3543-9539-FA01-79F603CD1090}"/>
              </a:ext>
            </a:extLst>
          </p:cNvPr>
          <p:cNvSpPr txBox="1"/>
          <p:nvPr/>
        </p:nvSpPr>
        <p:spPr>
          <a:xfrm>
            <a:off x="5550780" y="1124744"/>
            <a:ext cx="208823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Adultes</a:t>
            </a:r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FD0B7AA-2D51-FB05-B390-754DBA9BD614}"/>
              </a:ext>
            </a:extLst>
          </p:cNvPr>
          <p:cNvSpPr txBox="1"/>
          <p:nvPr/>
        </p:nvSpPr>
        <p:spPr>
          <a:xfrm>
            <a:off x="4932040" y="1742992"/>
            <a:ext cx="35237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Perforations circulaires du feuillage </a:t>
            </a:r>
          </a:p>
          <a:p>
            <a:pPr algn="ctr"/>
            <a:r>
              <a:rPr lang="fr-FR" dirty="0"/>
              <a:t>(1 à 1,5 mm de diamètre)</a:t>
            </a:r>
          </a:p>
          <a:p>
            <a:pPr algn="ctr"/>
            <a:endParaRPr lang="fr-BE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975BCC-D95E-2195-C13B-194C4D3C8A40}"/>
              </a:ext>
            </a:extLst>
          </p:cNvPr>
          <p:cNvSpPr txBox="1"/>
          <p:nvPr/>
        </p:nvSpPr>
        <p:spPr>
          <a:xfrm>
            <a:off x="477641" y="1703635"/>
            <a:ext cx="2513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Cicatrices superficielles </a:t>
            </a:r>
          </a:p>
          <a:p>
            <a:pPr algn="ctr"/>
            <a:r>
              <a:rPr lang="fr-FR" dirty="0">
                <a:sym typeface="Wingdings" panose="05000000000000000000" pitchFamily="2" charset="2"/>
              </a:rPr>
              <a:t> </a:t>
            </a:r>
            <a:r>
              <a:rPr lang="fr-FR" dirty="0"/>
              <a:t>galeries sous la peau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58783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B0C51C1-D99C-A147-537F-403A124EDA2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23528" y="260648"/>
            <a:ext cx="84969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 risque  pour ces altises ? </a:t>
            </a:r>
            <a:endParaRPr lang="en-GB" sz="3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FE36DAA-3D57-9C3D-CB3B-4A0766DA322D}"/>
              </a:ext>
            </a:extLst>
          </p:cNvPr>
          <p:cNvCxnSpPr>
            <a:cxnSpLocks/>
          </p:cNvCxnSpPr>
          <p:nvPr/>
        </p:nvCxnSpPr>
        <p:spPr>
          <a:xfrm>
            <a:off x="4572000" y="2250595"/>
            <a:ext cx="0" cy="41390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590DBD9B-AD59-1652-4FD8-5E6879CF9F4A}"/>
              </a:ext>
            </a:extLst>
          </p:cNvPr>
          <p:cNvSpPr txBox="1"/>
          <p:nvPr/>
        </p:nvSpPr>
        <p:spPr>
          <a:xfrm>
            <a:off x="467544" y="1408978"/>
            <a:ext cx="352838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Introduction UE : faible </a:t>
            </a:r>
            <a:endParaRPr lang="fr-BE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BBD643-3955-B83D-C60A-6DD3820F5C86}"/>
              </a:ext>
            </a:extLst>
          </p:cNvPr>
          <p:cNvSpPr txBox="1"/>
          <p:nvPr/>
        </p:nvSpPr>
        <p:spPr>
          <a:xfrm>
            <a:off x="5148077" y="1408978"/>
            <a:ext cx="352838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Etablissement UE : élevé</a:t>
            </a:r>
            <a:endParaRPr lang="fr-BE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8471074-15ED-E250-BAF0-7FC9444D078D}"/>
              </a:ext>
            </a:extLst>
          </p:cNvPr>
          <p:cNvSpPr txBox="1"/>
          <p:nvPr/>
        </p:nvSpPr>
        <p:spPr>
          <a:xfrm>
            <a:off x="442280" y="2026640"/>
            <a:ext cx="38164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Adultes, nymphes, larves =&gt; les chaumes, le sol et  les tubercules de champs infestés par </a:t>
            </a:r>
            <a:r>
              <a:rPr lang="fr-FR" i="1" dirty="0" err="1"/>
              <a:t>Epitrix</a:t>
            </a:r>
            <a:r>
              <a:rPr lang="fr-FR" dirty="0"/>
              <a:t> </a:t>
            </a:r>
            <a:r>
              <a:rPr lang="fr-FR" dirty="0" err="1"/>
              <a:t>spp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Adultes à la surface des tubercules ou avec la terre qui adhère aux tubercules</a:t>
            </a:r>
          </a:p>
          <a:p>
            <a:endParaRPr lang="fr-FR" dirty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/>
              <a:t>Risque lors de l’exportation de plants de pomme de terre (pas de lavage)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BE" u="sng" dirty="0">
                <a:solidFill>
                  <a:schemeClr val="dk1"/>
                </a:solidFill>
              </a:rPr>
              <a:t>L'importation de plants de pommes de terre en provenance de pays tiers est interdite dans l'UE (UE, 2016) sauf dérogation</a:t>
            </a:r>
            <a:r>
              <a:rPr lang="fr-BE" dirty="0">
                <a:solidFill>
                  <a:schemeClr val="dk1"/>
                </a:solidFill>
              </a:rPr>
              <a:t>. 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2BFA5C6-21C9-F38A-4A03-5761FECFF919}"/>
              </a:ext>
            </a:extLst>
          </p:cNvPr>
          <p:cNvSpPr txBox="1"/>
          <p:nvPr/>
        </p:nvSpPr>
        <p:spPr>
          <a:xfrm>
            <a:off x="5148077" y="2011790"/>
            <a:ext cx="38164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Pas de limitation des </a:t>
            </a:r>
            <a:r>
              <a:rPr lang="fr-FR" i="1" dirty="0" err="1"/>
              <a:t>Epitrix</a:t>
            </a:r>
            <a:r>
              <a:rPr lang="fr-FR" dirty="0"/>
              <a:t> </a:t>
            </a:r>
            <a:r>
              <a:rPr lang="fr-FR" dirty="0" err="1"/>
              <a:t>spp</a:t>
            </a:r>
            <a:r>
              <a:rPr lang="fr-FR" dirty="0"/>
              <a:t>. par les conditions climatiques.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Plantes hôtes présentes : </a:t>
            </a:r>
            <a:r>
              <a:rPr lang="fr-FR" dirty="0" err="1"/>
              <a:t>Solanaceae</a:t>
            </a:r>
            <a:r>
              <a:rPr lang="fr-FR" dirty="0"/>
              <a:t>, </a:t>
            </a:r>
            <a:r>
              <a:rPr lang="fr-FR" dirty="0" err="1"/>
              <a:t>Chenopodiaceae</a:t>
            </a:r>
            <a:r>
              <a:rPr lang="fr-FR" dirty="0"/>
              <a:t>, </a:t>
            </a:r>
            <a:r>
              <a:rPr lang="fr-FR" dirty="0" err="1"/>
              <a:t>Curcubitaceae</a:t>
            </a:r>
            <a:r>
              <a:rPr lang="fr-FR" dirty="0"/>
              <a:t>, </a:t>
            </a:r>
            <a:r>
              <a:rPr lang="fr-FR" dirty="0" err="1"/>
              <a:t>Fabaceae</a:t>
            </a:r>
            <a:r>
              <a:rPr lang="fr-F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Aire de répartition potentielle recoupe la zone de culture de la pomme de terre ! </a:t>
            </a:r>
          </a:p>
        </p:txBody>
      </p:sp>
      <p:pic>
        <p:nvPicPr>
          <p:cNvPr id="9" name="Image 8" descr="Une image contenant texte, diagramme, carte&#10;&#10;Le contenu généré par l’IA peut être incorrect.">
            <a:extLst>
              <a:ext uri="{FF2B5EF4-FFF2-40B4-BE49-F238E27FC236}">
                <a16:creationId xmlns:a16="http://schemas.microsoft.com/office/drawing/2014/main" id="{E95C1B76-32FA-9F78-78F1-6863BF059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633" y="4320114"/>
            <a:ext cx="1577309" cy="184443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53A8574-8959-93B4-CF14-9DFF52F14DAA}"/>
              </a:ext>
            </a:extLst>
          </p:cNvPr>
          <p:cNvSpPr txBox="1"/>
          <p:nvPr/>
        </p:nvSpPr>
        <p:spPr>
          <a:xfrm>
            <a:off x="6858000" y="64533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noProof="0" dirty="0"/>
              <a:t>VKM Report 2019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1505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7E3D3-3D25-BF8F-74C8-231FAAA6B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191242-2B4A-70EE-FA5B-EB2E843E449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6146720"/>
            <a:ext cx="9144000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7D1576-CAE5-47CA-7505-482FAAB884B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51720" y="6104217"/>
            <a:ext cx="58150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1200" b="1" dirty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wallon de Recherches agronomiques</a:t>
            </a:r>
            <a:r>
              <a:rPr lang="fr-BE" altLang="fr-FR" sz="1200" b="1" dirty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BE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Répondre aux questions d’aujourd’hui et relever les défis de demain</a:t>
            </a:r>
            <a:endParaRPr lang="fr-FR" altLang="fr-FR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altLang="fr-FR" sz="1000" b="1" dirty="0">
                <a:solidFill>
                  <a:srgbClr val="C81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</a:t>
            </a:r>
            <a:r>
              <a:rPr lang="fr-FR" altLang="fr-FR" sz="1000" b="1" dirty="0">
                <a:solidFill>
                  <a:srgbClr val="C81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cra.wallonie.be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08A3D15-CDB3-6998-AC6A-26E8CE45677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26861" y="2132856"/>
            <a:ext cx="6839871" cy="2308324"/>
          </a:xfrm>
          <a:prstGeom prst="rect">
            <a:avLst/>
          </a:prstGeom>
          <a:solidFill>
            <a:srgbClr val="00A444"/>
          </a:solidFill>
        </p:spPr>
        <p:txBody>
          <a:bodyPr wrap="square" rtlCol="0">
            <a:spAutoFit/>
          </a:bodyPr>
          <a:lstStyle/>
          <a:p>
            <a:pPr algn="ctr"/>
            <a:endParaRPr lang="fr-BE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Ravageurs </a:t>
            </a:r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exotiques</a:t>
            </a:r>
          </a:p>
          <a:p>
            <a:pPr algn="ctr"/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(espèces de quarantaine)</a:t>
            </a:r>
          </a:p>
          <a:p>
            <a:pPr algn="ctr"/>
            <a:endParaRPr lang="fr-BE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3B111F-0B0C-28B4-1291-7A0133024C4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077505"/>
            <a:ext cx="13835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16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6B71C-C9D0-D504-4FBF-2476DEFF4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83C45-D3D4-1AF4-226A-8EF10E628AB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23528" y="51858"/>
            <a:ext cx="84969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BE" sz="3600" i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Naupactus</a:t>
            </a:r>
            <a:r>
              <a:rPr lang="fr-BE" sz="3600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sz="3600" i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leucoloma</a:t>
            </a:r>
            <a:r>
              <a:rPr lang="fr-BE" sz="3600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fr-BE" sz="3600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BE" sz="3600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</a:t>
            </a: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Charançon frangé de blanc »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1786BD0-164F-D126-C8CF-7DBD9ED241CB}"/>
              </a:ext>
            </a:extLst>
          </p:cNvPr>
          <p:cNvSpPr txBox="1"/>
          <p:nvPr/>
        </p:nvSpPr>
        <p:spPr>
          <a:xfrm>
            <a:off x="90115" y="1103891"/>
            <a:ext cx="474723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Originaire d’Amérique du Sud (</a:t>
            </a:r>
            <a:r>
              <a:rPr lang="fr-BE" i="1" dirty="0" err="1"/>
              <a:t>Naupactus</a:t>
            </a:r>
            <a:r>
              <a:rPr lang="fr-BE" dirty="0"/>
              <a:t> &gt;200 </a:t>
            </a:r>
            <a:r>
              <a:rPr lang="fr-BE" dirty="0" err="1"/>
              <a:t>spp</a:t>
            </a:r>
            <a:r>
              <a:rPr lang="fr-BE" dirty="0"/>
              <a:t>), présent en Am. du nord, Afrique du sud, Australie, Nouvelle-Zélande, Açores (UE). </a:t>
            </a:r>
          </a:p>
          <a:p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Charançon de 8-12 mm de long et 4 mm de large, bande claire à l'extrémité des 2 élytres, bandes pâles de chaque côté du thorax et de la tête. </a:t>
            </a:r>
            <a:r>
              <a:rPr lang="fr-BE" u="sng" dirty="0"/>
              <a:t>Reproduction parthénogénétique.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Larves blanchâtres sans pattes, petite tête brun pâle et des mandibules proéminentes</a:t>
            </a:r>
            <a:br>
              <a:rPr lang="fr-BE" dirty="0"/>
            </a:br>
            <a:r>
              <a:rPr lang="fr-BE" dirty="0"/>
              <a:t>Dernier stade 13mm de long et 6 mm de large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Nymphe 10-12 mm de long blanche =&gt; brune dans une « chambre ovale » de terre creusée par la larve	</a:t>
            </a:r>
          </a:p>
        </p:txBody>
      </p:sp>
      <p:pic>
        <p:nvPicPr>
          <p:cNvPr id="13" name="Afbeelding 8">
            <a:extLst>
              <a:ext uri="{FF2B5EF4-FFF2-40B4-BE49-F238E27FC236}">
                <a16:creationId xmlns:a16="http://schemas.microsoft.com/office/drawing/2014/main" id="{492BC478-562A-F615-0E65-4A286954A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140900"/>
            <a:ext cx="2664296" cy="2186232"/>
          </a:xfrm>
          <a:prstGeom prst="rect">
            <a:avLst/>
          </a:prstGeom>
        </p:spPr>
      </p:pic>
      <p:pic>
        <p:nvPicPr>
          <p:cNvPr id="14" name="Afbeelding 2">
            <a:extLst>
              <a:ext uri="{FF2B5EF4-FFF2-40B4-BE49-F238E27FC236}">
                <a16:creationId xmlns:a16="http://schemas.microsoft.com/office/drawing/2014/main" id="{5034AE6D-73A3-E9FE-1CE4-E72C533A6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6" y="3327132"/>
            <a:ext cx="3833815" cy="3201131"/>
          </a:xfrm>
          <a:prstGeom prst="rect">
            <a:avLst/>
          </a:prstGeom>
        </p:spPr>
      </p:pic>
      <p:pic>
        <p:nvPicPr>
          <p:cNvPr id="15" name="Afbeelding 5">
            <a:extLst>
              <a:ext uri="{FF2B5EF4-FFF2-40B4-BE49-F238E27FC236}">
                <a16:creationId xmlns:a16="http://schemas.microsoft.com/office/drawing/2014/main" id="{9A3B1948-E039-0B4F-D88C-C9B5CB292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5602553"/>
            <a:ext cx="1347034" cy="909369"/>
          </a:xfrm>
          <a:prstGeom prst="rect">
            <a:avLst/>
          </a:prstGeom>
        </p:spPr>
      </p:pic>
      <p:sp>
        <p:nvSpPr>
          <p:cNvPr id="16" name="Tekstvak 6">
            <a:extLst>
              <a:ext uri="{FF2B5EF4-FFF2-40B4-BE49-F238E27FC236}">
                <a16:creationId xmlns:a16="http://schemas.microsoft.com/office/drawing/2014/main" id="{595D1AEF-90D5-5DB8-6329-4AAD7BDAC201}"/>
              </a:ext>
            </a:extLst>
          </p:cNvPr>
          <p:cNvSpPr txBox="1"/>
          <p:nvPr/>
        </p:nvSpPr>
        <p:spPr>
          <a:xfrm>
            <a:off x="1763688" y="6581001"/>
            <a:ext cx="2306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noProof="0" dirty="0"/>
              <a:t>© DSIR Information </a:t>
            </a:r>
            <a:r>
              <a:rPr lang="fr-BE" sz="1200" noProof="0" dirty="0" err="1"/>
              <a:t>Series</a:t>
            </a:r>
            <a:r>
              <a:rPr lang="fr-BE" sz="1200" noProof="0" dirty="0"/>
              <a:t> 105/12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7FFE766-8229-78B4-3B75-7B5084330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" t="22978" r="21301" b="14823"/>
          <a:stretch>
            <a:fillRect/>
          </a:stretch>
        </p:blipFill>
        <p:spPr bwMode="auto">
          <a:xfrm rot="16200000">
            <a:off x="7159988" y="1649258"/>
            <a:ext cx="2186231" cy="116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71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FF7AE-473D-7220-74BD-D5592F348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93E824A-6210-5321-0A81-EF92924577DD}"/>
              </a:ext>
            </a:extLst>
          </p:cNvPr>
          <p:cNvSpPr txBox="1"/>
          <p:nvPr/>
        </p:nvSpPr>
        <p:spPr>
          <a:xfrm>
            <a:off x="755576" y="1124744"/>
            <a:ext cx="208823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Larves</a:t>
            </a:r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07DE35-2245-242B-D820-15896100CD4B}"/>
              </a:ext>
            </a:extLst>
          </p:cNvPr>
          <p:cNvSpPr txBox="1"/>
          <p:nvPr/>
        </p:nvSpPr>
        <p:spPr>
          <a:xfrm>
            <a:off x="5929988" y="1150628"/>
            <a:ext cx="208823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Adultes</a:t>
            </a:r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5C5D55-C3DA-51E5-BF08-FDBA0D90BAFE}"/>
              </a:ext>
            </a:extLst>
          </p:cNvPr>
          <p:cNvSpPr txBox="1"/>
          <p:nvPr/>
        </p:nvSpPr>
        <p:spPr>
          <a:xfrm>
            <a:off x="5420794" y="1697645"/>
            <a:ext cx="31066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Défoliation du bord des feuilles</a:t>
            </a:r>
            <a:br>
              <a:rPr lang="fr-FR" dirty="0"/>
            </a:br>
            <a:r>
              <a:rPr lang="fr-FR" dirty="0"/>
              <a:t> =&gt; bords dentelés</a:t>
            </a:r>
          </a:p>
          <a:p>
            <a:pPr algn="ctr"/>
            <a:endParaRPr lang="fr-BE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36FAA4A-66D3-7E3E-9B46-BD482B5E6572}"/>
              </a:ext>
            </a:extLst>
          </p:cNvPr>
          <p:cNvSpPr txBox="1"/>
          <p:nvPr/>
        </p:nvSpPr>
        <p:spPr>
          <a:xfrm>
            <a:off x="293567" y="1697645"/>
            <a:ext cx="3513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Attaque de racines et de tubercules</a:t>
            </a:r>
          </a:p>
          <a:p>
            <a:pPr algn="ctr"/>
            <a:r>
              <a:rPr lang="fr-FR" dirty="0"/>
              <a:t>dégâts localisés</a:t>
            </a:r>
            <a:endParaRPr lang="fr-BE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957FE03-B3A5-35E9-67A7-B6F458A7A16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23528" y="51858"/>
            <a:ext cx="84969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Dommages de </a:t>
            </a:r>
            <a:r>
              <a:rPr lang="fr-BE" sz="3600" i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Naupactus</a:t>
            </a:r>
            <a:r>
              <a:rPr lang="fr-BE" sz="3600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sz="3600" i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leucoloma</a:t>
            </a:r>
            <a:r>
              <a:rPr lang="fr-BE" sz="3600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fr-BE" sz="3600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BE" sz="3600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</a:t>
            </a: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Charançon frangé de blanc »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AAEE8-C2BF-503B-35FA-C4BB98394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8"/>
          <a:stretch>
            <a:fillRect/>
          </a:stretch>
        </p:blipFill>
        <p:spPr bwMode="auto">
          <a:xfrm>
            <a:off x="5114933" y="2476053"/>
            <a:ext cx="3692735" cy="31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3">
            <a:extLst>
              <a:ext uri="{FF2B5EF4-FFF2-40B4-BE49-F238E27FC236}">
                <a16:creationId xmlns:a16="http://schemas.microsoft.com/office/drawing/2014/main" id="{11C4628C-0A79-C1F1-BC58-B329767A6CDF}"/>
              </a:ext>
            </a:extLst>
          </p:cNvPr>
          <p:cNvSpPr txBox="1"/>
          <p:nvPr/>
        </p:nvSpPr>
        <p:spPr>
          <a:xfrm>
            <a:off x="5058119" y="5324704"/>
            <a:ext cx="2841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noProof="0" dirty="0">
                <a:solidFill>
                  <a:schemeClr val="bg1"/>
                </a:solidFill>
              </a:rPr>
              <a:t>© Jerry A. Payne USDA Agricultural service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DE4CDCD-C6B6-C5BF-9211-D4D2A1FDDACE}"/>
              </a:ext>
            </a:extLst>
          </p:cNvPr>
          <p:cNvSpPr txBox="1"/>
          <p:nvPr/>
        </p:nvSpPr>
        <p:spPr>
          <a:xfrm>
            <a:off x="5298726" y="5601703"/>
            <a:ext cx="36927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600" i="1" noProof="0" dirty="0"/>
              <a:t>N. </a:t>
            </a:r>
            <a:r>
              <a:rPr lang="fr-BE" sz="1600" i="1" noProof="0" dirty="0" err="1"/>
              <a:t>leucoloma</a:t>
            </a:r>
            <a:r>
              <a:rPr lang="fr-BE" sz="1600" i="1" noProof="0" dirty="0"/>
              <a:t> </a:t>
            </a:r>
            <a:r>
              <a:rPr lang="fr-BE" sz="1600" noProof="0" dirty="0"/>
              <a:t>sur une feuille de myrtille</a:t>
            </a:r>
          </a:p>
        </p:txBody>
      </p:sp>
      <p:pic>
        <p:nvPicPr>
          <p:cNvPr id="14" name="Picture 4" descr="Fig. 02B: Photograph of a whitefringed beetle grub on an alfalfa root.">
            <a:extLst>
              <a:ext uri="{FF2B5EF4-FFF2-40B4-BE49-F238E27FC236}">
                <a16:creationId xmlns:a16="http://schemas.microsoft.com/office/drawing/2014/main" id="{19FFBA39-57BB-DD9C-C069-07E7DEF88530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t="24106" r="-1809" b="14420"/>
          <a:stretch>
            <a:fillRect/>
          </a:stretch>
        </p:blipFill>
        <p:spPr bwMode="auto">
          <a:xfrm>
            <a:off x="416718" y="2355378"/>
            <a:ext cx="3348000" cy="233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A80931C-42FA-0691-2D98-22874D0EB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" r="2930" b="11043"/>
          <a:stretch>
            <a:fillRect/>
          </a:stretch>
        </p:blipFill>
        <p:spPr bwMode="auto">
          <a:xfrm>
            <a:off x="416718" y="4645902"/>
            <a:ext cx="329118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9E90D0B-8CFC-6178-F1BB-2DDC66753853}"/>
              </a:ext>
            </a:extLst>
          </p:cNvPr>
          <p:cNvSpPr txBox="1"/>
          <p:nvPr/>
        </p:nvSpPr>
        <p:spPr>
          <a:xfrm>
            <a:off x="359043" y="6282922"/>
            <a:ext cx="3463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noProof="0" dirty="0">
                <a:solidFill>
                  <a:schemeClr val="bg1"/>
                </a:solidFill>
                <a:latin typeface="museo-sans"/>
              </a:rPr>
              <a:t>(</a:t>
            </a:r>
            <a:r>
              <a:rPr lang="fr-BE" sz="1400" noProof="0" dirty="0">
                <a:solidFill>
                  <a:schemeClr val="bg1"/>
                </a:solidFill>
                <a:latin typeface="museo-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https://ausveg.com.au/article/project-reflection-managing-white-fringed-weevils/</a:t>
            </a:r>
            <a:r>
              <a:rPr lang="fr-BE" sz="1400" noProof="0" dirty="0">
                <a:solidFill>
                  <a:schemeClr val="bg1"/>
                </a:solidFill>
                <a:latin typeface="museo-sans"/>
              </a:rPr>
              <a:t>) </a:t>
            </a:r>
            <a:endParaRPr lang="fr-BE" sz="1400" dirty="0">
              <a:solidFill>
                <a:schemeClr val="bg1"/>
              </a:solidFill>
            </a:endParaRPr>
          </a:p>
        </p:txBody>
      </p:sp>
      <p:sp>
        <p:nvSpPr>
          <p:cNvPr id="18" name="Tekstvak 5">
            <a:extLst>
              <a:ext uri="{FF2B5EF4-FFF2-40B4-BE49-F238E27FC236}">
                <a16:creationId xmlns:a16="http://schemas.microsoft.com/office/drawing/2014/main" id="{89476B66-0A2E-E850-9629-E80E518633CA}"/>
              </a:ext>
            </a:extLst>
          </p:cNvPr>
          <p:cNvSpPr txBox="1"/>
          <p:nvPr/>
        </p:nvSpPr>
        <p:spPr>
          <a:xfrm>
            <a:off x="323528" y="4329847"/>
            <a:ext cx="6121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200" i="0" noProof="0" dirty="0">
                <a:solidFill>
                  <a:schemeClr val="bg1"/>
                </a:solidFill>
                <a:effectLst/>
                <a:latin typeface="Lucida Grande"/>
              </a:rPr>
              <a:t>© </a:t>
            </a:r>
            <a:r>
              <a:rPr lang="fr-BE" sz="1200" noProof="0" dirty="0">
                <a:solidFill>
                  <a:schemeClr val="bg1"/>
                </a:solidFill>
                <a:latin typeface="Lucida Grande"/>
              </a:rPr>
              <a:t>Mark Marsalis</a:t>
            </a:r>
            <a:r>
              <a:rPr lang="fr-BE" sz="1200" i="0" noProof="0" dirty="0">
                <a:solidFill>
                  <a:schemeClr val="bg1"/>
                </a:solidFill>
                <a:effectLst/>
                <a:latin typeface="Lucida Grande"/>
              </a:rPr>
              <a:t>, New Mexico State </a:t>
            </a:r>
            <a:r>
              <a:rPr lang="fr-BE" sz="1200" i="0" noProof="0" dirty="0" err="1">
                <a:solidFill>
                  <a:schemeClr val="bg1"/>
                </a:solidFill>
                <a:effectLst/>
                <a:latin typeface="Lucida Grande"/>
              </a:rPr>
              <a:t>University</a:t>
            </a:r>
            <a:endParaRPr lang="fr-BE" sz="1200" noProof="0" dirty="0">
              <a:solidFill>
                <a:schemeClr val="bg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AB3DE5A-1B57-9DE4-3AB6-A8246531F842}"/>
              </a:ext>
            </a:extLst>
          </p:cNvPr>
          <p:cNvSpPr txBox="1"/>
          <p:nvPr/>
        </p:nvSpPr>
        <p:spPr>
          <a:xfrm>
            <a:off x="344439" y="235062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noProof="0" dirty="0">
                <a:solidFill>
                  <a:schemeClr val="bg1"/>
                </a:solidFill>
              </a:rPr>
              <a:t>luzerne</a:t>
            </a:r>
            <a:endParaRPr lang="fr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78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9512" y="1242338"/>
            <a:ext cx="5724128" cy="4373323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323528" y="227854"/>
            <a:ext cx="828092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GB" sz="3600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Puceron</a:t>
            </a:r>
            <a:r>
              <a:rPr lang="en-GB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en-GB" sz="3600" noProof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insecte</a:t>
            </a: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piqueur-suceur (Hémiptères, </a:t>
            </a:r>
            <a:r>
              <a:rPr lang="fr-BE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Aphidoidea</a:t>
            </a: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sz="3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Encyclop'Aphid : l'encyclopédie des pucerons - Alimentation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031" y="1772816"/>
            <a:ext cx="3843430" cy="364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2843808" y="6482908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defRPr/>
            </a:pPr>
            <a:r>
              <a:rPr lang="fr-FR" b="1" dirty="0">
                <a:cs typeface="Arial" pitchFamily="34" charset="0"/>
              </a:rPr>
              <a:t>Source : </a:t>
            </a:r>
            <a:r>
              <a:rPr lang="en-US" dirty="0" err="1"/>
              <a:t>Guerrieri</a:t>
            </a:r>
            <a:r>
              <a:rPr lang="en-US" dirty="0"/>
              <a:t> E &amp; </a:t>
            </a:r>
            <a:r>
              <a:rPr lang="en-US" dirty="0" err="1"/>
              <a:t>Digilio</a:t>
            </a:r>
            <a:r>
              <a:rPr lang="en-US" dirty="0"/>
              <a:t> MC (2008). J Plant Interaction</a:t>
            </a:r>
            <a:endParaRPr lang="fr-FR" b="1" dirty="0">
              <a:cs typeface="Arial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EA78A1-1CF6-7317-9E46-E357FF864E42}"/>
              </a:ext>
            </a:extLst>
          </p:cNvPr>
          <p:cNvSpPr txBox="1"/>
          <p:nvPr/>
        </p:nvSpPr>
        <p:spPr>
          <a:xfrm>
            <a:off x="323528" y="5590123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Prélèvement de sève élaborée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Transmission de virus =&gt; problématique en plants de pomme de terre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24344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672AE-BE14-236A-719A-A89D725FE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AD4AD79-3355-A3F6-38B8-4A9D8CC7D06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23528" y="260648"/>
            <a:ext cx="84969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 risque pour </a:t>
            </a:r>
            <a:r>
              <a:rPr lang="fr-BE" sz="3600" i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Naupactus</a:t>
            </a:r>
            <a:r>
              <a:rPr lang="fr-BE" sz="3600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sz="3600" i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leucoloma</a:t>
            </a: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 </a:t>
            </a:r>
            <a:endParaRPr lang="en-GB" sz="3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191AA55-DEE1-D6B6-C89F-DD3A2A90233F}"/>
              </a:ext>
            </a:extLst>
          </p:cNvPr>
          <p:cNvCxnSpPr>
            <a:cxnSpLocks/>
          </p:cNvCxnSpPr>
          <p:nvPr/>
        </p:nvCxnSpPr>
        <p:spPr>
          <a:xfrm>
            <a:off x="4572000" y="1844824"/>
            <a:ext cx="0" cy="4608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5C5E7BFD-B477-D2D3-9C6D-F8C90E00C955}"/>
              </a:ext>
            </a:extLst>
          </p:cNvPr>
          <p:cNvSpPr txBox="1"/>
          <p:nvPr/>
        </p:nvSpPr>
        <p:spPr>
          <a:xfrm>
            <a:off x="467544" y="1408978"/>
            <a:ext cx="352838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Introduction UE : bas</a:t>
            </a:r>
            <a:endParaRPr lang="fr-BE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D533A86-0643-F97D-7034-C52C6B705551}"/>
              </a:ext>
            </a:extLst>
          </p:cNvPr>
          <p:cNvSpPr txBox="1"/>
          <p:nvPr/>
        </p:nvSpPr>
        <p:spPr>
          <a:xfrm>
            <a:off x="5148075" y="1403484"/>
            <a:ext cx="352838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Etablissement UE : élevé</a:t>
            </a:r>
            <a:endParaRPr lang="fr-BE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0FBFB84-BC1C-FD5C-8554-7C69419E17DD}"/>
              </a:ext>
            </a:extLst>
          </p:cNvPr>
          <p:cNvSpPr txBox="1"/>
          <p:nvPr/>
        </p:nvSpPr>
        <p:spPr>
          <a:xfrm>
            <a:off x="442280" y="2026640"/>
            <a:ext cx="38164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Présence d’œufs ou de larves dans le sol  et  milieux de cultures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/>
              <a:t>Importation </a:t>
            </a:r>
            <a:r>
              <a:rPr lang="fr-BE" dirty="0"/>
              <a:t>interdite dans l’UE (règlement d'exécution (UE) 2019/2072)</a:t>
            </a:r>
            <a:endParaRPr lang="fr-FR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Adultes introduit par le biais de fleurs coupées ou d’aliments pour animaux. Risque d’introduction à ne pas écarter même si contrôle par l’AFSCA.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A3659D-01CF-1D47-86BE-49246BE6EEA7}"/>
              </a:ext>
            </a:extLst>
          </p:cNvPr>
          <p:cNvSpPr txBox="1"/>
          <p:nvPr/>
        </p:nvSpPr>
        <p:spPr>
          <a:xfrm>
            <a:off x="5004052" y="2132856"/>
            <a:ext cx="3816417" cy="2962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Élevé dans les parties méridionales de la région EPPO</a:t>
            </a:r>
          </a:p>
          <a:p>
            <a:r>
              <a:rPr lang="fr-BE" dirty="0"/>
              <a:t>  </a:t>
            </a:r>
            <a:r>
              <a:rPr lang="fr-BE" dirty="0">
                <a:sym typeface="Wingdings" panose="05000000000000000000" pitchFamily="2" charset="2"/>
              </a:rPr>
              <a:t> climat humide et tempéré avec temp. moyenne 15 -18°C (Belgique 11°C)</a:t>
            </a:r>
          </a:p>
          <a:p>
            <a:endParaRPr lang="fr-BE" sz="105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Polyphage (&gt; 350 plantes hôtes) </a:t>
            </a:r>
            <a:r>
              <a:rPr lang="fr-BE" sz="1600" dirty="0"/>
              <a:t>dont </a:t>
            </a:r>
            <a:r>
              <a:rPr lang="fr-FR" sz="1600" dirty="0"/>
              <a:t>choux, carottes, fraises, pois, pommes de terre, maïs, trèfle</a:t>
            </a:r>
            <a:endParaRPr lang="fr-BE" sz="1600" dirty="0"/>
          </a:p>
          <a:p>
            <a:endParaRPr lang="fr-BE" sz="1600" dirty="0"/>
          </a:p>
          <a:p>
            <a:endParaRPr lang="fr-BE" dirty="0"/>
          </a:p>
        </p:txBody>
      </p:sp>
      <p:sp>
        <p:nvSpPr>
          <p:cNvPr id="5" name="Tekstvak 5">
            <a:extLst>
              <a:ext uri="{FF2B5EF4-FFF2-40B4-BE49-F238E27FC236}">
                <a16:creationId xmlns:a16="http://schemas.microsoft.com/office/drawing/2014/main" id="{52562EFE-1870-950E-5750-0E7D059D036E}"/>
              </a:ext>
            </a:extLst>
          </p:cNvPr>
          <p:cNvSpPr txBox="1"/>
          <p:nvPr/>
        </p:nvSpPr>
        <p:spPr>
          <a:xfrm>
            <a:off x="6894834" y="6581001"/>
            <a:ext cx="7920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noProof="0" dirty="0"/>
              <a:t>Guzman et al. 2012, Evol. </a:t>
            </a:r>
            <a:r>
              <a:rPr lang="fr-BE" sz="1200" noProof="0" dirty="0" err="1"/>
              <a:t>EcoL</a:t>
            </a:r>
            <a:r>
              <a:rPr lang="fr-BE" sz="1200" noProof="0" dirty="0"/>
              <a:t>. </a:t>
            </a:r>
            <a:endParaRPr lang="fr-BE" sz="1200" i="1" noProof="0" dirty="0"/>
          </a:p>
        </p:txBody>
      </p:sp>
      <p:pic>
        <p:nvPicPr>
          <p:cNvPr id="9" name="Afbeelding 4">
            <a:extLst>
              <a:ext uri="{FF2B5EF4-FFF2-40B4-BE49-F238E27FC236}">
                <a16:creationId xmlns:a16="http://schemas.microsoft.com/office/drawing/2014/main" id="{2DF7E5F5-8532-B19A-24CA-2AFD523A2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731" y="4564506"/>
            <a:ext cx="4184205" cy="178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633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BB79D-D266-8F16-3F06-0B7FC4DF2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4FAD54-5ADB-687B-5927-7367ED763C8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23528" y="51858"/>
            <a:ext cx="84969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Complexe des charançons andins de la pomme de terre ou (APW)</a:t>
            </a:r>
          </a:p>
        </p:txBody>
      </p:sp>
      <p:sp>
        <p:nvSpPr>
          <p:cNvPr id="6" name="Google Shape;1439;p142">
            <a:extLst>
              <a:ext uri="{FF2B5EF4-FFF2-40B4-BE49-F238E27FC236}">
                <a16:creationId xmlns:a16="http://schemas.microsoft.com/office/drawing/2014/main" id="{A6177BDF-A398-BD65-35A4-0602B1F684A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360" y="1132803"/>
            <a:ext cx="5731133" cy="3962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BE" dirty="0">
                <a:sym typeface="Calibri"/>
              </a:rPr>
              <a:t>Complexe de 14 espèces de Curculionidae</a:t>
            </a:r>
          </a:p>
          <a:p>
            <a:pPr>
              <a:lnSpc>
                <a:spcPct val="115000"/>
              </a:lnSpc>
            </a:pPr>
            <a:r>
              <a:rPr lang="fr-BE" dirty="0">
                <a:sym typeface="Calibri"/>
              </a:rPr>
              <a:t>originaire d’Amérique du Sud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BE" i="1" noProof="0" dirty="0" err="1">
                <a:sym typeface="Calibri"/>
              </a:rPr>
              <a:t>Premnotrypes</a:t>
            </a:r>
            <a:r>
              <a:rPr lang="fr-BE" i="1" noProof="0" dirty="0">
                <a:sym typeface="Calibri"/>
              </a:rPr>
              <a:t> </a:t>
            </a:r>
            <a:r>
              <a:rPr lang="fr-BE" i="1" noProof="0" dirty="0" err="1">
                <a:sym typeface="Calibri"/>
              </a:rPr>
              <a:t>sp</a:t>
            </a:r>
            <a:r>
              <a:rPr lang="fr-BE" i="1" noProof="0" dirty="0">
                <a:sym typeface="Calibri"/>
              </a:rPr>
              <a:t>. </a:t>
            </a:r>
            <a:r>
              <a:rPr lang="fr-BE" noProof="0" dirty="0">
                <a:sym typeface="Calibri"/>
              </a:rPr>
              <a:t>(</a:t>
            </a:r>
            <a:r>
              <a:rPr lang="fr-BE" noProof="0" dirty="0" err="1">
                <a:sym typeface="Calibri"/>
              </a:rPr>
              <a:t>Entiminae</a:t>
            </a:r>
            <a:r>
              <a:rPr lang="fr-BE" noProof="0" dirty="0">
                <a:sym typeface="Calibri"/>
              </a:rPr>
              <a:t>)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BE" i="1" noProof="0" dirty="0" err="1">
                <a:sym typeface="Calibri"/>
              </a:rPr>
              <a:t>Phyrdenus</a:t>
            </a:r>
            <a:r>
              <a:rPr lang="fr-BE" i="1" noProof="0" dirty="0">
                <a:sym typeface="Calibri"/>
              </a:rPr>
              <a:t> </a:t>
            </a:r>
            <a:r>
              <a:rPr lang="fr-BE" i="1" noProof="0" dirty="0" err="1">
                <a:sym typeface="Calibri"/>
              </a:rPr>
              <a:t>muriceus</a:t>
            </a:r>
            <a:r>
              <a:rPr lang="fr-BE" i="1" noProof="0" dirty="0">
                <a:sym typeface="Calibri"/>
              </a:rPr>
              <a:t> </a:t>
            </a:r>
            <a:r>
              <a:rPr lang="fr-BE" noProof="0" dirty="0">
                <a:sym typeface="Calibri"/>
              </a:rPr>
              <a:t>(</a:t>
            </a:r>
            <a:r>
              <a:rPr lang="fr-BE" dirty="0" err="1"/>
              <a:t>Chryptorrhynchinae</a:t>
            </a:r>
            <a:r>
              <a:rPr lang="fr-BE" dirty="0"/>
              <a:t>)</a:t>
            </a:r>
            <a:endParaRPr lang="fr-BE" noProof="0" dirty="0">
              <a:sym typeface="Calibri"/>
            </a:endParaRP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BE" i="1" noProof="0" dirty="0" err="1">
                <a:sym typeface="Calibri"/>
              </a:rPr>
              <a:t>Rhigopsidius</a:t>
            </a:r>
            <a:r>
              <a:rPr lang="fr-BE" i="1" noProof="0" dirty="0">
                <a:sym typeface="Calibri"/>
              </a:rPr>
              <a:t> </a:t>
            </a:r>
            <a:r>
              <a:rPr lang="fr-BE" i="1" noProof="0" dirty="0" err="1">
                <a:sym typeface="Calibri"/>
              </a:rPr>
              <a:t>tucumanus</a:t>
            </a:r>
            <a:r>
              <a:rPr lang="fr-BE" i="1" noProof="0" dirty="0">
                <a:sym typeface="Calibri"/>
              </a:rPr>
              <a:t> </a:t>
            </a:r>
            <a:r>
              <a:rPr lang="fr-BE" noProof="0" dirty="0">
                <a:sym typeface="Calibri"/>
              </a:rPr>
              <a:t>(</a:t>
            </a:r>
            <a:r>
              <a:rPr lang="fr-BE" dirty="0" err="1"/>
              <a:t>Rhytirrhininae</a:t>
            </a:r>
            <a:r>
              <a:rPr lang="fr-BE" dirty="0"/>
              <a:t>)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fr-BE" sz="1100" dirty="0">
              <a:solidFill>
                <a:srgbClr val="7F7F7F"/>
              </a:solidFill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BE" dirty="0"/>
              <a:t>Adultes de petite taille (4 à 11mm de long), brun, avec un rostre portant des antennes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BE" dirty="0"/>
              <a:t>Larves sans pattes de couleur blanc-crème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BE" dirty="0"/>
              <a:t>Nymphose dans le sol (« chambre »)  sauf pour </a:t>
            </a:r>
            <a:r>
              <a:rPr lang="fr-BE" i="1" dirty="0"/>
              <a:t>R. </a:t>
            </a:r>
            <a:r>
              <a:rPr lang="fr-BE" i="1" dirty="0" err="1"/>
              <a:t>tucumanus</a:t>
            </a:r>
            <a:r>
              <a:rPr lang="fr-BE" dirty="0"/>
              <a:t> dans le tubercule  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fr-BE" i="1" noProof="0" dirty="0"/>
          </a:p>
        </p:txBody>
      </p:sp>
      <p:pic>
        <p:nvPicPr>
          <p:cNvPr id="7" name="Picture 2" descr="img">
            <a:extLst>
              <a:ext uri="{FF2B5EF4-FFF2-40B4-BE49-F238E27FC236}">
                <a16:creationId xmlns:a16="http://schemas.microsoft.com/office/drawing/2014/main" id="{A95451C3-4A17-CAC7-0741-7798415151E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842517"/>
            <a:ext cx="1785445" cy="119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131B147-9C28-C07F-61F9-126317556C3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056349" y="4070513"/>
            <a:ext cx="2001321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buNone/>
            </a:pPr>
            <a:r>
              <a:rPr lang="fr-BE" sz="1400" b="0" i="1" noProof="0" dirty="0" err="1">
                <a:solidFill>
                  <a:srgbClr val="333333"/>
                </a:solidFill>
                <a:effectLst/>
                <a:latin typeface="Roboto Condensed" panose="02000000000000000000" pitchFamily="2" charset="0"/>
              </a:rPr>
              <a:t>Phyrdenus</a:t>
            </a:r>
            <a:r>
              <a:rPr lang="fr-BE" sz="1400" b="0" i="1" noProof="0" dirty="0">
                <a:solidFill>
                  <a:srgbClr val="333333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fr-BE" sz="1400" b="0" i="1" noProof="0" dirty="0" err="1">
                <a:solidFill>
                  <a:srgbClr val="333333"/>
                </a:solidFill>
                <a:effectLst/>
                <a:latin typeface="Roboto Condensed" panose="02000000000000000000" pitchFamily="2" charset="0"/>
              </a:rPr>
              <a:t>muriceus</a:t>
            </a:r>
            <a:endParaRPr lang="fr-BE" sz="1400" b="0" i="0" noProof="0" dirty="0">
              <a:solidFill>
                <a:srgbClr val="333333"/>
              </a:solidFill>
              <a:effectLst/>
              <a:latin typeface="Roboto Condensed" panose="02000000000000000000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109FAD-D859-FFD0-9B64-544F03B4106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343373" y="1173996"/>
            <a:ext cx="1522099" cy="132905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F139DFF-50D2-96A7-007A-9C03A2816C6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802570" y="2468366"/>
            <a:ext cx="2508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400" i="1" noProof="0" dirty="0" err="1"/>
              <a:t>Premnotrypes</a:t>
            </a:r>
            <a:r>
              <a:rPr lang="fr-BE" sz="1400" i="1" noProof="0" dirty="0"/>
              <a:t> </a:t>
            </a:r>
            <a:r>
              <a:rPr lang="fr-BE" sz="1400" i="1" noProof="0" dirty="0" err="1"/>
              <a:t>latithorax</a:t>
            </a:r>
            <a:endParaRPr lang="fr-BE" sz="1400" i="1" noProof="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76687CB-9614-2AF5-C7D9-05C86467526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343373" y="4565080"/>
            <a:ext cx="1427278" cy="127035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1795E61-2770-83E7-9071-9A588C69BA2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279954" y="5932792"/>
            <a:ext cx="22038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i="1" noProof="0" dirty="0" err="1"/>
              <a:t>Rhigopsidius</a:t>
            </a:r>
            <a:r>
              <a:rPr lang="fr-BE" sz="1400" i="1" noProof="0" dirty="0"/>
              <a:t> </a:t>
            </a:r>
            <a:r>
              <a:rPr lang="fr-BE" sz="1400" i="1" noProof="0" dirty="0" err="1"/>
              <a:t>piercei</a:t>
            </a:r>
            <a:endParaRPr lang="fr-BE" sz="1400" i="1" noProof="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2E60CBD-49E5-398D-4060-7973BBAA92C9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27984" y="6483471"/>
            <a:ext cx="6453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dirty="0"/>
              <a:t>Sources : </a:t>
            </a:r>
            <a:r>
              <a:rPr lang="fr-BE" sz="1400" dirty="0" err="1"/>
              <a:t>Kühne</a:t>
            </a:r>
            <a:r>
              <a:rPr lang="fr-BE" sz="1400" dirty="0"/>
              <a:t> et al. 2007, Coronado et al. 2018, </a:t>
            </a:r>
            <a:r>
              <a:rPr lang="fr-BE" sz="1400" noProof="0" dirty="0"/>
              <a:t>EFSA 2020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2019669-AEB2-AC68-F8CE-4BE5434960B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46984" y="4668689"/>
            <a:ext cx="2808312" cy="164277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75B778B-8538-29B7-85B6-5CBB026C5B9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/>
          <a:srcRect r="41077"/>
          <a:stretch>
            <a:fillRect/>
          </a:stretch>
        </p:blipFill>
        <p:spPr>
          <a:xfrm>
            <a:off x="3197288" y="4668689"/>
            <a:ext cx="1427278" cy="164277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6134745-99B9-C0D7-C12D-FDC57D738270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/>
          <a:srcRect l="28355" t="-577" r="1545" b="577"/>
          <a:stretch>
            <a:fillRect/>
          </a:stretch>
        </p:blipFill>
        <p:spPr>
          <a:xfrm>
            <a:off x="4666558" y="4659186"/>
            <a:ext cx="2165701" cy="164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92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8B0AB-4877-AF7A-0EF7-5D16D7D28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A8D5-D34A-E3F5-0F4A-565B75006B2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23528" y="188640"/>
            <a:ext cx="84969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Complexe des charançons andins de la pomme de terre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1FE7D81-9046-D3D8-5ED6-6984A85B733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-8875" y="1772816"/>
            <a:ext cx="4569108" cy="24857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15ABBDF-0275-11F2-16B5-2C03A206BE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1560" y="1372706"/>
            <a:ext cx="7200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000" b="1" i="1" noProof="0" dirty="0" err="1">
                <a:solidFill>
                  <a:srgbClr val="009A44"/>
                </a:solidFill>
                <a:sym typeface="Calibri"/>
              </a:rPr>
              <a:t>Premnotrypes</a:t>
            </a:r>
            <a:r>
              <a:rPr lang="fr-BE" sz="2000" b="1" i="1" noProof="0" dirty="0">
                <a:solidFill>
                  <a:srgbClr val="009A44"/>
                </a:solidFill>
                <a:sym typeface="Calibri"/>
              </a:rPr>
              <a:t> </a:t>
            </a:r>
            <a:r>
              <a:rPr lang="fr-BE" sz="2000" b="1" i="1" noProof="0" dirty="0" err="1">
                <a:solidFill>
                  <a:srgbClr val="009A44"/>
                </a:solidFill>
                <a:sym typeface="Calibri"/>
              </a:rPr>
              <a:t>sp</a:t>
            </a:r>
            <a:r>
              <a:rPr lang="fr-BE" sz="2000" b="1" i="1" noProof="0" dirty="0">
                <a:solidFill>
                  <a:srgbClr val="009A44"/>
                </a:solidFill>
                <a:sym typeface="Calibri"/>
              </a:rPr>
              <a:t>. </a:t>
            </a:r>
            <a:r>
              <a:rPr lang="fr-BE" sz="2000" b="1" noProof="0" dirty="0">
                <a:solidFill>
                  <a:srgbClr val="009A44"/>
                </a:solidFill>
                <a:sym typeface="Calibri"/>
              </a:rPr>
              <a:t>(APW </a:t>
            </a:r>
            <a:r>
              <a:rPr lang="fr-BE" sz="2000" b="1" noProof="0" dirty="0" err="1">
                <a:solidFill>
                  <a:srgbClr val="009A44"/>
                </a:solidFill>
                <a:sym typeface="Calibri"/>
              </a:rPr>
              <a:t>Complex</a:t>
            </a:r>
            <a:r>
              <a:rPr lang="fr-BE" sz="2000" b="1" noProof="0" dirty="0">
                <a:solidFill>
                  <a:srgbClr val="009A44"/>
                </a:solidFill>
                <a:sym typeface="Calibri"/>
              </a:rPr>
              <a:t>)</a:t>
            </a:r>
            <a:endParaRPr lang="fr-BE" sz="2000" b="1" noProof="0" dirty="0">
              <a:solidFill>
                <a:srgbClr val="009A44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27C55A-8BFD-74DF-EBB3-92386C8ED1B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727683" y="1772816"/>
            <a:ext cx="4413424" cy="240322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48A9260-0E60-C75F-C099-A14D3AF38C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87701" y="1372706"/>
            <a:ext cx="32327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000" b="1" i="1" dirty="0" err="1">
                <a:solidFill>
                  <a:srgbClr val="009A44"/>
                </a:solidFill>
              </a:rPr>
              <a:t>Phyrdenus</a:t>
            </a:r>
            <a:r>
              <a:rPr lang="fr-BE" sz="2000" b="1" i="1" dirty="0">
                <a:solidFill>
                  <a:srgbClr val="009A44"/>
                </a:solidFill>
              </a:rPr>
              <a:t> </a:t>
            </a:r>
            <a:r>
              <a:rPr lang="fr-BE" sz="2000" b="1" i="1" dirty="0" err="1">
                <a:solidFill>
                  <a:srgbClr val="009A44"/>
                </a:solidFill>
              </a:rPr>
              <a:t>muriceus</a:t>
            </a:r>
            <a:endParaRPr lang="fr-BE" sz="2000" b="1" i="1" dirty="0">
              <a:solidFill>
                <a:srgbClr val="009A44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B126B20-A363-A77E-2299-7F73990C928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23528" y="4671398"/>
            <a:ext cx="3857178" cy="2212802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6C3DAA4-372A-53D5-B31F-B274A322034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771800" y="5877272"/>
            <a:ext cx="727669" cy="4137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02E2828-CC68-7F1D-0CB0-79EB963FC9C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82885" y="4342056"/>
            <a:ext cx="27855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225"/>
              </a:spcBef>
              <a:spcAft>
                <a:spcPts val="225"/>
              </a:spcAft>
              <a:buNone/>
            </a:pPr>
            <a:r>
              <a:rPr lang="fr-BE" sz="2000" b="1" i="1" dirty="0" err="1">
                <a:solidFill>
                  <a:srgbClr val="009A44"/>
                </a:solidFill>
              </a:rPr>
              <a:t>Rhigopsidius</a:t>
            </a:r>
            <a:r>
              <a:rPr lang="fr-BE" sz="2000" b="1" i="1" dirty="0">
                <a:solidFill>
                  <a:srgbClr val="009A44"/>
                </a:solidFill>
              </a:rPr>
              <a:t> </a:t>
            </a:r>
            <a:r>
              <a:rPr lang="fr-BE" sz="2000" b="1" i="1" dirty="0" err="1">
                <a:solidFill>
                  <a:srgbClr val="009A44"/>
                </a:solidFill>
              </a:rPr>
              <a:t>tucumanus</a:t>
            </a:r>
            <a:endParaRPr lang="fr-BE" sz="2000" b="1" i="1" dirty="0">
              <a:solidFill>
                <a:srgbClr val="009A44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FEFFBF-0CB5-0CA1-6A93-C3550893ADE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596863" y="4764836"/>
            <a:ext cx="2701756" cy="1440916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CB9E12B-9D66-FA33-EBF7-95737FD8F690}"/>
              </a:ext>
            </a:extLst>
          </p:cNvPr>
          <p:cNvCxnSpPr>
            <a:cxnSpLocks/>
            <a:stCxn id="8" idx="7"/>
            <a:endCxn id="10" idx="1"/>
          </p:cNvCxnSpPr>
          <p:nvPr/>
        </p:nvCxnSpPr>
        <p:spPr>
          <a:xfrm flipV="1">
            <a:off x="3392904" y="5485294"/>
            <a:ext cx="1203959" cy="4525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F0856686-11AD-4AA9-CA9A-F42FBEB078C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727683" y="6334780"/>
            <a:ext cx="4413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noProof="0" dirty="0">
                <a:effectLst/>
              </a:rPr>
              <a:t>Sources </a:t>
            </a:r>
            <a:r>
              <a:rPr lang="fr-BE" sz="1400" noProof="0" dirty="0"/>
              <a:t>: </a:t>
            </a:r>
            <a:r>
              <a:rPr lang="fr-BE" sz="1400" noProof="0" dirty="0" err="1"/>
              <a:t>Kühne</a:t>
            </a:r>
            <a:r>
              <a:rPr lang="fr-BE" sz="1400" noProof="0" dirty="0"/>
              <a:t> et al. 2007, Coronado et al. 2018, </a:t>
            </a:r>
            <a:r>
              <a:rPr lang="fr-BE" sz="1400" dirty="0"/>
              <a:t>EFSA Pest </a:t>
            </a:r>
            <a:r>
              <a:rPr lang="fr-BE" sz="1400" dirty="0" err="1"/>
              <a:t>survey</a:t>
            </a:r>
            <a:r>
              <a:rPr lang="fr-BE" sz="1400" dirty="0"/>
              <a:t> </a:t>
            </a:r>
            <a:r>
              <a:rPr lang="fr-BE" sz="1400" dirty="0" err="1"/>
              <a:t>card</a:t>
            </a:r>
            <a:r>
              <a:rPr lang="fr-BE" sz="1400" dirty="0"/>
              <a:t> 2024</a:t>
            </a:r>
            <a:endParaRPr lang="fr-BE" sz="1400" noProof="0" dirty="0"/>
          </a:p>
        </p:txBody>
      </p:sp>
    </p:spTree>
    <p:extLst>
      <p:ext uri="{BB962C8B-B14F-4D97-AF65-F5344CB8AC3E}">
        <p14:creationId xmlns:p14="http://schemas.microsoft.com/office/powerpoint/2010/main" val="9253622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0A89C-2A9C-25FE-4170-888EA9B6C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50440972-2C94-D2F8-631C-0ED3AFBEEC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78873" y="4183734"/>
            <a:ext cx="2350665" cy="17849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964CD47-7EC1-FA4C-E705-D10FC4269543}"/>
              </a:ext>
            </a:extLst>
          </p:cNvPr>
          <p:cNvSpPr txBox="1"/>
          <p:nvPr/>
        </p:nvSpPr>
        <p:spPr>
          <a:xfrm>
            <a:off x="1317348" y="1134478"/>
            <a:ext cx="208823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Larves</a:t>
            </a:r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4B2AD78-08DC-4F8A-3D08-2FBA012C3447}"/>
              </a:ext>
            </a:extLst>
          </p:cNvPr>
          <p:cNvSpPr txBox="1"/>
          <p:nvPr/>
        </p:nvSpPr>
        <p:spPr>
          <a:xfrm>
            <a:off x="5929988" y="1150628"/>
            <a:ext cx="208823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Adultes</a:t>
            </a:r>
            <a:endParaRPr lang="fr-BE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5E8C95B-EFFE-74A1-DCCC-61E6D1E85479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89835" y="377357"/>
            <a:ext cx="84969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Dommages du complexe des </a:t>
            </a:r>
            <a:b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charançons andins de la pdt</a:t>
            </a:r>
          </a:p>
          <a:p>
            <a:pPr lvl="0" algn="ctr">
              <a:defRPr/>
            </a:pPr>
            <a:endParaRPr lang="fr-BE" sz="3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kstvak 3">
            <a:extLst>
              <a:ext uri="{FF2B5EF4-FFF2-40B4-BE49-F238E27FC236}">
                <a16:creationId xmlns:a16="http://schemas.microsoft.com/office/drawing/2014/main" id="{08B93206-B4DC-F45D-5226-19254C90919A}"/>
              </a:ext>
            </a:extLst>
          </p:cNvPr>
          <p:cNvSpPr txBox="1"/>
          <p:nvPr/>
        </p:nvSpPr>
        <p:spPr>
          <a:xfrm>
            <a:off x="5058119" y="5324704"/>
            <a:ext cx="2841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noProof="0" dirty="0">
                <a:solidFill>
                  <a:schemeClr val="bg1"/>
                </a:solidFill>
              </a:rPr>
              <a:t>© Jerry A. Payne USDA Agricultural service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6A42BAF-EE36-0764-9FAC-D3F90708AB94}"/>
              </a:ext>
            </a:extLst>
          </p:cNvPr>
          <p:cNvSpPr txBox="1"/>
          <p:nvPr/>
        </p:nvSpPr>
        <p:spPr>
          <a:xfrm>
            <a:off x="359043" y="6282922"/>
            <a:ext cx="3463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noProof="0" dirty="0">
                <a:solidFill>
                  <a:schemeClr val="bg1"/>
                </a:solidFill>
                <a:latin typeface="museo-sans"/>
              </a:rPr>
              <a:t>(</a:t>
            </a:r>
            <a:r>
              <a:rPr lang="fr-BE" sz="1400" noProof="0" dirty="0">
                <a:solidFill>
                  <a:schemeClr val="bg1"/>
                </a:solidFill>
                <a:latin typeface="museo-san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https://ausveg.com.au/article/project-reflection-managing-white-fringed-weevils/</a:t>
            </a:r>
            <a:r>
              <a:rPr lang="fr-BE" sz="1400" noProof="0" dirty="0">
                <a:solidFill>
                  <a:schemeClr val="bg1"/>
                </a:solidFill>
                <a:latin typeface="museo-sans"/>
              </a:rPr>
              <a:t>) </a:t>
            </a:r>
            <a:endParaRPr lang="fr-BE" sz="1400" dirty="0">
              <a:solidFill>
                <a:schemeClr val="bg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309E345-1BE4-E6E8-2544-90F8EBB3FF72}"/>
              </a:ext>
            </a:extLst>
          </p:cNvPr>
          <p:cNvSpPr txBox="1"/>
          <p:nvPr/>
        </p:nvSpPr>
        <p:spPr>
          <a:xfrm>
            <a:off x="344439" y="235062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noProof="0" dirty="0">
                <a:solidFill>
                  <a:schemeClr val="bg1"/>
                </a:solidFill>
              </a:rPr>
              <a:t>luzerne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462F85E-0AF9-441D-C7CF-D94068D6834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839556" y="1730174"/>
            <a:ext cx="4269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600" b="1" i="1" noProof="0" dirty="0" err="1">
                <a:solidFill>
                  <a:srgbClr val="009A44"/>
                </a:solidFill>
                <a:sym typeface="Calibri"/>
              </a:rPr>
              <a:t>Premnotrypes</a:t>
            </a:r>
            <a:r>
              <a:rPr lang="fr-BE" sz="1600" b="1" i="1" noProof="0" dirty="0">
                <a:solidFill>
                  <a:srgbClr val="009A44"/>
                </a:solidFill>
                <a:sym typeface="Calibri"/>
              </a:rPr>
              <a:t> </a:t>
            </a:r>
            <a:r>
              <a:rPr lang="fr-BE" sz="1600" b="1" i="1" noProof="0" dirty="0" err="1">
                <a:solidFill>
                  <a:srgbClr val="009A44"/>
                </a:solidFill>
                <a:sym typeface="Calibri"/>
              </a:rPr>
              <a:t>sp</a:t>
            </a:r>
            <a:r>
              <a:rPr lang="fr-BE" sz="1600" b="1" i="1" noProof="0" dirty="0">
                <a:solidFill>
                  <a:srgbClr val="009A44"/>
                </a:solidFill>
                <a:sym typeface="Calibri"/>
              </a:rPr>
              <a:t>. </a:t>
            </a:r>
            <a:r>
              <a:rPr lang="fr-BE" sz="1600" b="1" noProof="0" dirty="0">
                <a:solidFill>
                  <a:srgbClr val="009A44"/>
                </a:solidFill>
                <a:sym typeface="Calibri"/>
              </a:rPr>
              <a:t>(APW </a:t>
            </a:r>
            <a:r>
              <a:rPr lang="fr-BE" sz="1600" b="1" noProof="0" dirty="0" err="1">
                <a:solidFill>
                  <a:srgbClr val="009A44"/>
                </a:solidFill>
                <a:sym typeface="Calibri"/>
              </a:rPr>
              <a:t>Complex</a:t>
            </a:r>
            <a:r>
              <a:rPr lang="fr-BE" sz="1600" b="1" noProof="0" dirty="0">
                <a:solidFill>
                  <a:srgbClr val="009A44"/>
                </a:solidFill>
                <a:sym typeface="Calibri"/>
              </a:rPr>
              <a:t>) &amp; </a:t>
            </a:r>
            <a:r>
              <a:rPr lang="fr-BE" sz="1600" b="1" i="1" noProof="0" dirty="0" err="1">
                <a:solidFill>
                  <a:srgbClr val="009A44"/>
                </a:solidFill>
              </a:rPr>
              <a:t>Rhigopsidius</a:t>
            </a:r>
            <a:r>
              <a:rPr lang="fr-BE" sz="1600" b="1" i="1" noProof="0" dirty="0">
                <a:solidFill>
                  <a:srgbClr val="009A44"/>
                </a:solidFill>
              </a:rPr>
              <a:t> </a:t>
            </a:r>
            <a:r>
              <a:rPr lang="fr-BE" sz="1600" b="1" i="1" noProof="0" dirty="0" err="1">
                <a:solidFill>
                  <a:srgbClr val="009A44"/>
                </a:solidFill>
              </a:rPr>
              <a:t>tucumanus</a:t>
            </a:r>
            <a:endParaRPr lang="fr-BE" sz="1600" b="1" i="1" noProof="0" dirty="0">
              <a:solidFill>
                <a:srgbClr val="009A44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E4433E7-230E-EEED-015A-A9D1D88E981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194124" y="2344573"/>
            <a:ext cx="3659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200" noProof="0" dirty="0"/>
              <a:t>Découpe en demi-lune sur le bord des feuilles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001130-5DF0-14E0-664A-642F7BDD22C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353351" y="4151837"/>
            <a:ext cx="35168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600" b="1" i="1" noProof="0" dirty="0" err="1">
                <a:solidFill>
                  <a:srgbClr val="009A44"/>
                </a:solidFill>
              </a:rPr>
              <a:t>Phyrdenus</a:t>
            </a:r>
            <a:r>
              <a:rPr lang="fr-BE" sz="1600" b="1" i="1" noProof="0" dirty="0">
                <a:solidFill>
                  <a:srgbClr val="009A44"/>
                </a:solidFill>
              </a:rPr>
              <a:t> </a:t>
            </a:r>
            <a:r>
              <a:rPr lang="fr-BE" sz="1600" b="1" i="1" noProof="0" dirty="0" err="1">
                <a:solidFill>
                  <a:srgbClr val="009A44"/>
                </a:solidFill>
              </a:rPr>
              <a:t>muriceus</a:t>
            </a:r>
            <a:endParaRPr lang="fr-BE" sz="1600" b="1" i="1" noProof="0" dirty="0">
              <a:solidFill>
                <a:srgbClr val="009A44"/>
              </a:solidFill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9CF2F59-329C-4DD6-4658-D2557ED7C82B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972" y="4975400"/>
            <a:ext cx="1627654" cy="162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C097B31-EA78-7A05-7FD6-DAF6B91BFB0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896578" y="6640830"/>
            <a:ext cx="31809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800" noProof="0" dirty="0"/>
              <a:t>https://insetologia.com/2019/05/bichos-tromba-em-sao-paulo.html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DA6ACC6-F7DB-81C2-1FB6-7CDAEC987949}"/>
              </a:ext>
            </a:extLst>
          </p:cNvPr>
          <p:cNvSpPr txBox="1"/>
          <p:nvPr/>
        </p:nvSpPr>
        <p:spPr>
          <a:xfrm>
            <a:off x="5539651" y="4458460"/>
            <a:ext cx="3294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200" noProof="0" dirty="0"/>
              <a:t>Trous ronds dans le limbe foliaire</a:t>
            </a:r>
          </a:p>
          <a:p>
            <a:pPr algn="ctr"/>
            <a:r>
              <a:rPr lang="fr-BE" sz="1200" noProof="0" dirty="0"/>
              <a:t>Morsures aussi sur les racines et les tiges</a:t>
            </a:r>
          </a:p>
        </p:txBody>
      </p:sp>
      <p:pic>
        <p:nvPicPr>
          <p:cNvPr id="22" name="Picture 2" descr="Andean Potato Weevil complex">
            <a:extLst>
              <a:ext uri="{FF2B5EF4-FFF2-40B4-BE49-F238E27FC236}">
                <a16:creationId xmlns:a16="http://schemas.microsoft.com/office/drawing/2014/main" id="{FC5187DC-B306-18DC-7C35-F8105B34003D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1" t="8593" r="17737" b="10600"/>
          <a:stretch>
            <a:fillRect/>
          </a:stretch>
        </p:blipFill>
        <p:spPr bwMode="auto">
          <a:xfrm>
            <a:off x="6150527" y="2615338"/>
            <a:ext cx="1888379" cy="132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70F3E96B-D899-1F36-2121-E0DD1169EBD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7859" y="6436016"/>
            <a:ext cx="53316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200" noProof="0" dirty="0"/>
              <a:t>Sources: International Potato Center, Bugwood.org, </a:t>
            </a:r>
            <a:r>
              <a:rPr lang="fr-BE" sz="1200" noProof="0" dirty="0" err="1"/>
              <a:t>Parsa</a:t>
            </a:r>
            <a:r>
              <a:rPr lang="fr-BE" sz="1200" noProof="0" dirty="0"/>
              <a:t>, 2010, </a:t>
            </a:r>
            <a:r>
              <a:rPr lang="fr-BE" sz="1200" noProof="0" dirty="0" err="1"/>
              <a:t>Parsa</a:t>
            </a:r>
            <a:r>
              <a:rPr lang="fr-BE" sz="1200" noProof="0" dirty="0"/>
              <a:t> et al. 2012 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58613C8-64C7-A3C7-448B-36FDAF4048EB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rcRect b="4587"/>
          <a:stretch>
            <a:fillRect/>
          </a:stretch>
        </p:blipFill>
        <p:spPr>
          <a:xfrm>
            <a:off x="378873" y="2698778"/>
            <a:ext cx="2350665" cy="152118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CFBF24E-5C34-98BA-B406-DC7A5657BAF4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/>
          <a:srcRect b="4479"/>
          <a:stretch>
            <a:fillRect/>
          </a:stretch>
        </p:blipFill>
        <p:spPr>
          <a:xfrm>
            <a:off x="2596909" y="2719953"/>
            <a:ext cx="1941398" cy="1501329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3E62C529-3DA0-3F3E-0272-51802700DEAC}"/>
              </a:ext>
            </a:extLst>
          </p:cNvPr>
          <p:cNvSpPr txBox="1"/>
          <p:nvPr/>
        </p:nvSpPr>
        <p:spPr>
          <a:xfrm>
            <a:off x="75464" y="1742169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200" dirty="0"/>
              <a:t>Galeries à l’intérieur du tubercule. Dommages visibles lorsque les larves adultes ont quitté les tubercules pour se métamorphoser.   Sauf  </a:t>
            </a:r>
            <a:r>
              <a:rPr lang="fr-BE" sz="1200" i="1" dirty="0" err="1"/>
              <a:t>Rhigopsidius</a:t>
            </a:r>
            <a:r>
              <a:rPr lang="fr-BE" sz="1200" i="1" dirty="0"/>
              <a:t> </a:t>
            </a:r>
            <a:r>
              <a:rPr lang="fr-BE" sz="1200" i="1" dirty="0" err="1"/>
              <a:t>tucumanus</a:t>
            </a:r>
            <a:r>
              <a:rPr lang="fr-BE" sz="1200" i="1" dirty="0"/>
              <a:t> </a:t>
            </a:r>
            <a:r>
              <a:rPr lang="fr-BE" sz="1200" dirty="0"/>
              <a:t>reste à l'intérieur du tubercule jusqu'à l'émergence de l’adulte.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CEDD9C33-8FF0-5EE4-A91C-3919EAB6B8FE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/>
          <a:srcRect l="1662" t="2935" r="19336" b="22608"/>
          <a:stretch>
            <a:fillRect/>
          </a:stretch>
        </p:blipFill>
        <p:spPr>
          <a:xfrm>
            <a:off x="2596908" y="4219967"/>
            <a:ext cx="1941399" cy="174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509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B3786-BEFC-8C41-9C21-D2B68298D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6D14B16-1C2C-A330-EBF1-BFF638C208F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23528" y="260648"/>
            <a:ext cx="84969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 risque pour le </a:t>
            </a: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complexe des charançons andins de la pdt </a:t>
            </a: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en-GB" sz="3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BB1E411-D76C-2828-9017-1E90A57960DF}"/>
              </a:ext>
            </a:extLst>
          </p:cNvPr>
          <p:cNvCxnSpPr>
            <a:cxnSpLocks/>
          </p:cNvCxnSpPr>
          <p:nvPr/>
        </p:nvCxnSpPr>
        <p:spPr>
          <a:xfrm>
            <a:off x="4572000" y="2132856"/>
            <a:ext cx="0" cy="43204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7359C040-8C5B-C48A-A41B-2FF9E402FB40}"/>
              </a:ext>
            </a:extLst>
          </p:cNvPr>
          <p:cNvSpPr txBox="1"/>
          <p:nvPr/>
        </p:nvSpPr>
        <p:spPr>
          <a:xfrm>
            <a:off x="467544" y="1408978"/>
            <a:ext cx="352838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Introduction BE : bas</a:t>
            </a:r>
            <a:endParaRPr lang="fr-BE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71333D6-9C00-BBFD-8EE7-64E7A337DBD5}"/>
              </a:ext>
            </a:extLst>
          </p:cNvPr>
          <p:cNvSpPr txBox="1"/>
          <p:nvPr/>
        </p:nvSpPr>
        <p:spPr>
          <a:xfrm>
            <a:off x="5148075" y="1403484"/>
            <a:ext cx="352838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Etablissement BE : élevé</a:t>
            </a:r>
            <a:endParaRPr lang="fr-BE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65834D-8450-C79C-335A-9D51B9C6544B}"/>
              </a:ext>
            </a:extLst>
          </p:cNvPr>
          <p:cNvSpPr txBox="1"/>
          <p:nvPr/>
        </p:nvSpPr>
        <p:spPr>
          <a:xfrm>
            <a:off x="516844" y="2026640"/>
            <a:ext cx="35283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Via les </a:t>
            </a:r>
            <a:r>
              <a:rPr lang="fr-FR" i="1" dirty="0"/>
              <a:t>Solanum</a:t>
            </a:r>
            <a:r>
              <a:rPr lang="fr-FR" dirty="0"/>
              <a:t> </a:t>
            </a:r>
            <a:r>
              <a:rPr lang="fr-FR" dirty="0" err="1"/>
              <a:t>spp</a:t>
            </a:r>
            <a:r>
              <a:rPr lang="fr-FR" dirty="0"/>
              <a:t>. destinés à la plantation (</a:t>
            </a:r>
            <a:r>
              <a:rPr lang="fr-BE" dirty="0">
                <a:solidFill>
                  <a:schemeClr val="dk1"/>
                </a:solidFill>
              </a:rPr>
              <a:t>y compris les tubercules) et les sols/substrats venant de pays infestés par l’APW. </a:t>
            </a:r>
          </a:p>
          <a:p>
            <a:endParaRPr lang="fr-BE" dirty="0">
              <a:solidFill>
                <a:schemeClr val="dk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dk1"/>
                </a:solidFill>
              </a:rPr>
              <a:t>Voies d’introduction contrôlées par la réglementation en vigueur. </a:t>
            </a:r>
            <a:endParaRPr lang="fr-BE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E2148B9-584C-9C90-78DD-23650F7038D6}"/>
              </a:ext>
            </a:extLst>
          </p:cNvPr>
          <p:cNvSpPr txBox="1"/>
          <p:nvPr/>
        </p:nvSpPr>
        <p:spPr>
          <a:xfrm>
            <a:off x="5130644" y="2015652"/>
            <a:ext cx="352838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plantes hôtes sont présentes</a:t>
            </a:r>
          </a:p>
          <a:p>
            <a:r>
              <a:rPr lang="fr-FR" sz="1600" i="1" dirty="0" err="1"/>
              <a:t>Premnotrypes</a:t>
            </a:r>
            <a:r>
              <a:rPr lang="fr-FR" sz="1600" i="1" dirty="0"/>
              <a:t> </a:t>
            </a:r>
            <a:r>
              <a:rPr lang="fr-FR" sz="1600" i="1" dirty="0" err="1"/>
              <a:t>sp</a:t>
            </a:r>
            <a:r>
              <a:rPr lang="fr-FR" sz="1600" i="1" dirty="0"/>
              <a:t>. </a:t>
            </a:r>
            <a:r>
              <a:rPr lang="fr-FR" sz="1600" dirty="0"/>
              <a:t>(APW </a:t>
            </a:r>
            <a:r>
              <a:rPr lang="fr-FR" sz="1600" dirty="0" err="1"/>
              <a:t>Complex</a:t>
            </a:r>
            <a:r>
              <a:rPr lang="fr-FR" sz="1600" dirty="0"/>
              <a:t>) </a:t>
            </a:r>
            <a:r>
              <a:rPr lang="fr-FR" sz="1600" i="1" dirty="0"/>
              <a:t>&amp; </a:t>
            </a:r>
            <a:r>
              <a:rPr lang="fr-FR" sz="1600" i="1" dirty="0" err="1"/>
              <a:t>Rhigopsidius</a:t>
            </a:r>
            <a:r>
              <a:rPr lang="fr-FR" sz="1600" i="1" dirty="0"/>
              <a:t> </a:t>
            </a:r>
            <a:r>
              <a:rPr lang="fr-FR" sz="1600" i="1" dirty="0" err="1"/>
              <a:t>tucumanus</a:t>
            </a:r>
            <a:endParaRPr lang="fr-FR" sz="1600" i="1" dirty="0"/>
          </a:p>
          <a:p>
            <a:pPr lvl="1"/>
            <a:r>
              <a:rPr lang="fr-FR" sz="1600" dirty="0"/>
              <a:t>pommes de terre</a:t>
            </a:r>
          </a:p>
          <a:p>
            <a:r>
              <a:rPr lang="fr-FR" sz="1600" i="1" dirty="0" err="1"/>
              <a:t>Phyrdenus</a:t>
            </a:r>
            <a:r>
              <a:rPr lang="fr-FR" sz="1600" i="1" dirty="0"/>
              <a:t> </a:t>
            </a:r>
            <a:r>
              <a:rPr lang="fr-FR" sz="1600" i="1" dirty="0" err="1"/>
              <a:t>muriceus</a:t>
            </a:r>
            <a:endParaRPr lang="fr-FR" sz="1600" i="1" dirty="0"/>
          </a:p>
          <a:p>
            <a:pPr lvl="1"/>
            <a:r>
              <a:rPr lang="fr-FR" sz="1600" dirty="0"/>
              <a:t>pommes de terre, aubergine, tomates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Exigences climatiques de l’APW sont présentes dans l’UE. </a:t>
            </a:r>
          </a:p>
          <a:p>
            <a:pPr lvl="1"/>
            <a:endParaRPr lang="fr-FR" dirty="0"/>
          </a:p>
          <a:p>
            <a:endParaRPr lang="fr-FR" dirty="0"/>
          </a:p>
          <a:p>
            <a:pPr lvl="1"/>
            <a:r>
              <a:rPr lang="fr-FR" dirty="0"/>
              <a:t> </a:t>
            </a:r>
            <a:endParaRPr lang="fr-BE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3E5E6CD-3C9B-DB0A-1697-5A90DD78502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72201" y="4416703"/>
            <a:ext cx="2592288" cy="190319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96EBA5C-CCDB-201B-6499-F8BD5E2E4D9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281034" y="6453336"/>
            <a:ext cx="8945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noProof="0" dirty="0">
                <a:effectLst/>
              </a:rPr>
              <a:t>Source EFSA, 2020; EFSA Pest </a:t>
            </a:r>
            <a:r>
              <a:rPr lang="fr-BE" sz="1400" noProof="0" dirty="0" err="1">
                <a:effectLst/>
              </a:rPr>
              <a:t>survey</a:t>
            </a:r>
            <a:r>
              <a:rPr lang="fr-BE" sz="1400" noProof="0" dirty="0">
                <a:effectLst/>
              </a:rPr>
              <a:t> </a:t>
            </a:r>
            <a:r>
              <a:rPr lang="fr-BE" sz="1400" noProof="0" dirty="0" err="1">
                <a:effectLst/>
              </a:rPr>
              <a:t>card</a:t>
            </a:r>
            <a:r>
              <a:rPr lang="fr-BE" sz="1400" noProof="0" dirty="0">
                <a:effectLst/>
              </a:rPr>
              <a:t> (Fiche d’enquête sur les ravageurs de l’EFSA) 2024</a:t>
            </a:r>
            <a:endParaRPr lang="fr-BE" sz="1400" noProof="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3276723-0F79-5229-3CD1-DA6B5BA257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24531" y="5201601"/>
            <a:ext cx="164767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50" b="1" i="1" noProof="0" dirty="0" err="1">
                <a:solidFill>
                  <a:schemeClr val="tx2"/>
                </a:solidFill>
                <a:sym typeface="Calibri"/>
              </a:rPr>
              <a:t>Premnotrypes</a:t>
            </a:r>
            <a:r>
              <a:rPr lang="fr-BE" sz="1050" b="1" i="1" noProof="0" dirty="0">
                <a:solidFill>
                  <a:schemeClr val="tx2"/>
                </a:solidFill>
                <a:sym typeface="Calibri"/>
              </a:rPr>
              <a:t> </a:t>
            </a:r>
            <a:r>
              <a:rPr lang="fr-BE" sz="1050" b="1" i="1" noProof="0" dirty="0" err="1">
                <a:solidFill>
                  <a:schemeClr val="tx2"/>
                </a:solidFill>
                <a:sym typeface="Calibri"/>
              </a:rPr>
              <a:t>sp</a:t>
            </a:r>
            <a:r>
              <a:rPr lang="fr-BE" sz="1050" b="1" i="1" noProof="0" dirty="0">
                <a:solidFill>
                  <a:schemeClr val="tx2"/>
                </a:solidFill>
                <a:sym typeface="Calibri"/>
              </a:rPr>
              <a:t>. </a:t>
            </a:r>
            <a:r>
              <a:rPr lang="fr-BE" sz="1050" b="1" noProof="0" dirty="0">
                <a:solidFill>
                  <a:schemeClr val="tx2"/>
                </a:solidFill>
                <a:sym typeface="Calibri"/>
              </a:rPr>
              <a:t>(non-UE, complexe APW ) &amp; </a:t>
            </a:r>
            <a:r>
              <a:rPr lang="fr-BE" sz="1050" b="1" i="1" noProof="0" dirty="0" err="1">
                <a:solidFill>
                  <a:schemeClr val="tx2"/>
                </a:solidFill>
              </a:rPr>
              <a:t>Rhigopsidius</a:t>
            </a:r>
            <a:r>
              <a:rPr lang="fr-BE" sz="1050" b="1" i="1" noProof="0" dirty="0">
                <a:solidFill>
                  <a:schemeClr val="tx2"/>
                </a:solidFill>
              </a:rPr>
              <a:t> </a:t>
            </a:r>
            <a:r>
              <a:rPr lang="fr-BE" sz="1050" b="1" i="1" noProof="0" dirty="0" err="1">
                <a:solidFill>
                  <a:schemeClr val="tx2"/>
                </a:solidFill>
              </a:rPr>
              <a:t>tucumanus</a:t>
            </a:r>
            <a:endParaRPr lang="fr-BE" sz="1050" b="1" i="1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165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C3FD2-E913-CFF7-2592-D905A6470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CB1550-DE9B-36E2-5F83-8E3AA3F9A0D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23528" y="51858"/>
            <a:ext cx="84969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BE" sz="3600" i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Tecia</a:t>
            </a:r>
            <a:r>
              <a:rPr lang="fr-BE" sz="3600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sz="3600" i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solanivora</a:t>
            </a:r>
            <a:r>
              <a:rPr lang="fr-BE" sz="3600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br>
              <a:rPr lang="fr-BE" sz="3600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Teigne guatémaltèque de la pomme de terre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E6D8C12-E031-0287-DB2D-29F8024240D8}"/>
              </a:ext>
            </a:extLst>
          </p:cNvPr>
          <p:cNvSpPr txBox="1"/>
          <p:nvPr/>
        </p:nvSpPr>
        <p:spPr>
          <a:xfrm>
            <a:off x="122859" y="1474607"/>
            <a:ext cx="49479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i="1" dirty="0" err="1"/>
              <a:t>Gelechiidae</a:t>
            </a:r>
            <a:r>
              <a:rPr lang="fr-BE" i="1" dirty="0"/>
              <a:t> </a:t>
            </a:r>
            <a:r>
              <a:rPr lang="fr-BE" dirty="0"/>
              <a:t>originaire Guatemala (1956)  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fr-BE" dirty="0"/>
              <a:t>Amérique Centrale, du Sud, du Nord. 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fr-BE" dirty="0"/>
              <a:t>Europe : Canaries 1999 &amp; Galices 2015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Attaque uniquement la pomme de terre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Petits papillons bruns (13 x 3,4 mm), robustes, avec des ailles antérieures lancéolées et postérieures frangées mais </a:t>
            </a:r>
            <a:r>
              <a:rPr lang="fr-BE" dirty="0">
                <a:solidFill>
                  <a:schemeClr val="dk1"/>
                </a:solidFill>
              </a:rPr>
              <a:t>« mauvais voiliers » (max 200m)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Chenille (pattes thoraciques et abdominales)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Chrysalide brune. Nymphose dans le sol, sur les murs des entrepôts, dans des sacs ou dans le tubercule 	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59F3294-6EAF-6270-C999-7C054CF2D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59" y="3202065"/>
            <a:ext cx="3635395" cy="332865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3FACC82-1B33-EE98-0C11-3846089DEA1E}"/>
              </a:ext>
            </a:extLst>
          </p:cNvPr>
          <p:cNvSpPr txBox="1"/>
          <p:nvPr/>
        </p:nvSpPr>
        <p:spPr>
          <a:xfrm>
            <a:off x="6228184" y="6529833"/>
            <a:ext cx="2776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noProof="0" dirty="0"/>
              <a:t>Source : EFSA Pest Survey </a:t>
            </a:r>
            <a:r>
              <a:rPr lang="fr-BE" sz="1200" noProof="0" dirty="0" err="1"/>
              <a:t>card</a:t>
            </a:r>
            <a:endParaRPr lang="fr-BE" sz="1200" noProof="0" dirty="0"/>
          </a:p>
        </p:txBody>
      </p:sp>
      <p:pic>
        <p:nvPicPr>
          <p:cNvPr id="6" name="Afbeelding 11">
            <a:extLst>
              <a:ext uri="{FF2B5EF4-FFF2-40B4-BE49-F238E27FC236}">
                <a16:creationId xmlns:a16="http://schemas.microsoft.com/office/drawing/2014/main" id="{37B66040-7E09-0E6E-76E4-5F7DE5A361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0358" y="1340768"/>
            <a:ext cx="3635395" cy="1875532"/>
          </a:xfrm>
          <a:prstGeom prst="rect">
            <a:avLst/>
          </a:prstGeom>
        </p:spPr>
      </p:pic>
      <p:pic>
        <p:nvPicPr>
          <p:cNvPr id="7" name="Picture 2" descr="photos2">
            <a:extLst>
              <a:ext uri="{FF2B5EF4-FFF2-40B4-BE49-F238E27FC236}">
                <a16:creationId xmlns:a16="http://schemas.microsoft.com/office/drawing/2014/main" id="{006809B8-5845-4083-6B07-836B92DE4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84"/>
          <a:stretch>
            <a:fillRect/>
          </a:stretch>
        </p:blipFill>
        <p:spPr bwMode="auto">
          <a:xfrm>
            <a:off x="323528" y="4859678"/>
            <a:ext cx="4747233" cy="174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1129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F33E4-6847-6463-D522-693CAB917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5F4B39E4-4C3F-9971-F8DA-B2541CC87DC2}"/>
              </a:ext>
            </a:extLst>
          </p:cNvPr>
          <p:cNvSpPr txBox="1"/>
          <p:nvPr/>
        </p:nvSpPr>
        <p:spPr>
          <a:xfrm>
            <a:off x="3527884" y="1281907"/>
            <a:ext cx="208823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Larves</a:t>
            </a:r>
            <a:endParaRPr lang="fr-BE" dirty="0"/>
          </a:p>
        </p:txBody>
      </p:sp>
      <p:sp>
        <p:nvSpPr>
          <p:cNvPr id="11" name="Tekstvak 3">
            <a:extLst>
              <a:ext uri="{FF2B5EF4-FFF2-40B4-BE49-F238E27FC236}">
                <a16:creationId xmlns:a16="http://schemas.microsoft.com/office/drawing/2014/main" id="{4845F2C8-ED55-4944-4AED-F45E67FD0EC7}"/>
              </a:ext>
            </a:extLst>
          </p:cNvPr>
          <p:cNvSpPr txBox="1"/>
          <p:nvPr/>
        </p:nvSpPr>
        <p:spPr>
          <a:xfrm>
            <a:off x="5058119" y="5324704"/>
            <a:ext cx="2841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noProof="0" dirty="0">
                <a:solidFill>
                  <a:schemeClr val="bg1"/>
                </a:solidFill>
              </a:rPr>
              <a:t>© Jerry A. Payne USDA Agricultural service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70DFE2A-FE9D-6AE6-E3F3-6967F8BAF3F9}"/>
              </a:ext>
            </a:extLst>
          </p:cNvPr>
          <p:cNvSpPr txBox="1"/>
          <p:nvPr/>
        </p:nvSpPr>
        <p:spPr>
          <a:xfrm>
            <a:off x="359043" y="6282922"/>
            <a:ext cx="3463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noProof="0" dirty="0">
                <a:solidFill>
                  <a:schemeClr val="bg1"/>
                </a:solidFill>
                <a:latin typeface="museo-sans"/>
              </a:rPr>
              <a:t>(</a:t>
            </a:r>
            <a:r>
              <a:rPr lang="fr-BE" sz="1400" noProof="0" dirty="0">
                <a:solidFill>
                  <a:schemeClr val="bg1"/>
                </a:solidFill>
                <a:latin typeface="museo-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https://ausveg.com.au/article/project-reflection-managing-white-fringed-weevils/</a:t>
            </a:r>
            <a:r>
              <a:rPr lang="fr-BE" sz="1400" noProof="0" dirty="0">
                <a:solidFill>
                  <a:schemeClr val="bg1"/>
                </a:solidFill>
                <a:latin typeface="museo-sans"/>
              </a:rPr>
              <a:t>) </a:t>
            </a:r>
            <a:endParaRPr lang="fr-BE" sz="1400" dirty="0">
              <a:solidFill>
                <a:schemeClr val="bg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4B0D69C-B622-C258-5064-0469B6BDDD4F}"/>
              </a:ext>
            </a:extLst>
          </p:cNvPr>
          <p:cNvSpPr txBox="1"/>
          <p:nvPr/>
        </p:nvSpPr>
        <p:spPr>
          <a:xfrm>
            <a:off x="486119" y="1722759"/>
            <a:ext cx="4572000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Le trou d'entrée peut passer inaperçu, mais une fois que les larves ont quitté les tubercules, des trous de sortie ronds de 2 à 3 mm sont visibles.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Les larves creusent des galeries superficielles contenant des restes de nourriture, des excréments et des exuvies larvaires.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843793E-DE98-30DE-19B4-FBF05BFF75C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23528" y="51858"/>
            <a:ext cx="84969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BE" sz="3600" i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Tecia</a:t>
            </a:r>
            <a:r>
              <a:rPr lang="fr-BE" sz="3600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sz="3600" i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solanivora</a:t>
            </a:r>
            <a:r>
              <a:rPr lang="fr-BE" sz="3600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br>
              <a:rPr lang="fr-BE" sz="3600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Teigne guatémaltèque de la pomme de terre</a:t>
            </a:r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9D886508-27BF-AACB-3A2C-275DF157E0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116" y="1878232"/>
            <a:ext cx="2985278" cy="2238959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AC2186AA-1CA8-1FA8-E794-9C18D1623EF5}"/>
              </a:ext>
            </a:extLst>
          </p:cNvPr>
          <p:cNvGrpSpPr>
            <a:grpSpLocks noChangeAspect="1"/>
          </p:cNvGrpSpPr>
          <p:nvPr/>
        </p:nvGrpSpPr>
        <p:grpSpPr>
          <a:xfrm>
            <a:off x="899592" y="4414150"/>
            <a:ext cx="7576523" cy="1922659"/>
            <a:chOff x="920912" y="3222859"/>
            <a:chExt cx="9764595" cy="2477916"/>
          </a:xfrm>
        </p:grpSpPr>
        <p:pic>
          <p:nvPicPr>
            <p:cNvPr id="6" name="Picture 2" descr="24Larvas de Tecia solanivora en tubérculo">
              <a:extLst>
                <a:ext uri="{FF2B5EF4-FFF2-40B4-BE49-F238E27FC236}">
                  <a16:creationId xmlns:a16="http://schemas.microsoft.com/office/drawing/2014/main" id="{95898BD5-E083-5837-26B0-21E4EFF9D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816" y="3222859"/>
              <a:ext cx="2751137" cy="216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 descr="Afbeeldingsresultaat voor daños de la polilla de la papa">
              <a:extLst>
                <a:ext uri="{FF2B5EF4-FFF2-40B4-BE49-F238E27FC236}">
                  <a16:creationId xmlns:a16="http://schemas.microsoft.com/office/drawing/2014/main" id="{E94431D6-0DDE-BCD8-0FA0-0FDF872992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912" y="3223446"/>
              <a:ext cx="3259675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kstvak 3">
              <a:extLst>
                <a:ext uri="{FF2B5EF4-FFF2-40B4-BE49-F238E27FC236}">
                  <a16:creationId xmlns:a16="http://schemas.microsoft.com/office/drawing/2014/main" id="{9D1C3CCA-D0FC-244D-6EC8-7BA10B7F39EC}"/>
                </a:ext>
              </a:extLst>
            </p:cNvPr>
            <p:cNvSpPr txBox="1"/>
            <p:nvPr/>
          </p:nvSpPr>
          <p:spPr>
            <a:xfrm>
              <a:off x="920912" y="5361481"/>
              <a:ext cx="2694709" cy="337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050" noProof="0" dirty="0"/>
                <a:t>https://www.potatopro.com</a:t>
              </a:r>
            </a:p>
          </p:txBody>
        </p:sp>
        <p:sp>
          <p:nvSpPr>
            <p:cNvPr id="19" name="Rechthoek 6">
              <a:extLst>
                <a:ext uri="{FF2B5EF4-FFF2-40B4-BE49-F238E27FC236}">
                  <a16:creationId xmlns:a16="http://schemas.microsoft.com/office/drawing/2014/main" id="{841BDB2B-FC35-122E-36D2-16E259450251}"/>
                </a:ext>
              </a:extLst>
            </p:cNvPr>
            <p:cNvSpPr/>
            <p:nvPr/>
          </p:nvSpPr>
          <p:spPr>
            <a:xfrm>
              <a:off x="4333008" y="5361482"/>
              <a:ext cx="2987128" cy="297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BE" sz="900" noProof="0" dirty="0"/>
                <a:t>http://jovenesrurales.minagricultura.gov.co</a:t>
              </a:r>
            </a:p>
          </p:txBody>
        </p:sp>
        <p:sp>
          <p:nvSpPr>
            <p:cNvPr id="21" name="Rechthoek 7">
              <a:extLst>
                <a:ext uri="{FF2B5EF4-FFF2-40B4-BE49-F238E27FC236}">
                  <a16:creationId xmlns:a16="http://schemas.microsoft.com/office/drawing/2014/main" id="{12EB3837-8AB1-AF07-E63E-BB2BE531A0A9}"/>
                </a:ext>
              </a:extLst>
            </p:cNvPr>
            <p:cNvSpPr/>
            <p:nvPr/>
          </p:nvSpPr>
          <p:spPr>
            <a:xfrm>
              <a:off x="7517735" y="5383446"/>
              <a:ext cx="1256508" cy="317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BE" sz="1000" noProof="0" dirty="0">
                  <a:latin typeface="open_sansregular"/>
                </a:rPr>
                <a:t>©Javier </a:t>
              </a:r>
              <a:r>
                <a:rPr lang="fr-BE" sz="1000" noProof="0" dirty="0" err="1">
                  <a:latin typeface="open_sansregular"/>
                </a:rPr>
                <a:t>Ujeron</a:t>
              </a:r>
              <a:endParaRPr lang="fr-BE" sz="1000" noProof="0" dirty="0"/>
            </a:p>
          </p:txBody>
        </p:sp>
        <p:pic>
          <p:nvPicPr>
            <p:cNvPr id="22" name="Picture 10" descr="http://cdn.phys.org/newman/gfx/news/hires/mothlarvaesa.jpg">
              <a:hlinkClick r:id="rId7"/>
              <a:extLst>
                <a:ext uri="{FF2B5EF4-FFF2-40B4-BE49-F238E27FC236}">
                  <a16:creationId xmlns:a16="http://schemas.microsoft.com/office/drawing/2014/main" id="{B033B85A-0457-DAC2-1E38-A42AFC4A6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0182" y="3222859"/>
              <a:ext cx="3235325" cy="216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37949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CC588-64DB-F67D-DA08-0BEF6E32A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619E608-6564-7FA6-13C5-32229F228163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23528" y="260648"/>
            <a:ext cx="84969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 risque pour </a:t>
            </a:r>
            <a:r>
              <a:rPr lang="fr-BE" sz="3600" i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Naupactus</a:t>
            </a:r>
            <a:r>
              <a:rPr lang="fr-BE" sz="3600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sz="3600" i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leucoloma</a:t>
            </a: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 </a:t>
            </a:r>
            <a:endParaRPr lang="en-GB" sz="3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39FDCF4-FF51-5826-B115-6692F7CA9065}"/>
              </a:ext>
            </a:extLst>
          </p:cNvPr>
          <p:cNvCxnSpPr>
            <a:cxnSpLocks/>
          </p:cNvCxnSpPr>
          <p:nvPr/>
        </p:nvCxnSpPr>
        <p:spPr>
          <a:xfrm>
            <a:off x="4572000" y="1844824"/>
            <a:ext cx="0" cy="4608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2BF0EB6D-52A3-AFC6-F18D-9AD593E63CA9}"/>
              </a:ext>
            </a:extLst>
          </p:cNvPr>
          <p:cNvSpPr txBox="1"/>
          <p:nvPr/>
        </p:nvSpPr>
        <p:spPr>
          <a:xfrm>
            <a:off x="467544" y="1408978"/>
            <a:ext cx="352838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Introduction BE : modéré</a:t>
            </a:r>
            <a:endParaRPr lang="fr-BE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528613-542A-E220-35EB-02A38A31022B}"/>
              </a:ext>
            </a:extLst>
          </p:cNvPr>
          <p:cNvSpPr txBox="1"/>
          <p:nvPr/>
        </p:nvSpPr>
        <p:spPr>
          <a:xfrm>
            <a:off x="5148075" y="1403484"/>
            <a:ext cx="352838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Etablissement BE : bas</a:t>
            </a:r>
            <a:endParaRPr lang="fr-BE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B5697B-C336-B050-48C1-DFE5AD5A8BF5}"/>
              </a:ext>
            </a:extLst>
          </p:cNvPr>
          <p:cNvSpPr txBox="1"/>
          <p:nvPr/>
        </p:nvSpPr>
        <p:spPr>
          <a:xfrm>
            <a:off x="442280" y="2026640"/>
            <a:ext cx="3816422" cy="4851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dk1"/>
                </a:solidFill>
              </a:rPr>
              <a:t>L'importation de plants de pommes de terre en provenance de pays tiers est interdite dans l’UE sauf dérogation.  </a:t>
            </a:r>
          </a:p>
          <a:p>
            <a:pPr>
              <a:lnSpc>
                <a:spcPct val="115000"/>
              </a:lnSpc>
            </a:pPr>
            <a:r>
              <a:rPr lang="fr-BE" dirty="0"/>
              <a:t>Toutefois introduction 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BE" dirty="0"/>
              <a:t>Canaries (1999) 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BE" dirty="0"/>
              <a:t>Espagne (Galice, 2015) – importation illégale de pommes de terre contaminées par des marins (ports de pêche) </a:t>
            </a:r>
          </a:p>
          <a:p>
            <a:pPr marL="285750" indent="-285750">
              <a:lnSpc>
                <a:spcPct val="115000"/>
              </a:lnSpc>
              <a:buFont typeface="Symbol" panose="05050102010706020507" pitchFamily="18" charset="2"/>
              <a:buChar char="Þ"/>
            </a:pPr>
            <a:r>
              <a:rPr lang="fr-BE" dirty="0"/>
              <a:t>programme d'éradication mais foyers toujours détectés en Galice </a:t>
            </a:r>
          </a:p>
          <a:p>
            <a:pPr marL="285750" indent="-285750">
              <a:lnSpc>
                <a:spcPct val="115000"/>
              </a:lnSpc>
              <a:buFont typeface="Symbol" panose="05050102010706020507" pitchFamily="18" charset="2"/>
              <a:buChar char="Þ"/>
            </a:pPr>
            <a:r>
              <a:rPr lang="fr-BE" dirty="0"/>
              <a:t>attention particulière si plants provenant de cette zone</a:t>
            </a:r>
          </a:p>
          <a:p>
            <a:pPr>
              <a:lnSpc>
                <a:spcPct val="115000"/>
              </a:lnSpc>
            </a:pP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B684C23-6BFA-83CF-FCEA-3C42E3E47D49}"/>
              </a:ext>
            </a:extLst>
          </p:cNvPr>
          <p:cNvSpPr txBox="1"/>
          <p:nvPr/>
        </p:nvSpPr>
        <p:spPr>
          <a:xfrm>
            <a:off x="5004052" y="2132856"/>
            <a:ext cx="38164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>
                <a:solidFill>
                  <a:schemeClr val="dk1"/>
                </a:solidFill>
              </a:rPr>
              <a:t>Hivers froids, avec des températures minimales souvent inférieures à 7,9 °C, empêchent </a:t>
            </a:r>
            <a:r>
              <a:rPr lang="fr-BE" sz="1600" i="1" dirty="0">
                <a:solidFill>
                  <a:schemeClr val="dk1"/>
                </a:solidFill>
              </a:rPr>
              <a:t>T. </a:t>
            </a:r>
            <a:r>
              <a:rPr lang="fr-BE" sz="1600" i="1" dirty="0" err="1">
                <a:solidFill>
                  <a:schemeClr val="dk1"/>
                </a:solidFill>
              </a:rPr>
              <a:t>solanivora</a:t>
            </a:r>
            <a:r>
              <a:rPr lang="fr-BE" sz="1600" i="1" dirty="0">
                <a:solidFill>
                  <a:schemeClr val="dk1"/>
                </a:solidFill>
              </a:rPr>
              <a:t> </a:t>
            </a:r>
            <a:r>
              <a:rPr lang="fr-BE" sz="1600" dirty="0">
                <a:solidFill>
                  <a:schemeClr val="dk1"/>
                </a:solidFill>
              </a:rPr>
              <a:t>de s'établir en plein air en Europe du Nord au contraire du Sud de l’Europe (possibilité de plusieurs générations). </a:t>
            </a:r>
          </a:p>
          <a:p>
            <a:endParaRPr lang="fr-BE" sz="1600" dirty="0">
              <a:solidFill>
                <a:schemeClr val="dk1"/>
              </a:solidFill>
            </a:endParaRPr>
          </a:p>
          <a:p>
            <a:endParaRPr lang="fr-BE" dirty="0"/>
          </a:p>
        </p:txBody>
      </p:sp>
      <p:pic>
        <p:nvPicPr>
          <p:cNvPr id="10" name="Afbeelding 4">
            <a:extLst>
              <a:ext uri="{FF2B5EF4-FFF2-40B4-BE49-F238E27FC236}">
                <a16:creationId xmlns:a16="http://schemas.microsoft.com/office/drawing/2014/main" id="{BE6490D9-F9F0-4977-3FBC-0981A5538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42" y="3687336"/>
            <a:ext cx="4197436" cy="273630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C034754-EC36-2CBB-F4C7-FF5A37701715}"/>
              </a:ext>
            </a:extLst>
          </p:cNvPr>
          <p:cNvSpPr txBox="1"/>
          <p:nvPr/>
        </p:nvSpPr>
        <p:spPr>
          <a:xfrm>
            <a:off x="7380312" y="649407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noProof="0" dirty="0"/>
              <a:t>Schaub et al. 2016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17243861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>
            <a:extLst>
              <a:ext uri="{FF2B5EF4-FFF2-40B4-BE49-F238E27FC236}">
                <a16:creationId xmlns:a16="http://schemas.microsoft.com/office/drawing/2014/main" id="{70A2C246-B7C1-D3B9-2F8B-8502E9ABD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700808"/>
            <a:ext cx="8784976" cy="139095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4B34F73-F95B-F1F6-6340-FF2079AA4C43}"/>
              </a:ext>
            </a:extLst>
          </p:cNvPr>
          <p:cNvSpPr txBox="1"/>
          <p:nvPr/>
        </p:nvSpPr>
        <p:spPr>
          <a:xfrm>
            <a:off x="952611" y="116632"/>
            <a:ext cx="7238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Ravageurs s’attaquant aux tubercules </a:t>
            </a:r>
            <a:endParaRPr lang="fr-BE" sz="3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5B209B8-180C-5124-DC5A-DC38CAA61EEB}"/>
              </a:ext>
            </a:extLst>
          </p:cNvPr>
          <p:cNvSpPr txBox="1"/>
          <p:nvPr/>
        </p:nvSpPr>
        <p:spPr>
          <a:xfrm>
            <a:off x="50401" y="1240968"/>
            <a:ext cx="8748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dirty="0"/>
              <a:t>(A), </a:t>
            </a:r>
            <a:r>
              <a:rPr lang="fr-BE" sz="1800" i="1" noProof="0" dirty="0" err="1"/>
              <a:t>Tecia</a:t>
            </a:r>
            <a:r>
              <a:rPr lang="fr-BE" sz="1800" i="1" noProof="0" dirty="0"/>
              <a:t> </a:t>
            </a:r>
            <a:r>
              <a:rPr lang="fr-BE" sz="1800" i="1" noProof="0" dirty="0" err="1"/>
              <a:t>solanivora</a:t>
            </a:r>
            <a:r>
              <a:rPr lang="fr-BE" sz="1800" i="1" noProof="0" dirty="0"/>
              <a:t>, </a:t>
            </a:r>
            <a:r>
              <a:rPr lang="fr-BE" dirty="0"/>
              <a:t>(B)  </a:t>
            </a:r>
            <a:r>
              <a:rPr lang="fr-BE" sz="1800" noProof="0" dirty="0"/>
              <a:t>les altises, (C) les limaces</a:t>
            </a:r>
            <a:r>
              <a:rPr lang="fr-BE" dirty="0"/>
              <a:t>, (D) </a:t>
            </a:r>
            <a:r>
              <a:rPr lang="fr-BE" sz="1800" noProof="0" dirty="0"/>
              <a:t>les vers gris, </a:t>
            </a:r>
            <a:r>
              <a:rPr lang="fr-BE" dirty="0"/>
              <a:t>(E)</a:t>
            </a:r>
            <a:r>
              <a:rPr lang="fr-BE" sz="1800" noProof="0" dirty="0"/>
              <a:t> les mille-pattes,</a:t>
            </a:r>
            <a:endParaRPr lang="fr-BE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E83C704-C933-7C24-2DF2-D929657B68D9}"/>
              </a:ext>
            </a:extLst>
          </p:cNvPr>
          <p:cNvGrpSpPr/>
          <p:nvPr/>
        </p:nvGrpSpPr>
        <p:grpSpPr>
          <a:xfrm>
            <a:off x="2054285" y="3761166"/>
            <a:ext cx="4740696" cy="2952328"/>
            <a:chOff x="1775520" y="908720"/>
            <a:chExt cx="7992000" cy="5949280"/>
          </a:xfrm>
        </p:grpSpPr>
        <p:pic>
          <p:nvPicPr>
            <p:cNvPr id="6" name="Tijdelijke aanduiding voor inhoud 3">
              <a:extLst>
                <a:ext uri="{FF2B5EF4-FFF2-40B4-BE49-F238E27FC236}">
                  <a16:creationId xmlns:a16="http://schemas.microsoft.com/office/drawing/2014/main" id="{F3A3331A-963B-C19D-6ED2-587DD2EA6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27684" y="3849659"/>
              <a:ext cx="4239836" cy="3008341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57E9D59A-F171-5E20-5F4F-9AC86EC02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75520" y="3844637"/>
              <a:ext cx="4032448" cy="3013363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44C3A054-10C4-31A8-2AF2-3B99537BE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520" y="908720"/>
              <a:ext cx="7992000" cy="2997000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B32EADD9-F909-D33B-71C4-79B508A3DDD6}"/>
              </a:ext>
            </a:extLst>
          </p:cNvPr>
          <p:cNvSpPr txBox="1"/>
          <p:nvPr/>
        </p:nvSpPr>
        <p:spPr>
          <a:xfrm>
            <a:off x="-115858" y="3270299"/>
            <a:ext cx="8748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dirty="0"/>
              <a:t>(F) l</a:t>
            </a:r>
            <a:r>
              <a:rPr lang="fr-BE" sz="1800" noProof="0" dirty="0"/>
              <a:t>es taupins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76419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6CB9E14-85B2-46E6-478B-CDDE4DE7C7B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3568" y="980728"/>
            <a:ext cx="777686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Ravageurs « historiques » : </a:t>
            </a:r>
            <a:r>
              <a:rPr lang="fr-FR" sz="2400" dirty="0"/>
              <a:t>pucerons, doryphores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Suivez les avertissements et observez dans vos parcelles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Si un traitement insecticide est nécessaire : choisissez un produit sélectif pour les insectes utiles en tenant des problèmes de résistance </a:t>
            </a:r>
          </a:p>
          <a:p>
            <a:pPr lvl="1"/>
            <a:endParaRPr lang="fr-FR" sz="2400" dirty="0"/>
          </a:p>
          <a:p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 Ravageurs émergeants en Europe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Surveiller les cicadelles </a:t>
            </a:r>
            <a:r>
              <a:rPr lang="fr-FR" sz="2000" dirty="0" err="1"/>
              <a:t>Cixiidae</a:t>
            </a:r>
            <a:r>
              <a:rPr lang="fr-FR" sz="2000" b="1" dirty="0"/>
              <a:t> </a:t>
            </a:r>
            <a:r>
              <a:rPr lang="fr-FR" sz="2000" dirty="0"/>
              <a:t>vectrices et détecter des symptômes =&gt; mesures de gestion pour briser le cycle et éviter l’installation de </a:t>
            </a:r>
            <a:r>
              <a:rPr lang="fr-BE" sz="2000" i="1" dirty="0" err="1"/>
              <a:t>Pentastiridius</a:t>
            </a:r>
            <a:r>
              <a:rPr lang="fr-BE" sz="2000" i="1" dirty="0"/>
              <a:t> </a:t>
            </a:r>
            <a:r>
              <a:rPr lang="fr-BE" sz="2000" i="1" dirty="0" err="1"/>
              <a:t>leporinus</a:t>
            </a:r>
            <a:endParaRPr lang="fr-FR" sz="2000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i="1" dirty="0" err="1"/>
              <a:t>Epitrix</a:t>
            </a:r>
            <a:r>
              <a:rPr lang="fr-FR" sz="2000" i="1" dirty="0"/>
              <a:t> </a:t>
            </a:r>
            <a:r>
              <a:rPr lang="fr-FR" sz="2000" i="1" dirty="0" err="1"/>
              <a:t>spp</a:t>
            </a:r>
            <a:r>
              <a:rPr lang="fr-FR" sz="2000" i="1" dirty="0"/>
              <a:t>. </a:t>
            </a:r>
            <a:r>
              <a:rPr lang="fr-FR" sz="2000" dirty="0"/>
              <a:t>=&gt; sous contrôle avec les restrictions mais à surveiller</a:t>
            </a:r>
          </a:p>
          <a:p>
            <a:pPr lvl="1"/>
            <a:endParaRPr lang="fr-FR" sz="2400" dirty="0"/>
          </a:p>
          <a:p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 Ravageurs exotiques (espèces de quarantaine)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2000" i="1" dirty="0" err="1"/>
              <a:t>Naupactus</a:t>
            </a:r>
            <a:r>
              <a:rPr lang="fr-BE" sz="2000" i="1" dirty="0"/>
              <a:t> </a:t>
            </a:r>
            <a:r>
              <a:rPr lang="fr-BE" sz="2000" i="1" dirty="0" err="1"/>
              <a:t>leucoloma</a:t>
            </a:r>
            <a:r>
              <a:rPr lang="fr-BE" sz="2000" dirty="0"/>
              <a:t>, </a:t>
            </a:r>
            <a:r>
              <a:rPr lang="en-US" sz="2000" dirty="0" err="1"/>
              <a:t>Complexe</a:t>
            </a:r>
            <a:r>
              <a:rPr lang="en-US" sz="2000" dirty="0"/>
              <a:t> </a:t>
            </a:r>
            <a:r>
              <a:rPr lang="en-US" sz="2000" dirty="0" err="1"/>
              <a:t>andin</a:t>
            </a:r>
            <a:r>
              <a:rPr lang="en-US" sz="2000" dirty="0"/>
              <a:t> des </a:t>
            </a:r>
            <a:r>
              <a:rPr lang="en-US" sz="2000" dirty="0" err="1"/>
              <a:t>charançons</a:t>
            </a:r>
            <a:r>
              <a:rPr lang="en-US" sz="2000" dirty="0"/>
              <a:t> de la pomme de terre, </a:t>
            </a:r>
            <a:r>
              <a:rPr lang="fr-BE" sz="2000" i="1" dirty="0" err="1"/>
              <a:t>Tecia</a:t>
            </a:r>
            <a:r>
              <a:rPr lang="fr-BE" sz="2000" i="1" dirty="0"/>
              <a:t> </a:t>
            </a:r>
            <a:r>
              <a:rPr lang="fr-BE" sz="2000" i="1" dirty="0" err="1"/>
              <a:t>solanivora</a:t>
            </a:r>
            <a:endParaRPr lang="fr-FR" sz="2000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2400" dirty="0"/>
              <a:t> </a:t>
            </a:r>
            <a:r>
              <a:rPr lang="fr-BE" sz="2000" dirty="0"/>
              <a:t>Signalez  si vous avez le moindre doute face un insecte « inconnu » =&gt; si espèce de quarantaine =&gt; mesures d’éradication</a:t>
            </a:r>
            <a:endParaRPr lang="fr-BE" sz="2000" i="1" dirty="0"/>
          </a:p>
          <a:p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72094FA-A270-A519-4A31-06EA8722169D}"/>
              </a:ext>
            </a:extLst>
          </p:cNvPr>
          <p:cNvSpPr txBox="1"/>
          <p:nvPr/>
        </p:nvSpPr>
        <p:spPr>
          <a:xfrm>
            <a:off x="952611" y="116632"/>
            <a:ext cx="7575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résumé dans ce contexte changeant </a:t>
            </a:r>
            <a:endParaRPr lang="fr-BE" sz="3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2207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éfinition | Puceron - Aphide | Futura Planèt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6740"/>
            <a:ext cx="5267741" cy="406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047564" y="-85819"/>
            <a:ext cx="7048872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600" noProof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 biologique : reproduction</a:t>
            </a:r>
            <a:endParaRPr kumimoji="0" lang="en-GB" sz="3600" b="0" i="1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ヒラギノ角ゴ Pro W3"/>
              <a:cs typeface="ヒラギノ角ゴ Pro W3"/>
            </a:endParaRPr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579186" y="900000"/>
            <a:ext cx="4564814" cy="3384376"/>
          </a:xfrm>
          <a:prstGeom prst="rect">
            <a:avLst/>
          </a:prstGeom>
        </p:spPr>
      </p:pic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5587468" y="6549336"/>
            <a:ext cx="15374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200" dirty="0"/>
              <a:t>http://ephytia.inra.fr/</a:t>
            </a:r>
          </a:p>
        </p:txBody>
      </p:sp>
      <p:sp>
        <p:nvSpPr>
          <p:cNvPr id="5" name="Rectangle 4"/>
          <p:cNvSpPr/>
          <p:nvPr>
            <p:custDataLst>
              <p:tags r:id="rId5"/>
            </p:custDataLst>
          </p:nvPr>
        </p:nvSpPr>
        <p:spPr>
          <a:xfrm>
            <a:off x="7055459" y="6529807"/>
            <a:ext cx="1801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200" dirty="0"/>
              <a:t>www.futura-sciences.com</a:t>
            </a:r>
          </a:p>
        </p:txBody>
      </p:sp>
      <p:sp>
        <p:nvSpPr>
          <p:cNvPr id="7" name="ZoneTexte 6"/>
          <p:cNvSpPr txBox="1"/>
          <p:nvPr>
            <p:custDataLst>
              <p:tags r:id="rId6"/>
            </p:custDataLst>
          </p:nvPr>
        </p:nvSpPr>
        <p:spPr>
          <a:xfrm>
            <a:off x="2339492" y="915935"/>
            <a:ext cx="2259531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Longévité</a:t>
            </a:r>
          </a:p>
          <a:p>
            <a:pPr algn="ctr"/>
            <a:r>
              <a:rPr lang="fr-FR" sz="1400" dirty="0"/>
              <a:t>10-120 jours</a:t>
            </a:r>
          </a:p>
          <a:p>
            <a:pPr algn="ctr"/>
            <a:r>
              <a:rPr lang="fr-FR" sz="1400" dirty="0"/>
              <a:t>Moyenne 50-60 jours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1 femelle génère ~40 à 80 pucerons </a:t>
            </a:r>
            <a:endParaRPr lang="fr-BE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4FF95D-E0C4-8E0C-EF14-A98CAC969E5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567942" y="4294974"/>
            <a:ext cx="3275856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222222"/>
                </a:solidFill>
                <a:latin typeface="ProximaNova"/>
              </a:rPr>
              <a:t>Pour devenir adulte, un puceron </a:t>
            </a:r>
          </a:p>
          <a:p>
            <a:pPr algn="ctr"/>
            <a:r>
              <a:rPr lang="fr-FR" sz="1400" dirty="0">
                <a:solidFill>
                  <a:srgbClr val="222222"/>
                </a:solidFill>
                <a:latin typeface="ProximaNova"/>
              </a:rPr>
              <a:t>a besoin ~120°C*jour :</a:t>
            </a:r>
          </a:p>
          <a:p>
            <a:r>
              <a:rPr lang="fr-FR" sz="1400" dirty="0">
                <a:solidFill>
                  <a:srgbClr val="222222"/>
                </a:solidFill>
                <a:latin typeface="ProximaNova"/>
              </a:rPr>
              <a:t>&lt;6°C : pas de développement</a:t>
            </a:r>
          </a:p>
          <a:p>
            <a:r>
              <a:rPr lang="fr-FR" sz="1400" dirty="0">
                <a:solidFill>
                  <a:srgbClr val="222222"/>
                </a:solidFill>
                <a:latin typeface="ProximaNova"/>
              </a:rPr>
              <a:t>10°C  : ~ 25-28 jours </a:t>
            </a:r>
          </a:p>
          <a:p>
            <a:r>
              <a:rPr lang="fr-FR" sz="1400" dirty="0">
                <a:solidFill>
                  <a:srgbClr val="222222"/>
                </a:solidFill>
                <a:latin typeface="ProximaNova"/>
              </a:rPr>
              <a:t>20°C :  ~ 8-9 jours </a:t>
            </a:r>
          </a:p>
          <a:p>
            <a:r>
              <a:rPr lang="fr-FR" sz="1400" dirty="0">
                <a:solidFill>
                  <a:srgbClr val="222222"/>
                </a:solidFill>
                <a:latin typeface="ProximaNova"/>
              </a:rPr>
              <a:t>25°C :  ~ 5-6 jours (t° optimale)</a:t>
            </a:r>
          </a:p>
          <a:p>
            <a:r>
              <a:rPr lang="fr-FR" sz="1400" dirty="0">
                <a:solidFill>
                  <a:srgbClr val="222222"/>
                </a:solidFill>
                <a:latin typeface="ProximaNova"/>
              </a:rPr>
              <a:t>30°C :  ~ 4 jours mais ↗ mortalité</a:t>
            </a:r>
          </a:p>
          <a:p>
            <a:r>
              <a:rPr lang="fr-FR" sz="1400" dirty="0">
                <a:solidFill>
                  <a:srgbClr val="222222"/>
                </a:solidFill>
                <a:latin typeface="ProximaNova"/>
              </a:rPr>
              <a:t>35°C : ~  7 jours  mortalité élevée</a:t>
            </a:r>
          </a:p>
          <a:p>
            <a:r>
              <a:rPr lang="fr-FR" sz="1400" dirty="0">
                <a:solidFill>
                  <a:srgbClr val="222222"/>
                </a:solidFill>
                <a:latin typeface="ProximaNova"/>
              </a:rPr>
              <a:t>40°C :   non viable</a:t>
            </a:r>
          </a:p>
        </p:txBody>
      </p:sp>
    </p:spTree>
    <p:extLst>
      <p:ext uri="{BB962C8B-B14F-4D97-AF65-F5344CB8AC3E}">
        <p14:creationId xmlns:p14="http://schemas.microsoft.com/office/powerpoint/2010/main" val="6163750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>
            <p:custDataLst>
              <p:tags r:id="rId1"/>
            </p:custDataLst>
          </p:nvPr>
        </p:nvSpPr>
        <p:spPr>
          <a:xfrm>
            <a:off x="0" y="404664"/>
            <a:ext cx="6192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 pour votre attention !</a:t>
            </a:r>
            <a:endParaRPr lang="fr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467544" y="5229200"/>
            <a:ext cx="4320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>
                <a:solidFill>
                  <a:schemeClr val="bg1"/>
                </a:solidFill>
              </a:rPr>
              <a:t>Contact : </a:t>
            </a:r>
          </a:p>
          <a:p>
            <a:r>
              <a:rPr lang="fr-FR" sz="2800" b="1" i="1" dirty="0">
                <a:solidFill>
                  <a:schemeClr val="bg1"/>
                </a:solidFill>
              </a:rPr>
              <a:t>Louis HAUTIER</a:t>
            </a:r>
          </a:p>
          <a:p>
            <a:r>
              <a:rPr lang="fr-FR" sz="2800" b="1" i="1" dirty="0">
                <a:solidFill>
                  <a:schemeClr val="bg1"/>
                </a:solidFill>
              </a:rPr>
              <a:t>l.hautier@cra.wallonie.be</a:t>
            </a:r>
            <a:endParaRPr lang="fr-BE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4531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82C815B-621A-5AC8-4511-524F8C640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22" y="3429000"/>
            <a:ext cx="4400022" cy="326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AC04349-2185-28CF-6A59-9F6B13CFB969}"/>
              </a:ext>
            </a:extLst>
          </p:cNvPr>
          <p:cNvSpPr txBox="1"/>
          <p:nvPr/>
        </p:nvSpPr>
        <p:spPr>
          <a:xfrm>
            <a:off x="4642422" y="640076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/>
              <a:t>ephytia.inra.fr</a:t>
            </a:r>
            <a:endParaRPr lang="fr-BE" sz="1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2FEE4B6-FFDD-C709-2E19-E03B81C2450F}"/>
              </a:ext>
            </a:extLst>
          </p:cNvPr>
          <p:cNvSpPr txBox="1"/>
          <p:nvPr/>
        </p:nvSpPr>
        <p:spPr>
          <a:xfrm>
            <a:off x="8172400" y="6431540"/>
            <a:ext cx="46802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200" b="0" i="0" dirty="0">
                <a:solidFill>
                  <a:srgbClr val="414841"/>
                </a:solidFill>
                <a:effectLst/>
                <a:latin typeface="Helvetica Neue"/>
              </a:rPr>
              <a:t>J. </a:t>
            </a:r>
            <a:r>
              <a:rPr lang="fr-BE" sz="1200" b="0" i="0" dirty="0" err="1">
                <a:solidFill>
                  <a:srgbClr val="414841"/>
                </a:solidFill>
                <a:effectLst/>
                <a:latin typeface="Helvetica Neue"/>
              </a:rPr>
              <a:t>Poidatz</a:t>
            </a:r>
            <a:r>
              <a:rPr lang="fr-BE" sz="1200" b="0" i="0" dirty="0">
                <a:solidFill>
                  <a:srgbClr val="414841"/>
                </a:solidFill>
                <a:effectLst/>
                <a:latin typeface="Helvetica Neue"/>
              </a:rPr>
              <a:t> </a:t>
            </a:r>
            <a:endParaRPr lang="fr-BE" sz="12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E2DEC9E-7073-94E5-F466-90D9EAFD101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31540" y="30052"/>
            <a:ext cx="828092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GB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Taupins</a:t>
            </a:r>
            <a:endParaRPr kumimoji="0" lang="en-GB" sz="3600" b="0" i="1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ヒラギノ角ゴ Pro W3"/>
              <a:cs typeface="ヒラギノ角ゴ Pro W3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D7FE371-C83E-CBCA-FDAA-D4550858C232}"/>
              </a:ext>
            </a:extLst>
          </p:cNvPr>
          <p:cNvGrpSpPr/>
          <p:nvPr/>
        </p:nvGrpSpPr>
        <p:grpSpPr>
          <a:xfrm>
            <a:off x="4660987" y="1136594"/>
            <a:ext cx="2376264" cy="2232248"/>
            <a:chOff x="179513" y="1700808"/>
            <a:chExt cx="3733800" cy="3810000"/>
          </a:xfrm>
        </p:grpSpPr>
        <p:pic>
          <p:nvPicPr>
            <p:cNvPr id="8" name="Picture 2" descr="http://www.inra.fr/hyppz/IMAGES/7030540.jpg">
              <a:extLst>
                <a:ext uri="{FF2B5EF4-FFF2-40B4-BE49-F238E27FC236}">
                  <a16:creationId xmlns:a16="http://schemas.microsoft.com/office/drawing/2014/main" id="{7307C1E1-8510-4EF0-CF6C-E14A4DD01C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513" y="1700808"/>
              <a:ext cx="3733800" cy="3810000"/>
            </a:xfrm>
            <a:prstGeom prst="rect">
              <a:avLst/>
            </a:prstGeom>
            <a:noFill/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0373233-08EE-D121-35BF-110581590642}"/>
                </a:ext>
              </a:extLst>
            </p:cNvPr>
            <p:cNvSpPr txBox="1"/>
            <p:nvPr/>
          </p:nvSpPr>
          <p:spPr>
            <a:xfrm>
              <a:off x="2411760" y="5085184"/>
              <a:ext cx="1403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>
                  <a:solidFill>
                    <a:schemeClr val="bg1"/>
                  </a:solidFill>
                </a:rPr>
                <a:t>HYPPZ</a:t>
              </a:r>
            </a:p>
          </p:txBody>
        </p:sp>
      </p:grpSp>
      <p:pic>
        <p:nvPicPr>
          <p:cNvPr id="14" name="Picture 4" descr="http://www.inra.fr/hyppz/IMAGES/7030541.jpg">
            <a:extLst>
              <a:ext uri="{FF2B5EF4-FFF2-40B4-BE49-F238E27FC236}">
                <a16:creationId xmlns:a16="http://schemas.microsoft.com/office/drawing/2014/main" id="{0DD0BC68-EA6C-4E47-6A52-ED621B918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75"/>
          <a:stretch>
            <a:fillRect/>
          </a:stretch>
        </p:blipFill>
        <p:spPr bwMode="auto">
          <a:xfrm rot="16200000">
            <a:off x="6913385" y="1248522"/>
            <a:ext cx="2240987" cy="2017132"/>
          </a:xfrm>
          <a:prstGeom prst="rect">
            <a:avLst/>
          </a:prstGeom>
          <a:noFill/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91846AB-EE4C-53BD-C2C8-C5642127C47B}"/>
              </a:ext>
            </a:extLst>
          </p:cNvPr>
          <p:cNvSpPr txBox="1"/>
          <p:nvPr/>
        </p:nvSpPr>
        <p:spPr>
          <a:xfrm>
            <a:off x="251520" y="1136594"/>
            <a:ext cx="41044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Coléoptère </a:t>
            </a:r>
            <a:r>
              <a:rPr lang="fr-FR" dirty="0" err="1"/>
              <a:t>Elateridae</a:t>
            </a:r>
            <a:r>
              <a:rPr lang="fr-FR" dirty="0"/>
              <a:t>, 4 espèces:</a:t>
            </a:r>
          </a:p>
          <a:p>
            <a:pPr lvl="1"/>
            <a:r>
              <a:rPr lang="fr-FR" i="1" dirty="0"/>
              <a:t>Agriotes </a:t>
            </a:r>
            <a:r>
              <a:rPr lang="fr-FR" i="1" dirty="0" err="1"/>
              <a:t>lineatus</a:t>
            </a:r>
            <a:r>
              <a:rPr lang="fr-FR" i="1" dirty="0"/>
              <a:t>, A. </a:t>
            </a:r>
            <a:r>
              <a:rPr lang="fr-FR" i="1" dirty="0" err="1"/>
              <a:t>obscurus</a:t>
            </a:r>
            <a:r>
              <a:rPr lang="fr-FR" i="1" dirty="0"/>
              <a:t>, </a:t>
            </a:r>
            <a:br>
              <a:rPr lang="fr-FR" i="1" dirty="0"/>
            </a:br>
            <a:r>
              <a:rPr lang="fr-FR" i="1" dirty="0"/>
              <a:t>A. </a:t>
            </a:r>
            <a:r>
              <a:rPr lang="fr-FR" i="1" dirty="0" err="1"/>
              <a:t>sputator</a:t>
            </a:r>
            <a:r>
              <a:rPr lang="fr-FR" i="1" dirty="0"/>
              <a:t>, A. </a:t>
            </a:r>
            <a:r>
              <a:rPr lang="fr-FR" i="1" dirty="0" err="1"/>
              <a:t>sordidus</a:t>
            </a:r>
            <a:r>
              <a:rPr lang="fr-FR" i="1" dirty="0"/>
              <a:t>*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Adulte : 7 à 8 mm, corps très allongé. Tête thorax noirâtre et abdomen rougeâtre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Larves (« ver fil de fer » </a:t>
            </a:r>
            <a:r>
              <a:rPr lang="fr-BE" dirty="0">
                <a:sym typeface="Wingdings" panose="05000000000000000000" pitchFamily="2" charset="2"/>
              </a:rPr>
              <a:t> résistance</a:t>
            </a:r>
            <a:r>
              <a:rPr lang="fr-BE" dirty="0"/>
              <a:t>), tête aplatie, mandibules courtes, corps cylindrique, jaune pâle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Cycle long :  5 ans / cycle court*: 2 ans</a:t>
            </a:r>
          </a:p>
          <a:p>
            <a:endParaRPr lang="fr-BE" dirty="0"/>
          </a:p>
          <a:p>
            <a:r>
              <a:rPr lang="fr-BE" b="1" dirty="0"/>
              <a:t>Gestion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Terres à risques si précédents favorables : pairies, trèfle, luzerne, 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Variétés plus sensibles que d’autres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Travail du sol : labour, déchaumage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Monitoring par pièges-appâts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Si population détectée =&gt; traitement insecticide lors de la plantation</a:t>
            </a:r>
          </a:p>
        </p:txBody>
      </p:sp>
    </p:spTree>
    <p:extLst>
      <p:ext uri="{BB962C8B-B14F-4D97-AF65-F5344CB8AC3E}">
        <p14:creationId xmlns:p14="http://schemas.microsoft.com/office/powerpoint/2010/main" val="4264747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1"/>
            </p:custDataLst>
          </p:nvPr>
        </p:nvSpPr>
        <p:spPr>
          <a:xfrm>
            <a:off x="104945" y="143269"/>
            <a:ext cx="8858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principales espèces de puceron </a:t>
            </a:r>
            <a:b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pomme de terre en Belgique</a:t>
            </a:r>
          </a:p>
        </p:txBody>
      </p:sp>
      <p:grpSp>
        <p:nvGrpSpPr>
          <p:cNvPr id="9" name="Groupe 8"/>
          <p:cNvGrpSpPr/>
          <p:nvPr>
            <p:custDataLst>
              <p:tags r:id="rId2"/>
            </p:custDataLst>
          </p:nvPr>
        </p:nvGrpSpPr>
        <p:grpSpPr>
          <a:xfrm>
            <a:off x="107504" y="1275184"/>
            <a:ext cx="3528392" cy="4170040"/>
            <a:chOff x="179512" y="692696"/>
            <a:chExt cx="3248025" cy="3810000"/>
          </a:xfrm>
        </p:grpSpPr>
        <p:pic>
          <p:nvPicPr>
            <p:cNvPr id="223234" name="Picture 2" descr="http://www.inra.fr/hyppz/IMAGES/7030143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9512" y="692696"/>
              <a:ext cx="3248025" cy="3810000"/>
            </a:xfrm>
            <a:prstGeom prst="rect">
              <a:avLst/>
            </a:prstGeom>
            <a:noFill/>
          </p:spPr>
        </p:pic>
        <p:sp>
          <p:nvSpPr>
            <p:cNvPr id="4" name="Rectangle 3"/>
            <p:cNvSpPr/>
            <p:nvPr/>
          </p:nvSpPr>
          <p:spPr>
            <a:xfrm>
              <a:off x="827584" y="4077072"/>
              <a:ext cx="1787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BE" i="1" dirty="0" err="1">
                  <a:solidFill>
                    <a:schemeClr val="bg1"/>
                  </a:solidFill>
                  <a:cs typeface="Arial" pitchFamily="34" charset="0"/>
                </a:rPr>
                <a:t>Myzus</a:t>
              </a:r>
              <a:r>
                <a:rPr lang="fr-BE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fr-BE" i="1" dirty="0" err="1">
                  <a:solidFill>
                    <a:schemeClr val="bg1"/>
                  </a:solidFill>
                  <a:cs typeface="Arial" pitchFamily="34" charset="0"/>
                </a:rPr>
                <a:t>persicae</a:t>
              </a:r>
              <a:endParaRPr lang="fr-B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e 9"/>
          <p:cNvGrpSpPr/>
          <p:nvPr>
            <p:custDataLst>
              <p:tags r:id="rId3"/>
            </p:custDataLst>
          </p:nvPr>
        </p:nvGrpSpPr>
        <p:grpSpPr>
          <a:xfrm>
            <a:off x="3347864" y="1275184"/>
            <a:ext cx="2736304" cy="4170040"/>
            <a:chOff x="4067944" y="620688"/>
            <a:chExt cx="2495550" cy="3810000"/>
          </a:xfrm>
        </p:grpSpPr>
        <p:pic>
          <p:nvPicPr>
            <p:cNvPr id="223235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067944" y="620688"/>
              <a:ext cx="249555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4283968" y="4005064"/>
              <a:ext cx="21467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BE" i="1" dirty="0" err="1">
                  <a:solidFill>
                    <a:schemeClr val="bg1"/>
                  </a:solidFill>
                  <a:cs typeface="Arial" pitchFamily="34" charset="0"/>
                </a:rPr>
                <a:t>Aulacorthum</a:t>
              </a:r>
              <a:r>
                <a:rPr lang="fr-BE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fr-BE" i="1" dirty="0" err="1">
                  <a:solidFill>
                    <a:schemeClr val="bg1"/>
                  </a:solidFill>
                  <a:cs typeface="Arial" pitchFamily="34" charset="0"/>
                </a:rPr>
                <a:t>solani</a:t>
              </a:r>
              <a:endParaRPr lang="fr-B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e 10"/>
          <p:cNvGrpSpPr/>
          <p:nvPr>
            <p:custDataLst>
              <p:tags r:id="rId4"/>
            </p:custDataLst>
          </p:nvPr>
        </p:nvGrpSpPr>
        <p:grpSpPr>
          <a:xfrm>
            <a:off x="5796136" y="1268760"/>
            <a:ext cx="3306490" cy="2160240"/>
            <a:chOff x="6156176" y="1556792"/>
            <a:chExt cx="3306490" cy="2160240"/>
          </a:xfrm>
        </p:grpSpPr>
        <p:pic>
          <p:nvPicPr>
            <p:cNvPr id="223237" name="Picture 5" descr="http://www.inra.fr/hyppz/IMAGES/7032150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1556792"/>
              <a:ext cx="3306490" cy="2160240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6444208" y="3284984"/>
              <a:ext cx="27879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BE" i="1" dirty="0" err="1">
                  <a:solidFill>
                    <a:schemeClr val="bg1"/>
                  </a:solidFill>
                  <a:cs typeface="Arial" pitchFamily="34" charset="0"/>
                </a:rPr>
                <a:t>Macrosiphum</a:t>
              </a:r>
              <a:r>
                <a:rPr lang="fr-BE" i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fr-BE" i="1" dirty="0" err="1">
                  <a:solidFill>
                    <a:schemeClr val="bg1"/>
                  </a:solidFill>
                  <a:cs typeface="Arial" pitchFamily="34" charset="0"/>
                </a:rPr>
                <a:t>euphorbiae</a:t>
              </a:r>
              <a:endParaRPr lang="fr-BE" dirty="0">
                <a:solidFill>
                  <a:schemeClr val="bg1"/>
                </a:solidFill>
              </a:endParaRPr>
            </a:p>
          </p:txBody>
        </p:sp>
      </p:grpSp>
      <p:pic>
        <p:nvPicPr>
          <p:cNvPr id="223241" name="Picture 9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3429000"/>
            <a:ext cx="3308400" cy="203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>
            <p:custDataLst>
              <p:tags r:id="rId6"/>
            </p:custDataLst>
          </p:nvPr>
        </p:nvSpPr>
        <p:spPr>
          <a:xfrm>
            <a:off x="6804248" y="5013176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i="1" dirty="0" err="1">
                <a:solidFill>
                  <a:schemeClr val="bg1"/>
                </a:solidFill>
                <a:cs typeface="Arial" pitchFamily="34" charset="0"/>
              </a:rPr>
              <a:t>Aphis</a:t>
            </a:r>
            <a:r>
              <a:rPr lang="fr-BE" i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fr-BE" i="1" dirty="0" err="1">
                <a:solidFill>
                  <a:schemeClr val="bg1"/>
                </a:solidFill>
                <a:cs typeface="Arial" pitchFamily="34" charset="0"/>
              </a:rPr>
              <a:t>nasturtii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>
            <p:custDataLst>
              <p:tags r:id="rId7"/>
            </p:custDataLst>
          </p:nvPr>
        </p:nvSpPr>
        <p:spPr>
          <a:xfrm>
            <a:off x="286598" y="5733256"/>
            <a:ext cx="86772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8896" indent="-238896">
              <a:buFont typeface="Arial" panose="020B0604020202020204" pitchFamily="34" charset="0"/>
              <a:buChar char="•"/>
            </a:pPr>
            <a:r>
              <a:rPr lang="fr-BE" sz="1200" b="1" i="1" dirty="0">
                <a:latin typeface="Arial" pitchFamily="34" charset="0"/>
                <a:cs typeface="Arial" pitchFamily="34" charset="0"/>
              </a:rPr>
              <a:t>M. </a:t>
            </a:r>
            <a:r>
              <a:rPr lang="fr-BE" sz="1200" b="1" i="1" dirty="0" err="1">
                <a:latin typeface="Arial" pitchFamily="34" charset="0"/>
                <a:cs typeface="Arial" pitchFamily="34" charset="0"/>
              </a:rPr>
              <a:t>persicae</a:t>
            </a:r>
            <a:r>
              <a:rPr lang="fr-BE" sz="1200" dirty="0">
                <a:latin typeface="Arial" pitchFamily="34" charset="0"/>
                <a:cs typeface="Arial" pitchFamily="34" charset="0"/>
              </a:rPr>
              <a:t>	Puceron vert du pêcher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fr-BE" sz="1200" b="1" i="1" dirty="0">
                <a:latin typeface="Arial" pitchFamily="34" charset="0"/>
                <a:cs typeface="Arial" pitchFamily="34" charset="0"/>
              </a:rPr>
              <a:t>A. </a:t>
            </a:r>
            <a:r>
              <a:rPr lang="fr-BE" sz="1200" b="1" i="1" dirty="0" err="1">
                <a:latin typeface="Arial" pitchFamily="34" charset="0"/>
                <a:cs typeface="Arial" pitchFamily="34" charset="0"/>
              </a:rPr>
              <a:t>solani</a:t>
            </a:r>
            <a:r>
              <a:rPr lang="fr-BE" sz="1200" dirty="0">
                <a:latin typeface="Arial" pitchFamily="34" charset="0"/>
                <a:cs typeface="Arial" pitchFamily="34" charset="0"/>
              </a:rPr>
              <a:t>	  (étage </a:t>
            </a:r>
            <a:r>
              <a:rPr lang="fr-BE" sz="1200" dirty="0" err="1">
                <a:latin typeface="Arial" pitchFamily="34" charset="0"/>
                <a:cs typeface="Arial" pitchFamily="34" charset="0"/>
              </a:rPr>
              <a:t>inf</a:t>
            </a:r>
            <a:r>
              <a:rPr lang="fr-BE" sz="1200" dirty="0">
                <a:latin typeface="Arial" pitchFamily="34" charset="0"/>
                <a:cs typeface="Arial" pitchFamily="34" charset="0"/>
              </a:rPr>
              <a:t>)	Puceron à taches vertes de la pomme de terre, strié de la digitale et de la pomme de terre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200" b="1" i="1" dirty="0">
                <a:latin typeface="Arial" pitchFamily="34" charset="0"/>
                <a:cs typeface="Arial" pitchFamily="34" charset="0"/>
              </a:rPr>
              <a:t> M. </a:t>
            </a:r>
            <a:r>
              <a:rPr lang="fr-BE" sz="1200" b="1" i="1" dirty="0" err="1">
                <a:latin typeface="Arial" pitchFamily="34" charset="0"/>
                <a:cs typeface="Arial" pitchFamily="34" charset="0"/>
              </a:rPr>
              <a:t>euphorbiae</a:t>
            </a:r>
            <a:r>
              <a:rPr lang="fr-BE" sz="1200" i="1" dirty="0">
                <a:latin typeface="Arial" pitchFamily="34" charset="0"/>
                <a:cs typeface="Arial" pitchFamily="34" charset="0"/>
              </a:rPr>
              <a:t>  	</a:t>
            </a:r>
            <a:r>
              <a:rPr lang="fr-BE" sz="1200" dirty="0">
                <a:latin typeface="Arial" pitchFamily="34" charset="0"/>
                <a:cs typeface="Arial" pitchFamily="34" charset="0"/>
              </a:rPr>
              <a:t>Puceron vert et rose de la pomme de terre (grande taille)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200" b="1" i="1" dirty="0">
                <a:latin typeface="Arial" pitchFamily="34" charset="0"/>
                <a:cs typeface="Arial" pitchFamily="34" charset="0"/>
              </a:rPr>
              <a:t> A. </a:t>
            </a:r>
            <a:r>
              <a:rPr lang="fr-BE" sz="1200" b="1" i="1" dirty="0" err="1">
                <a:latin typeface="Arial" pitchFamily="34" charset="0"/>
                <a:cs typeface="Arial" pitchFamily="34" charset="0"/>
              </a:rPr>
              <a:t>nasturtii</a:t>
            </a:r>
            <a:r>
              <a:rPr lang="fr-BE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fr-BE" sz="1200" dirty="0">
                <a:latin typeface="Arial" pitchFamily="34" charset="0"/>
                <a:cs typeface="Arial" pitchFamily="34" charset="0"/>
              </a:rPr>
              <a:t>(étage </a:t>
            </a:r>
            <a:r>
              <a:rPr lang="fr-BE" sz="1200" dirty="0" err="1">
                <a:latin typeface="Arial" pitchFamily="34" charset="0"/>
                <a:cs typeface="Arial" pitchFamily="34" charset="0"/>
              </a:rPr>
              <a:t>inf</a:t>
            </a:r>
            <a:r>
              <a:rPr lang="fr-BE" sz="1200" dirty="0">
                <a:latin typeface="Arial" pitchFamily="34" charset="0"/>
                <a:cs typeface="Arial" pitchFamily="34" charset="0"/>
              </a:rPr>
              <a:t>) </a:t>
            </a:r>
            <a:r>
              <a:rPr lang="fr-BE" sz="1200" i="1" dirty="0">
                <a:latin typeface="Arial" pitchFamily="34" charset="0"/>
                <a:cs typeface="Arial" pitchFamily="34" charset="0"/>
              </a:rPr>
              <a:t>	</a:t>
            </a:r>
            <a:r>
              <a:rPr lang="fr-BE" sz="1200" dirty="0">
                <a:latin typeface="Arial" pitchFamily="34" charset="0"/>
                <a:cs typeface="Arial" pitchFamily="34" charset="0"/>
              </a:rPr>
              <a:t>Puceron du nerprun (petite taille, jaune fluo)</a:t>
            </a:r>
          </a:p>
          <a:p>
            <a:endParaRPr lang="fr-BE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271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73A34-C525-ACE3-96E9-877A32DF6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C0D1381-F7ED-9A94-D7BA-645AC85A945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48196" y="0"/>
            <a:ext cx="80476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:  une année à pucerons mais </a:t>
            </a:r>
            <a:b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avec un contrôle par les auxiliaires </a:t>
            </a:r>
            <a:b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BE" sz="3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age 12" descr="Une image contenant diagramme, ligne, Tracé, texte&#10;&#10;Le contenu généré par l’IA peut être incorrect.">
            <a:extLst>
              <a:ext uri="{FF2B5EF4-FFF2-40B4-BE49-F238E27FC236}">
                <a16:creationId xmlns:a16="http://schemas.microsoft.com/office/drawing/2014/main" id="{5990D5F0-2B36-BACC-5DCC-7FAA17AC00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1" y="2204864"/>
            <a:ext cx="7977818" cy="4178704"/>
          </a:xfrm>
          <a:prstGeom prst="rect">
            <a:avLst/>
          </a:prstGeom>
        </p:spPr>
      </p:pic>
      <p:pic>
        <p:nvPicPr>
          <p:cNvPr id="5" name="Picture 26" descr="Encyclop'Aphid : l'encyclopédie des pucerons - M. persicae">
            <a:extLst>
              <a:ext uri="{FF2B5EF4-FFF2-40B4-BE49-F238E27FC236}">
                <a16:creationId xmlns:a16="http://schemas.microsoft.com/office/drawing/2014/main" id="{0154030D-CB35-CF52-2D49-359290473D0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815" y="2492412"/>
            <a:ext cx="1210185" cy="79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E8D75BF-2C26-288E-D21B-999530AF87E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335451" y="2492412"/>
            <a:ext cx="1188858" cy="79257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BB942BC-38EA-0C46-ECEA-1832DB4BDEE5}"/>
              </a:ext>
            </a:extLst>
          </p:cNvPr>
          <p:cNvSpPr txBox="1"/>
          <p:nvPr/>
        </p:nvSpPr>
        <p:spPr>
          <a:xfrm>
            <a:off x="-108520" y="132180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/>
              <a:t>Comptages hebdomadaires CARAH &amp; CRA-W</a:t>
            </a:r>
          </a:p>
          <a:p>
            <a:pPr algn="ctr"/>
            <a:r>
              <a:rPr lang="fr-BE" dirty="0"/>
              <a:t>dans 11 champs (traités et non traités à l’insecticide)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499A4A9-6DA1-3942-6F8B-09280EFA42E9}"/>
              </a:ext>
            </a:extLst>
          </p:cNvPr>
          <p:cNvCxnSpPr/>
          <p:nvPr/>
        </p:nvCxnSpPr>
        <p:spPr>
          <a:xfrm>
            <a:off x="1044000" y="4797152"/>
            <a:ext cx="35280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E4EB80B1-5A4E-8F0E-F3AE-FAF0B10151F3}"/>
              </a:ext>
            </a:extLst>
          </p:cNvPr>
          <p:cNvSpPr txBox="1"/>
          <p:nvPr/>
        </p:nvSpPr>
        <p:spPr>
          <a:xfrm>
            <a:off x="-11669" y="6410014"/>
            <a:ext cx="5112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Seuil de traitement  : 10 pucerons/feuille en l’absence d’auxiliaires </a:t>
            </a:r>
            <a:endParaRPr lang="fr-BE" sz="12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714572F-E5B7-04DD-74B7-E87892EE2C59}"/>
              </a:ext>
            </a:extLst>
          </p:cNvPr>
          <p:cNvSpPr txBox="1"/>
          <p:nvPr/>
        </p:nvSpPr>
        <p:spPr>
          <a:xfrm>
            <a:off x="827584" y="6121958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9 juin 2025</a:t>
            </a:r>
            <a:endParaRPr lang="fr-BE" sz="1100" dirty="0"/>
          </a:p>
        </p:txBody>
      </p:sp>
    </p:spTree>
    <p:extLst>
      <p:ext uri="{BB962C8B-B14F-4D97-AF65-F5344CB8AC3E}">
        <p14:creationId xmlns:p14="http://schemas.microsoft.com/office/powerpoint/2010/main" val="2262075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8F54FF-E44C-613E-4F66-F395E345EC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48196" y="188640"/>
            <a:ext cx="8047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d’un traitement insecticide sur la dynamique des pucerons ? </a:t>
            </a:r>
          </a:p>
        </p:txBody>
      </p:sp>
      <p:pic>
        <p:nvPicPr>
          <p:cNvPr id="4" name="Image 3" descr="Une image contenant texte, diagramme, ligne, Tracé&#10;&#10;Le contenu généré par l’IA peut être incorrect.">
            <a:extLst>
              <a:ext uri="{FF2B5EF4-FFF2-40B4-BE49-F238E27FC236}">
                <a16:creationId xmlns:a16="http://schemas.microsoft.com/office/drawing/2014/main" id="{AC991BE1-D3C6-517B-EE53-3F47721B1F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05" y="1772816"/>
            <a:ext cx="8316190" cy="4355940"/>
          </a:xfrm>
          <a:prstGeom prst="rect">
            <a:avLst/>
          </a:prstGeom>
        </p:spPr>
      </p:pic>
      <p:pic>
        <p:nvPicPr>
          <p:cNvPr id="5" name="Picture 26" descr="Encyclop'Aphid : l'encyclopédie des pucerons - M. persicae">
            <a:extLst>
              <a:ext uri="{FF2B5EF4-FFF2-40B4-BE49-F238E27FC236}">
                <a16:creationId xmlns:a16="http://schemas.microsoft.com/office/drawing/2014/main" id="{6D69C7F6-4983-C08F-89E6-99C24CF7A79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40216"/>
            <a:ext cx="1210185" cy="79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03106F0-F87F-A723-197C-AAF743B9119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442815" y="2636428"/>
            <a:ext cx="1188858" cy="792572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672B3C16-1D6D-CCB0-1D69-BFD766F9985A}"/>
              </a:ext>
            </a:extLst>
          </p:cNvPr>
          <p:cNvCxnSpPr>
            <a:cxnSpLocks/>
          </p:cNvCxnSpPr>
          <p:nvPr/>
        </p:nvCxnSpPr>
        <p:spPr>
          <a:xfrm>
            <a:off x="899592" y="4869160"/>
            <a:ext cx="358644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216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C1B17-D277-DA18-02D7-C9D1199C0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diagramme, ligne, Parallèle&#10;&#10;Le contenu généré par l’IA peut être incorrect.">
            <a:extLst>
              <a:ext uri="{FF2B5EF4-FFF2-40B4-BE49-F238E27FC236}">
                <a16:creationId xmlns:a16="http://schemas.microsoft.com/office/drawing/2014/main" id="{78F385C3-A21B-165B-7006-B5A4A73197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6741368" cy="6741368"/>
          </a:xfrm>
          <a:prstGeom prst="rect">
            <a:avLst/>
          </a:prstGeom>
        </p:spPr>
      </p:pic>
      <p:pic>
        <p:nvPicPr>
          <p:cNvPr id="8" name="Picture 26" descr="Encyclop'Aphid : l'encyclopédie des pucerons - M. persicae">
            <a:extLst>
              <a:ext uri="{FF2B5EF4-FFF2-40B4-BE49-F238E27FC236}">
                <a16:creationId xmlns:a16="http://schemas.microsoft.com/office/drawing/2014/main" id="{6E83C007-7E01-FE43-5A07-EF77D893EF4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184" y="1196752"/>
            <a:ext cx="153929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F596D93-9E12-701D-2EEA-198E0B6655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452320" y="4365104"/>
            <a:ext cx="1539296" cy="1026197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9D912E9-6C35-F178-1A35-A2953DE2BB67}"/>
              </a:ext>
            </a:extLst>
          </p:cNvPr>
          <p:cNvCxnSpPr>
            <a:cxnSpLocks/>
          </p:cNvCxnSpPr>
          <p:nvPr/>
        </p:nvCxnSpPr>
        <p:spPr>
          <a:xfrm>
            <a:off x="611560" y="2636912"/>
            <a:ext cx="626469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331B45A3-097E-70ED-FFA7-B5F64236F547}"/>
              </a:ext>
            </a:extLst>
          </p:cNvPr>
          <p:cNvSpPr txBox="1"/>
          <p:nvPr/>
        </p:nvSpPr>
        <p:spPr>
          <a:xfrm>
            <a:off x="7143945" y="2560510"/>
            <a:ext cx="1979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Seuil : 10 pucerons/feuille </a:t>
            </a:r>
            <a:endParaRPr lang="fr-BE" b="1" dirty="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A35890A-3BAB-1690-E502-F765F4C5116F}"/>
              </a:ext>
            </a:extLst>
          </p:cNvPr>
          <p:cNvCxnSpPr/>
          <p:nvPr/>
        </p:nvCxnSpPr>
        <p:spPr>
          <a:xfrm flipH="1" flipV="1">
            <a:off x="6992888" y="2636912"/>
            <a:ext cx="603448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0955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3314</TotalTime>
  <Words>4457</Words>
  <Application>Microsoft Office PowerPoint</Application>
  <PresentationFormat>Affichage à l'écran (4:3)</PresentationFormat>
  <Paragraphs>554</Paragraphs>
  <Slides>51</Slides>
  <Notes>20</Notes>
  <HiddenSlides>3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62" baseType="lpstr">
      <vt:lpstr>Arial</vt:lpstr>
      <vt:lpstr>Calibri</vt:lpstr>
      <vt:lpstr>Helvetica Neue</vt:lpstr>
      <vt:lpstr>Lucida Grande</vt:lpstr>
      <vt:lpstr>museo-sans</vt:lpstr>
      <vt:lpstr>open_sansregular</vt:lpstr>
      <vt:lpstr>ProximaNova</vt:lpstr>
      <vt:lpstr>Roboto Condensed</vt:lpstr>
      <vt:lpstr>Symbol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Geneviève MINNE</dc:creator>
  <cp:lastModifiedBy>Dominique FLORINS</cp:lastModifiedBy>
  <cp:revision>89</cp:revision>
  <cp:lastPrinted>2026-01-13T14:29:05Z</cp:lastPrinted>
  <dcterms:created xsi:type="dcterms:W3CDTF">2017-06-08T08:41:36Z</dcterms:created>
  <dcterms:modified xsi:type="dcterms:W3CDTF">2026-02-10T13:10:22Z</dcterms:modified>
</cp:coreProperties>
</file>