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4" r:id="rId1"/>
    <p:sldMasterId id="2147484775" r:id="rId2"/>
    <p:sldMasterId id="2147484840" r:id="rId3"/>
  </p:sldMasterIdLst>
  <p:notesMasterIdLst>
    <p:notesMasterId r:id="rId22"/>
  </p:notesMasterIdLst>
  <p:handoutMasterIdLst>
    <p:handoutMasterId r:id="rId23"/>
  </p:handoutMasterIdLst>
  <p:sldIdLst>
    <p:sldId id="974" r:id="rId4"/>
    <p:sldId id="474" r:id="rId5"/>
    <p:sldId id="1325" r:id="rId6"/>
    <p:sldId id="335" r:id="rId7"/>
    <p:sldId id="803" r:id="rId8"/>
    <p:sldId id="805" r:id="rId9"/>
    <p:sldId id="973" r:id="rId10"/>
    <p:sldId id="808" r:id="rId11"/>
    <p:sldId id="339" r:id="rId12"/>
    <p:sldId id="797" r:id="rId13"/>
    <p:sldId id="894" r:id="rId14"/>
    <p:sldId id="943" r:id="rId15"/>
    <p:sldId id="344" r:id="rId16"/>
    <p:sldId id="345" r:id="rId17"/>
    <p:sldId id="1339" r:id="rId18"/>
    <p:sldId id="1314" r:id="rId19"/>
    <p:sldId id="1326" r:id="rId20"/>
    <p:sldId id="371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42A"/>
    <a:srgbClr val="353436"/>
    <a:srgbClr val="08018D"/>
    <a:srgbClr val="FFFFCC"/>
    <a:srgbClr val="C9C2D1"/>
    <a:srgbClr val="663300"/>
    <a:srgbClr val="993300"/>
    <a:srgbClr val="217D23"/>
    <a:srgbClr val="00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DA582-D013-48A7-840D-BEA268328278}" v="1" dt="2026-01-12T11:29:1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 autoAdjust="0"/>
    <p:restoredTop sz="86364" autoAdjust="0"/>
  </p:normalViewPr>
  <p:slideViewPr>
    <p:cSldViewPr>
      <p:cViewPr varScale="1">
        <p:scale>
          <a:sx n="51" d="100"/>
          <a:sy n="51" d="100"/>
        </p:scale>
        <p:origin x="1320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8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6B787D-27C2-4A4F-B8CE-E2530D590D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7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5B72BF-5889-48D1-B2A6-F8348AF53F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D8431-7402-4904-85A9-E99885644BD1}" type="slidenum">
              <a:rPr lang="fr-FR"/>
              <a:pPr/>
              <a:t>1</a:t>
            </a:fld>
            <a:endParaRPr lang="fr-FR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b="1" i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2019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A34BC-4AB5-4BFF-8152-DB03E0848DC3}" type="slidenum">
              <a:rPr lang="fr-FR"/>
              <a:pPr/>
              <a:t>4</a:t>
            </a:fld>
            <a:endParaRPr lang="fr-FR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i="1"/>
              <a:t>Insister sur le fait que</a:t>
            </a:r>
            <a:r>
              <a:rPr lang="fr-FR"/>
              <a:t> les EPI sont les derniers moyens de protections dont dispose l’opérateur. Baser toute sa prévention du risque phytosanitaire sur cet élément ne peut être efficace. </a:t>
            </a:r>
            <a:r>
              <a:rPr lang="fr-FR" b="1"/>
              <a:t>Il faut privilégier tous les points précédemment vus</a:t>
            </a:r>
            <a:r>
              <a:rPr lang="fr-FR"/>
              <a:t> !</a:t>
            </a:r>
          </a:p>
          <a:p>
            <a:pPr eaLnBrk="1" hangingPunct="1"/>
            <a:endParaRPr lang="fr-FR"/>
          </a:p>
          <a:p>
            <a:pPr eaLnBrk="1" hangingPunct="1"/>
            <a:r>
              <a:rPr lang="fr-FR"/>
              <a:t>NB: Visuels issus du document MSA « Gants, combinaison, masque, comment choisir ? » (référence 11099)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28EBC-453B-4A59-AA44-D88676E21634}" type="slidenum">
              <a:rPr lang="fr-FR"/>
              <a:pPr/>
              <a:t>5</a:t>
            </a:fld>
            <a:endParaRPr lang="fr-FR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Rincer les gants à l’eau avant de les ôter.</a:t>
            </a:r>
          </a:p>
          <a:p>
            <a:pPr eaLnBrk="1" hangingPunct="1"/>
            <a:r>
              <a:rPr lang="fr-FR" dirty="0"/>
              <a:t>Stocker les gants à l’abris du soleil.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2CDFC-4449-4EB0-9291-04C28F8B6C4F}" type="slidenum">
              <a:rPr lang="fr-FR"/>
              <a:pPr/>
              <a:t>6</a:t>
            </a:fld>
            <a:endParaRPr lang="fr-FR"/>
          </a:p>
        </p:txBody>
      </p:sp>
      <p:sp>
        <p:nvSpPr>
          <p:cNvPr id="310275" name="Text Box 2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10276" name="Text Box 3"/>
          <p:cNvSpPr>
            <a:spLocks noGrp="1" noChangeArrowheads="1"/>
          </p:cNvSpPr>
          <p:nvPr>
            <p:ph type="body"/>
          </p:nvPr>
        </p:nvSpPr>
        <p:spPr>
          <a:xfrm>
            <a:off x="906463" y="4714875"/>
            <a:ext cx="4973637" cy="445452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fr-FR"/>
              <a:t>Attention, une combinaison jetable qui serait réutilisée constitue un risque de contamination.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640A9-B944-4F45-8F77-1BC046D4EA47}" type="slidenum">
              <a:rPr lang="fr-FR"/>
              <a:pPr/>
              <a:t>8</a:t>
            </a:fld>
            <a:endParaRPr lang="fr-FR"/>
          </a:p>
        </p:txBody>
      </p:sp>
      <p:sp>
        <p:nvSpPr>
          <p:cNvPr id="311299" name="Text Box 2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11300" name="Text Box 3"/>
          <p:cNvSpPr>
            <a:spLocks noGrp="1" noChangeArrowheads="1"/>
          </p:cNvSpPr>
          <p:nvPr>
            <p:ph type="body"/>
          </p:nvPr>
        </p:nvSpPr>
        <p:spPr>
          <a:xfrm>
            <a:off x="906463" y="4714875"/>
            <a:ext cx="4973637" cy="4454525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fr-FR"/>
              <a:t>Pour une utilisation courante de produits phytosanitaires, il est recommandé au minimum une combinaison de type (4,5,6).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A5357-9A38-433F-8A81-5E382831D8BE}" type="slidenum">
              <a:rPr lang="fr-FR"/>
              <a:pPr/>
              <a:t>9</a:t>
            </a:fld>
            <a:endParaRPr lang="fr-FR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378AF-1074-41A9-B621-A0978FD969A6}" type="slidenum">
              <a:rPr lang="fr-FR"/>
              <a:pPr/>
              <a:t>10</a:t>
            </a:fld>
            <a:endParaRPr lang="fr-FR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  <a:p>
            <a:pPr eaLnBrk="1" hangingPunct="1"/>
            <a:r>
              <a:rPr lang="fr-FR" dirty="0"/>
              <a:t>A2P3 est une recommandation correspondant au plus grand nombre de situations de travail exposantes.</a:t>
            </a:r>
          </a:p>
          <a:p>
            <a:pPr eaLnBrk="1" hangingPunct="1"/>
            <a:r>
              <a:rPr lang="fr-FR" dirty="0"/>
              <a:t>Nomenclature différente par rapport aux filtres cabines mais les principes restent les mêmes (composition, entretien,..)</a:t>
            </a:r>
          </a:p>
          <a:p>
            <a:pPr eaLnBrk="1" hangingPunct="1"/>
            <a:r>
              <a:rPr lang="fr-FR" dirty="0"/>
              <a:t>Stocker les cartouches dans contenant hermétique, à l’abris du soleil (et pas dans le local phytosanitaire).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1F96F-0E69-495B-A48A-64D7A13820EF}" type="slidenum">
              <a:rPr lang="fr-FR"/>
              <a:pPr/>
              <a:t>13</a:t>
            </a:fld>
            <a:endParaRPr lang="fr-FR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/>
              <a:t>Si le risque ne nécessite pas de protection respiratoire, l’écran facial doit être préféré aux lunettes-masque car il offre une meilleure protection du visage contre les éventuelles projections de produits.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33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9B0A3-A718-4035-8E20-CE1BB55A309F}" type="slidenum">
              <a:rPr lang="fr-FR"/>
              <a:pPr/>
              <a:t>14</a:t>
            </a:fld>
            <a:endParaRPr lang="fr-FR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Mission Wallonne des Secteurs Verts</a:t>
            </a:r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8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\\ls-wtgl503\partage\charte%20graphique\preventagri%20signature%20gif%201.gif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157788"/>
            <a:ext cx="29813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_WALLONIE_DEFINI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680450" y="651510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579E5983-E228-4F6E-A861-013841B35222}" type="slidenum">
              <a:rPr lang="fr-FR" sz="1600" b="1">
                <a:solidFill>
                  <a:srgbClr val="08018D"/>
                </a:solidFill>
              </a:rPr>
              <a:pPr>
                <a:defRPr/>
              </a:pPr>
              <a:t>‹N°›</a:t>
            </a:fld>
            <a:endParaRPr lang="fr-FR" sz="1600" b="1">
              <a:solidFill>
                <a:srgbClr val="08018D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58442A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673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600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433763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11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8143875" y="5786438"/>
            <a:ext cx="1000125" cy="1071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8143875" y="5786438"/>
            <a:ext cx="1000125" cy="1071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fr-BE" noProof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4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8143875" y="5786438"/>
            <a:ext cx="1000125" cy="1071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6B0248-3459-4735-B0E8-92C5243F6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58442A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673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5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aff msa\admin\Image3.jpg">
            <a:extLst>
              <a:ext uri="{FF2B5EF4-FFF2-40B4-BE49-F238E27FC236}">
                <a16:creationId xmlns:a16="http://schemas.microsoft.com/office/drawing/2014/main" id="{80364FE6-423B-4077-9391-F9072E490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38609"/>
          </a:xfrm>
        </p:spPr>
        <p:txBody>
          <a:bodyPr bIns="0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 cap="none" baseline="0">
                <a:ln w="6350">
                  <a:noFill/>
                </a:ln>
                <a:solidFill>
                  <a:srgbClr val="58442A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80920" cy="4320480"/>
          </a:xfrm>
        </p:spPr>
        <p:txBody>
          <a:bodyPr>
            <a:normAutofit/>
          </a:bodyPr>
          <a:lstStyle>
            <a:lvl1pPr marL="73152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D13A05D-B240-4387-B8D6-35DD55E84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58442A"/>
                </a:solidFill>
              </a:defRPr>
            </a:lvl1pPr>
          </a:lstStyle>
          <a:p>
            <a:pPr>
              <a:defRPr/>
            </a:pPr>
            <a:fld id="{A51A3A53-6790-48FC-B6C8-6C15107A6EBC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828580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aff msa\admin\Image3.jpg">
            <a:extLst>
              <a:ext uri="{FF2B5EF4-FFF2-40B4-BE49-F238E27FC236}">
                <a16:creationId xmlns:a16="http://schemas.microsoft.com/office/drawing/2014/main" id="{6441DBD2-A412-4099-8667-CBAC0958F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-31750"/>
            <a:ext cx="91535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8BD0B5A-C86A-452D-97E3-1895B636B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58442A"/>
                </a:solidFill>
              </a:defRPr>
            </a:lvl1pPr>
          </a:lstStyle>
          <a:p>
            <a:pPr>
              <a:defRPr/>
            </a:pPr>
            <a:fld id="{8D2B353B-70EF-4BF4-A6A0-93BADE55ABAD}" type="slidenum">
              <a:rPr lang="fr-BE" altLang="fr-FR"/>
              <a:pPr>
                <a:defRPr/>
              </a:pPr>
              <a:t>‹N°›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624276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taff msa\admin\Image3.jpg">
            <a:extLst>
              <a:ext uri="{FF2B5EF4-FFF2-40B4-BE49-F238E27FC236}">
                <a16:creationId xmlns:a16="http://schemas.microsoft.com/office/drawing/2014/main" id="{74D419DA-3C8D-49CB-AE35-15E23DCBE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2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aff msa\admin\Image3.jpg">
            <a:extLst>
              <a:ext uri="{FF2B5EF4-FFF2-40B4-BE49-F238E27FC236}">
                <a16:creationId xmlns:a16="http://schemas.microsoft.com/office/drawing/2014/main" id="{98C2350B-6B86-417F-A94C-68A5438FB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549877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taff msa\admin\Image2.jpg">
            <a:extLst>
              <a:ext uri="{FF2B5EF4-FFF2-40B4-BE49-F238E27FC236}">
                <a16:creationId xmlns:a16="http://schemas.microsoft.com/office/drawing/2014/main" id="{F771C3E7-EA8B-4A9B-93F0-B95D7776D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397160"/>
            <a:ext cx="8229600" cy="1046440"/>
          </a:xfrm>
        </p:spPr>
        <p:txBody>
          <a:bodyPr/>
          <a:lstStyle>
            <a:lvl1pPr>
              <a:defRPr sz="4000" cap="small" baseline="0">
                <a:solidFill>
                  <a:srgbClr val="726352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5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taff msa\admin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58661"/>
            <a:ext cx="8229600" cy="707886"/>
          </a:xfrm>
          <a:scene3d>
            <a:camera prst="orthographicFront"/>
            <a:lightRig rig="soft" dir="t"/>
          </a:scene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>
              <a:bevelT w="38100" h="38100"/>
            </a:sp3d>
          </a:bodyPr>
          <a:lstStyle>
            <a:lvl1pPr>
              <a:defRPr sz="4000" cap="small" baseline="0">
                <a:effectLst/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939950-D7A5-433B-8ADF-23966FC0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B6AEFE6-542E-456F-BD46-4996215C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5157788"/>
            <a:ext cx="29813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LOGO_WALLONIE_DEFINITIF">
            <a:extLst>
              <a:ext uri="{FF2B5EF4-FFF2-40B4-BE49-F238E27FC236}">
                <a16:creationId xmlns:a16="http://schemas.microsoft.com/office/drawing/2014/main" id="{C235F4C5-4C71-4D32-8E97-4BF48F5D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8366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rgbClr val="58442A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673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0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6342B-199B-4E96-8D15-833B8C857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58661"/>
            <a:ext cx="8229600" cy="707886"/>
          </a:xfrm>
          <a:scene3d>
            <a:camera prst="orthographicFront"/>
            <a:lightRig rig="soft" dir="t"/>
          </a:scene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</a:bodyPr>
          <a:lstStyle>
            <a:lvl1pPr>
              <a:defRPr sz="4000" cap="small" baseline="0">
                <a:effectLst/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275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AA5D33-DB8C-4732-A976-5064CAA0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BED81480-981B-4891-99AC-8DA3D4485870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851275" y="65881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A6DD7403-661C-42D9-903E-1258B6A92BD2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38609"/>
          </a:xfrm>
          <a:scene3d>
            <a:camera prst="orthographicFront"/>
            <a:lightRig rig="soft" dir="t"/>
          </a:scene3d>
        </p:spPr>
        <p:txBody>
          <a:bodyPr bIns="0">
            <a:scene3d>
              <a:camera prst="orthographicFront"/>
              <a:lightRig rig="soft" dir="t"/>
            </a:scene3d>
            <a:sp3d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 cap="none" baseline="0">
                <a:ln w="6350">
                  <a:noFill/>
                </a:ln>
                <a:solidFill>
                  <a:srgbClr val="58442A"/>
                </a:solidFill>
                <a:effectLst/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80920" cy="4320480"/>
          </a:xfrm>
        </p:spPr>
        <p:txBody>
          <a:bodyPr>
            <a:normAutofit/>
          </a:bodyPr>
          <a:lstStyle>
            <a:lvl1pPr marL="73152" indent="0" algn="l"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8091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29E7FB64-E534-4FEB-A69A-A36A3931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8" y="-31750"/>
            <a:ext cx="9153525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509BCF9-1102-4163-A01D-6ADFAC273EE7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959225" y="65881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8D949F84-A274-4796-8D86-97D35B1B7EC1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scene3d>
            <a:camera prst="orthographicFront"/>
            <a:lightRig rig="soft" dir="t"/>
          </a:scene3d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2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F89199B7-7DE0-4D58-8A4E-C1AD74A419E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0DA65BC6-AA2C-4506-907E-82477E1299BD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9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D4BC53-A76C-402A-B2E2-822C14742A20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635375" y="6453188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716C7944-589E-466A-A7DD-3BF44C070CBE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5425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42E0C9F2-3FDF-4892-83E9-7CB966DA4911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88601160-4237-4010-9505-5DE314ADDF65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956050" cy="3600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3600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785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938F2A4D-C7B3-46F1-BCA4-4DAB5120BBF3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63FA7B8D-E1E9-4751-B2E1-7AD55770CC33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39750" y="242888"/>
            <a:ext cx="8064500" cy="49149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4071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159FC7AC-D418-4FE9-9BF1-59E39861B52E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AFC8AD73-5DE7-4BAA-91CA-3668E3FA65C6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750" y="1557338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39750" y="3433763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433763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032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E5ACA55-F163-4598-AE25-A49FC2AA4970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85613890-8A7C-46E1-BEC1-4921B3E7B359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9750" y="1557338"/>
            <a:ext cx="3956050" cy="3600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433763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62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aff msa\admin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38609"/>
          </a:xfrm>
          <a:scene3d>
            <a:camera prst="orthographicFront"/>
            <a:lightRig rig="soft" dir="t"/>
          </a:scene3d>
        </p:spPr>
        <p:txBody>
          <a:bodyPr bIns="0">
            <a:scene3d>
              <a:camera prst="orthographicFront"/>
              <a:lightRig rig="soft" dir="t"/>
            </a:scene3d>
            <a:sp3d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 cap="none" baseline="0">
                <a:ln w="6350">
                  <a:noFill/>
                </a:ln>
                <a:solidFill>
                  <a:srgbClr val="58442A"/>
                </a:solidFill>
                <a:effectLst/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280920" cy="4320480"/>
          </a:xfrm>
        </p:spPr>
        <p:txBody>
          <a:bodyPr>
            <a:normAutofit/>
          </a:bodyPr>
          <a:lstStyle>
            <a:lvl1pPr marL="73152" indent="0" algn="l">
              <a:buFont typeface="Wingdings" pitchFamily="2" charset="2"/>
              <a:buChar char="§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8442A"/>
                </a:solidFill>
              </a:defRPr>
            </a:lvl1pPr>
          </a:lstStyle>
          <a:p>
            <a:pPr>
              <a:defRPr/>
            </a:pPr>
            <a:fld id="{D525FBD9-EA66-4CB9-9930-D53B9DE4D6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466B06-2011-4D7B-BA97-306734B2EFAB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3492500" y="6308725"/>
            <a:ext cx="51847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fr-FR" sz="1200">
                <a:solidFill>
                  <a:schemeClr val="bg1"/>
                </a:solidFill>
              </a:rPr>
              <a:t>Mission Wallonne - PreventAgri         </a:t>
            </a:r>
            <a:fld id="{90149A1D-CE2D-47BD-9893-6D9A6AD3F8A7}" type="slidenum">
              <a:rPr lang="fr-FR" altLang="fr-FR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‹N°›</a:t>
            </a:fld>
            <a:endParaRPr lang="fr-FR" altLang="fr-FR" sz="120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539750" y="1557338"/>
            <a:ext cx="8064500" cy="3600450"/>
          </a:xfrm>
        </p:spPr>
        <p:txBody>
          <a:bodyPr>
            <a:normAutofit/>
          </a:bodyPr>
          <a:lstStyle/>
          <a:p>
            <a:pPr lvl="0"/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20783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242888"/>
            <a:ext cx="8064500" cy="9652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3600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433763"/>
            <a:ext cx="3956050" cy="17240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05056-93C3-4D11-885E-6C506A6AA89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19475" y="6267450"/>
            <a:ext cx="518477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fr-FR" altLang="fr-FR"/>
              <a:t>MSA Franche-Comté- Service Santé au Travail – </a:t>
            </a:r>
            <a:fld id="{5FF699B9-4256-42D9-8B92-409028F33B15}" type="datetime1">
              <a:rPr lang="fr-FR" altLang="fr-FR" smtClean="0"/>
              <a:pPr>
                <a:defRPr/>
              </a:pPr>
              <a:t>11/02/2026</a:t>
            </a:fld>
            <a:r>
              <a:rPr lang="fr-FR" altLang="fr-FR"/>
              <a:t>    </a:t>
            </a:r>
            <a:fld id="{F0C76DA0-000C-417B-B03A-BBBA8330A21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5764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2EF85D-60B7-4BDB-A58E-8DC8047CC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C6F4A-3AFD-49A3-93E7-0A8899343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FBB83D-B8CB-4F93-BDA0-22895F4F8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19475" y="6267450"/>
            <a:ext cx="518477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58700C2-4EA1-4E20-A5B9-A901BBE74A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6103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A70E618-ABA1-4F28-B008-742DF360AB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19475" y="6267450"/>
            <a:ext cx="518477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fr-FR" altLang="fr-FR"/>
              <a:t>MSA Franche-Comté- Service Santé au Travail – </a:t>
            </a:r>
            <a:fld id="{8C7E39BB-6EF4-4849-BC28-D46FA2C61CD5}" type="datetime1">
              <a:rPr lang="fr-FR" altLang="fr-FR" smtClean="0"/>
              <a:pPr>
                <a:defRPr/>
              </a:pPr>
              <a:t>11/02/2026</a:t>
            </a:fld>
            <a:r>
              <a:rPr lang="fr-FR" altLang="fr-FR"/>
              <a:t>    </a:t>
            </a:r>
            <a:fld id="{EECF5794-4B04-4DF8-B712-61F9A8BB1DC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644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14EB08-07F6-49B6-8110-3FE0A6B0A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58959-E3E8-4272-9DCE-4DEEF0856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4AD6F4-440C-432E-A129-F4E672750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19475" y="6267450"/>
            <a:ext cx="5184775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B97C741-1208-4A9D-B96B-D81705ED6D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15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aff msa\admin\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-31750"/>
            <a:ext cx="915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scene3d>
            <a:camera prst="orthographicFront"/>
            <a:lightRig rig="soft" dir="t"/>
          </a:scene3d>
        </p:spPr>
        <p:txBody>
          <a:bodyPr>
            <a:sp3d>
              <a:bevelT w="38100" h="38100"/>
            </a:sp3d>
          </a:bodyPr>
          <a:lstStyle>
            <a:lvl1pPr>
              <a:defRPr sz="3200"/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58442A"/>
                </a:solidFill>
              </a:defRPr>
            </a:lvl1pPr>
          </a:lstStyle>
          <a:p>
            <a:pPr>
              <a:defRPr/>
            </a:pPr>
            <a:fld id="{F06CC655-FF6B-4CF7-954C-0453DDD769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\\ls-wtgl503\partage\charte graphique\preventagri signature gif 1.gif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70600"/>
            <a:ext cx="169227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39750" y="260350"/>
            <a:ext cx="8064500" cy="48974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246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F229668-78E5-4130-BBB4-9F2BACD1E1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246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3979C6F-4ADB-4EE3-852D-2E5AFF98E4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8143875" y="5786438"/>
            <a:ext cx="1000125" cy="1071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endParaRPr lang="fr-BE" noProof="0"/>
          </a:p>
        </p:txBody>
      </p:sp>
      <p:sp>
        <p:nvSpPr>
          <p:cNvPr id="8" name="Espace réservé de la date 24"/>
          <p:cNvSpPr>
            <a:spLocks noGrp="1"/>
          </p:cNvSpPr>
          <p:nvPr>
            <p:ph type="dt" sz="half" idx="14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46913" y="65246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48140DF-51CE-4FF2-9FE4-522186CB9C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8143875" y="5786438"/>
            <a:ext cx="1000125" cy="1071562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/>
          <a:p>
            <a:pPr lvl="0"/>
            <a:endParaRPr lang="fr-BE" noProof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4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14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pic>
        <p:nvPicPr>
          <p:cNvPr id="6148" name="Picture 7" descr="logo_msa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38" y="6265863"/>
            <a:ext cx="1143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2" r:id="rId6"/>
    <p:sldLayoutId id="2147484724" r:id="rId7"/>
    <p:sldLayoutId id="2147484734" r:id="rId8"/>
    <p:sldLayoutId id="2147484735" r:id="rId9"/>
    <p:sldLayoutId id="2147484737" r:id="rId10"/>
    <p:sldLayoutId id="2147484740" r:id="rId11"/>
    <p:sldLayoutId id="2147484769" r:id="rId12"/>
    <p:sldLayoutId id="21474847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ln w="6350">
            <a:noFill/>
          </a:ln>
          <a:solidFill>
            <a:srgbClr val="58442A"/>
          </a:solidFill>
          <a:latin typeface="Lucida Sans Unicode" pitchFamily="34" charset="0"/>
          <a:ea typeface="+mj-ea"/>
          <a:cs typeface="Lucida Sans Unicod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cs typeface="Lucida Sans Unicode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65000"/>
        <a:buFont typeface="Wingdings" pitchFamily="2" charset="2"/>
        <a:buChar char="§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itchFamily="2" charset="2"/>
        <a:buChar char="§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5000"/>
        <a:buFont typeface="Wingdings" pitchFamily="2" charset="2"/>
        <a:buChar char="§"/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>
            <a:extLst>
              <a:ext uri="{FF2B5EF4-FFF2-40B4-BE49-F238E27FC236}">
                <a16:creationId xmlns:a16="http://schemas.microsoft.com/office/drawing/2014/main" id="{97807BB2-5596-434A-96E0-350B5191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1BDD627B-B5F8-4013-B165-2A6E3FFDB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9571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ln w="6350">
            <a:noFill/>
          </a:ln>
          <a:solidFill>
            <a:srgbClr val="58442A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>
            <a:extLst>
              <a:ext uri="{FF2B5EF4-FFF2-40B4-BE49-F238E27FC236}">
                <a16:creationId xmlns:a16="http://schemas.microsoft.com/office/drawing/2014/main" id="{5AD826A2-8728-4A6E-A18A-28D98C70BD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7" name="Espace réservé du texte 12">
            <a:extLst>
              <a:ext uri="{FF2B5EF4-FFF2-40B4-BE49-F238E27FC236}">
                <a16:creationId xmlns:a16="http://schemas.microsoft.com/office/drawing/2014/main" id="{B7FD96B9-1D91-4FAC-A8CF-F5CE214BA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3679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41" r:id="rId1"/>
    <p:sldLayoutId id="2147484842" r:id="rId2"/>
    <p:sldLayoutId id="2147484843" r:id="rId3"/>
    <p:sldLayoutId id="2147484844" r:id="rId4"/>
    <p:sldLayoutId id="2147484845" r:id="rId5"/>
    <p:sldLayoutId id="2147484846" r:id="rId6"/>
    <p:sldLayoutId id="2147484847" r:id="rId7"/>
    <p:sldLayoutId id="2147484848" r:id="rId8"/>
    <p:sldLayoutId id="2147484849" r:id="rId9"/>
    <p:sldLayoutId id="2147484850" r:id="rId10"/>
    <p:sldLayoutId id="2147484851" r:id="rId11"/>
    <p:sldLayoutId id="2147484852" r:id="rId12"/>
    <p:sldLayoutId id="2147484853" r:id="rId13"/>
    <p:sldLayoutId id="2147484854" r:id="rId14"/>
    <p:sldLayoutId id="214748485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ln w="6350">
            <a:noFill/>
          </a:ln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58442A"/>
          </a:solidFill>
          <a:latin typeface="Lucida Sans Unicode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65000"/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95000"/>
        <a:buFont typeface="Wingdings" panose="05000000000000000000" pitchFamily="2" charset="2"/>
        <a:buChar char="§"/>
        <a:defRPr sz="2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rgbClr val="663300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secteursverts.be/preventagri-prevention-securite-secteurs-verts/kits-securite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89937"/>
            <a:ext cx="82296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Equipements de protection phyto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BCB35-6313-42E8-A2BF-9C65C3529FCB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A6083-7931-40C1-8D59-573BD107AB9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 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271B0D-63EB-4569-87C6-1F3808947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379" y="2028977"/>
            <a:ext cx="2228766" cy="3413020"/>
          </a:xfrm>
          <a:prstGeom prst="rect">
            <a:avLst/>
          </a:prstGeom>
        </p:spPr>
      </p:pic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65088" y="0"/>
            <a:ext cx="3889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09" tIns="38856" rIns="77709" bIns="38856">
            <a:spAutoFit/>
          </a:bodyPr>
          <a:lstStyle/>
          <a:p>
            <a:pPr defTabSz="777875" eaLnBrk="0" hangingPunct="0"/>
            <a:endParaRPr lang="fr-FR" sz="3100" b="1">
              <a:solidFill>
                <a:schemeClr val="bg1"/>
              </a:solidFill>
            </a:endParaRPr>
          </a:p>
        </p:txBody>
      </p:sp>
      <p:sp>
        <p:nvSpPr>
          <p:cNvPr id="183299" name="Text Box 4"/>
          <p:cNvSpPr txBox="1">
            <a:spLocks noChangeArrowheads="1"/>
          </p:cNvSpPr>
          <p:nvPr/>
        </p:nvSpPr>
        <p:spPr bwMode="auto">
          <a:xfrm>
            <a:off x="916450" y="1310015"/>
            <a:ext cx="6984256" cy="35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709" tIns="38856" rIns="77709" bIns="38856">
            <a:spAutoFit/>
          </a:bodyPr>
          <a:lstStyle/>
          <a:p>
            <a:pPr defTabSz="777875" eaLnBrk="0" hangingPunct="0"/>
            <a:r>
              <a:rPr lang="fr-FR" b="1" dirty="0">
                <a:solidFill>
                  <a:schemeClr val="bg1"/>
                </a:solidFill>
              </a:rPr>
              <a:t>Les filtres à particules (</a:t>
            </a:r>
            <a:r>
              <a:rPr lang="fr-FR" dirty="0">
                <a:solidFill>
                  <a:schemeClr val="bg1"/>
                </a:solidFill>
              </a:rPr>
              <a:t>un marquage de type "P"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antiaérosols</a:t>
            </a:r>
            <a:r>
              <a:rPr lang="fr-F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3301" name="Text Box 6"/>
          <p:cNvSpPr txBox="1">
            <a:spLocks noChangeArrowheads="1"/>
          </p:cNvSpPr>
          <p:nvPr/>
        </p:nvSpPr>
        <p:spPr bwMode="auto">
          <a:xfrm>
            <a:off x="922927" y="1707708"/>
            <a:ext cx="5544616" cy="141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709" tIns="38856" rIns="77709" bIns="38856">
            <a:spAutoFit/>
          </a:bodyPr>
          <a:lstStyle/>
          <a:p>
            <a:pPr defTabSz="777875" eaLnBrk="0" hangingPunct="0"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</a:rPr>
              <a:t>3 classes d'efficacité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P1</a:t>
            </a:r>
            <a:r>
              <a:rPr lang="fr-FR" dirty="0">
                <a:solidFill>
                  <a:schemeClr val="bg1"/>
                </a:solidFill>
              </a:rPr>
              <a:t> arrête au moins 80% des particules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P2</a:t>
            </a:r>
            <a:r>
              <a:rPr lang="fr-FR" dirty="0">
                <a:solidFill>
                  <a:schemeClr val="bg1"/>
                </a:solidFill>
              </a:rPr>
              <a:t> arrête au moins 94% des particules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b="1" dirty="0">
                <a:solidFill>
                  <a:schemeClr val="bg1"/>
                </a:solidFill>
              </a:rPr>
              <a:t>P3</a:t>
            </a:r>
            <a:r>
              <a:rPr lang="fr-FR" dirty="0">
                <a:solidFill>
                  <a:schemeClr val="bg1"/>
                </a:solidFill>
              </a:rPr>
              <a:t> arrête au moins 99,9% des particules</a:t>
            </a:r>
          </a:p>
        </p:txBody>
      </p:sp>
      <p:pic>
        <p:nvPicPr>
          <p:cNvPr id="18330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384562"/>
            <a:ext cx="206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8" name="Text Box 18"/>
          <p:cNvSpPr txBox="1">
            <a:spLocks noChangeArrowheads="1"/>
          </p:cNvSpPr>
          <p:nvPr/>
        </p:nvSpPr>
        <p:spPr bwMode="auto">
          <a:xfrm>
            <a:off x="899592" y="4437112"/>
            <a:ext cx="5381625" cy="169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09" tIns="38856" rIns="77709" bIns="38856">
            <a:spAutoFit/>
          </a:bodyPr>
          <a:lstStyle/>
          <a:p>
            <a:pPr defTabSz="777875" eaLnBrk="0" hangingPunct="0"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</a:rPr>
              <a:t>L’effet « anti-gaz » est obtenu par fixation des gaz sur du charbon actif: « capacité de piégeage »</a:t>
            </a:r>
          </a:p>
          <a:p>
            <a:pPr defTabSz="777875" eaLnBrk="0" hangingPunct="0">
              <a:spcAft>
                <a:spcPts val="600"/>
              </a:spcAft>
              <a:buFont typeface="Wingdings"/>
              <a:buChar char="Ø"/>
            </a:pPr>
            <a:r>
              <a:rPr lang="fr-FR" b="1" dirty="0">
                <a:solidFill>
                  <a:schemeClr val="bg1"/>
                </a:solidFill>
              </a:rPr>
              <a:t>Classe 1</a:t>
            </a:r>
            <a:r>
              <a:rPr lang="fr-FR" dirty="0">
                <a:solidFill>
                  <a:schemeClr val="bg1"/>
                </a:solidFill>
              </a:rPr>
              <a:t> : faible capacité</a:t>
            </a:r>
          </a:p>
          <a:p>
            <a:pPr defTabSz="777875" eaLnBrk="0" hangingPunct="0">
              <a:spcAft>
                <a:spcPts val="600"/>
              </a:spcAft>
              <a:buFont typeface="Wingdings"/>
              <a:buChar char="Ø"/>
            </a:pPr>
            <a:r>
              <a:rPr lang="fr-FR" b="1" dirty="0">
                <a:solidFill>
                  <a:schemeClr val="bg1"/>
                </a:solidFill>
              </a:rPr>
              <a:t>Classe 2</a:t>
            </a:r>
            <a:r>
              <a:rPr lang="fr-FR" dirty="0">
                <a:solidFill>
                  <a:schemeClr val="bg1"/>
                </a:solidFill>
              </a:rPr>
              <a:t>:</a:t>
            </a:r>
            <a:r>
              <a:rPr lang="fr-FR" b="1" dirty="0">
                <a:solidFill>
                  <a:schemeClr val="bg1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</a:rPr>
              <a:t>capacité moyenne</a:t>
            </a:r>
          </a:p>
          <a:p>
            <a:pPr defTabSz="777875" eaLnBrk="0" hangingPunct="0">
              <a:spcAft>
                <a:spcPts val="600"/>
              </a:spcAft>
              <a:buFont typeface="Wingdings"/>
              <a:buChar char="Ø"/>
            </a:pPr>
            <a:r>
              <a:rPr lang="fr-FR" b="1" dirty="0">
                <a:solidFill>
                  <a:schemeClr val="bg1"/>
                </a:solidFill>
              </a:rPr>
              <a:t>Classe 3</a:t>
            </a:r>
            <a:r>
              <a:rPr lang="fr-FR" dirty="0">
                <a:solidFill>
                  <a:schemeClr val="bg1"/>
                </a:solidFill>
              </a:rPr>
              <a:t>:  la plus grande capacité</a:t>
            </a:r>
          </a:p>
        </p:txBody>
      </p:sp>
      <p:grpSp>
        <p:nvGrpSpPr>
          <p:cNvPr id="2" name="Groupe 24"/>
          <p:cNvGrpSpPr/>
          <p:nvPr/>
        </p:nvGrpSpPr>
        <p:grpSpPr>
          <a:xfrm>
            <a:off x="611188" y="3960358"/>
            <a:ext cx="2880792" cy="355600"/>
            <a:chOff x="611188" y="3140968"/>
            <a:chExt cx="2880792" cy="355600"/>
          </a:xfrm>
        </p:grpSpPr>
        <p:sp>
          <p:nvSpPr>
            <p:cNvPr id="183307" name="Text Box 17"/>
            <p:cNvSpPr txBox="1">
              <a:spLocks noChangeArrowheads="1"/>
            </p:cNvSpPr>
            <p:nvPr/>
          </p:nvSpPr>
          <p:spPr bwMode="auto">
            <a:xfrm>
              <a:off x="899592" y="3140968"/>
              <a:ext cx="2592388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09" tIns="38856" rIns="77709" bIns="38856">
              <a:spAutoFit/>
            </a:bodyPr>
            <a:lstStyle/>
            <a:p>
              <a:pPr defTabSz="777875" eaLnBrk="0" hangingPunct="0"/>
              <a:r>
                <a:rPr lang="fr-FR" b="1" dirty="0">
                  <a:solidFill>
                    <a:schemeClr val="bg1"/>
                  </a:solidFill>
                </a:rPr>
                <a:t>Les filtres anti-gaz</a:t>
              </a:r>
            </a:p>
          </p:txBody>
        </p:sp>
        <p:pic>
          <p:nvPicPr>
            <p:cNvPr id="183309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3212976"/>
              <a:ext cx="2063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3315" name="Rectangle 25"/>
          <p:cNvSpPr>
            <a:spLocks noChangeArrowheads="1"/>
          </p:cNvSpPr>
          <p:nvPr/>
        </p:nvSpPr>
        <p:spPr bwMode="auto">
          <a:xfrm>
            <a:off x="1022547" y="5441997"/>
            <a:ext cx="4392488" cy="288032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La protection respiratoire : les filtres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17563" y="2818415"/>
            <a:ext cx="5112568" cy="288032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 cabine du tracteur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5FBD9-EA66-4CB9-9930-D53B9DE4D65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58442A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58442A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848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6018" name="Picture 2" descr="SC 90128 CAG - PUMA 215 CV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2880320" cy="1378761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73671D-1B16-D3E8-0904-7A4B50D91126}"/>
              </a:ext>
            </a:extLst>
          </p:cNvPr>
          <p:cNvSpPr txBox="1"/>
          <p:nvPr/>
        </p:nvSpPr>
        <p:spPr>
          <a:xfrm>
            <a:off x="3851920" y="498283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Légende image : </a:t>
            </a:r>
            <a:r>
              <a:rPr lang="fr-BE" dirty="0">
                <a:solidFill>
                  <a:schemeClr val="bg1"/>
                </a:solidFill>
              </a:rPr>
              <a:t>Visuel de l’intérieur d’un filtre à charbon actif de cabine de tracteur </a:t>
            </a:r>
            <a:r>
              <a:rPr lang="fr-B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BE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90325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/>
              <a:t>La cabine du tracteur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CC655-FF6B-4CF7-954C-0453DDD7697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1" cy="44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0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4"/>
          <p:cNvSpPr txBox="1">
            <a:spLocks noChangeArrowheads="1"/>
          </p:cNvSpPr>
          <p:nvPr/>
        </p:nvSpPr>
        <p:spPr bwMode="auto">
          <a:xfrm>
            <a:off x="5651500" y="4724400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Ecran facial </a:t>
            </a:r>
          </a:p>
        </p:txBody>
      </p:sp>
      <p:sp>
        <p:nvSpPr>
          <p:cNvPr id="188419" name="Text Box 5"/>
          <p:cNvSpPr txBox="1">
            <a:spLocks noChangeArrowheads="1"/>
          </p:cNvSpPr>
          <p:nvPr/>
        </p:nvSpPr>
        <p:spPr bwMode="auto">
          <a:xfrm>
            <a:off x="1258888" y="4508500"/>
            <a:ext cx="324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solidFill>
                  <a:schemeClr val="bg1"/>
                </a:solidFill>
              </a:rPr>
              <a:t>Lunettes masque de protection étanches</a:t>
            </a:r>
          </a:p>
        </p:txBody>
      </p:sp>
      <p:grpSp>
        <p:nvGrpSpPr>
          <p:cNvPr id="188420" name="Group 14"/>
          <p:cNvGrpSpPr>
            <a:grpSpLocks/>
          </p:cNvGrpSpPr>
          <p:nvPr/>
        </p:nvGrpSpPr>
        <p:grpSpPr bwMode="auto">
          <a:xfrm>
            <a:off x="1187450" y="1268413"/>
            <a:ext cx="6715125" cy="3376612"/>
            <a:chOff x="748" y="799"/>
            <a:chExt cx="4230" cy="2127"/>
          </a:xfrm>
        </p:grpSpPr>
        <p:grpSp>
          <p:nvGrpSpPr>
            <p:cNvPr id="188422" name="Group 7"/>
            <p:cNvGrpSpPr>
              <a:grpSpLocks/>
            </p:cNvGrpSpPr>
            <p:nvPr/>
          </p:nvGrpSpPr>
          <p:grpSpPr bwMode="auto">
            <a:xfrm>
              <a:off x="748" y="799"/>
              <a:ext cx="4230" cy="2127"/>
              <a:chOff x="748" y="799"/>
              <a:chExt cx="4230" cy="2127"/>
            </a:xfrm>
          </p:grpSpPr>
          <p:pic>
            <p:nvPicPr>
              <p:cNvPr id="188424" name="Picture 8" descr="Risque Phyto Arboriculture 1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98" y="799"/>
                <a:ext cx="1780" cy="2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8425" name="Picture 9" descr="Risque Phyto Arboriculture 1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8" y="1024"/>
                <a:ext cx="1996" cy="1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8426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254" y="2110"/>
                <a:ext cx="10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900">
                    <a:solidFill>
                      <a:srgbClr val="777777"/>
                    </a:solidFill>
                  </a:rPr>
                  <a:t>Crédits photo CCMSA</a:t>
                </a:r>
              </a:p>
            </p:txBody>
          </p:sp>
        </p:grpSp>
        <p:sp>
          <p:nvSpPr>
            <p:cNvPr id="188423" name="Text Box 13"/>
            <p:cNvSpPr txBox="1">
              <a:spLocks noChangeArrowheads="1"/>
            </p:cNvSpPr>
            <p:nvPr/>
          </p:nvSpPr>
          <p:spPr bwMode="auto">
            <a:xfrm rot="-5400000">
              <a:off x="2307" y="1707"/>
              <a:ext cx="18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900">
                  <a:solidFill>
                    <a:srgbClr val="777777"/>
                  </a:solidFill>
                </a:rPr>
                <a:t>Crédits photo CCMSA</a:t>
              </a:r>
            </a:p>
          </p:txBody>
        </p:sp>
      </p:grp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Protection des yeux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1641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ChangeArrowheads="1"/>
          </p:cNvSpPr>
          <p:nvPr/>
        </p:nvSpPr>
        <p:spPr bwMode="auto">
          <a:xfrm>
            <a:off x="898525" y="1700213"/>
            <a:ext cx="36020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77875" eaLnBrk="0" hangingPunct="0"/>
            <a:r>
              <a:rPr lang="fr-FR" sz="2200" b="1">
                <a:solidFill>
                  <a:schemeClr val="bg1"/>
                </a:solidFill>
              </a:rPr>
              <a:t>Marquage:</a:t>
            </a:r>
          </a:p>
          <a:p>
            <a:pPr defTabSz="777875" eaLnBrk="0" hangingPunct="0"/>
            <a:endParaRPr lang="fr-FR" sz="2200">
              <a:solidFill>
                <a:schemeClr val="bg1"/>
              </a:solidFill>
            </a:endParaRPr>
          </a:p>
          <a:p>
            <a:pPr defTabSz="777875" eaLnBrk="0" hangingPunct="0"/>
            <a:endParaRPr lang="fr-FR" sz="2200">
              <a:solidFill>
                <a:schemeClr val="bg1"/>
              </a:solidFill>
            </a:endParaRPr>
          </a:p>
          <a:p>
            <a:pPr defTabSz="777875" eaLnBrk="0" hangingPunct="0"/>
            <a:r>
              <a:rPr lang="fr-FR" sz="2200">
                <a:solidFill>
                  <a:schemeClr val="bg1"/>
                </a:solidFill>
              </a:rPr>
              <a:t>Norme EN 13832-3 </a:t>
            </a:r>
          </a:p>
        </p:txBody>
      </p:sp>
      <p:grpSp>
        <p:nvGrpSpPr>
          <p:cNvPr id="189443" name="Group 6"/>
          <p:cNvGrpSpPr>
            <a:grpSpLocks/>
          </p:cNvGrpSpPr>
          <p:nvPr/>
        </p:nvGrpSpPr>
        <p:grpSpPr bwMode="auto">
          <a:xfrm>
            <a:off x="4787900" y="1052513"/>
            <a:ext cx="3259138" cy="4852987"/>
            <a:chOff x="2880" y="754"/>
            <a:chExt cx="2190" cy="3239"/>
          </a:xfrm>
        </p:grpSpPr>
        <p:pic>
          <p:nvPicPr>
            <p:cNvPr id="189446" name="Picture 7" descr="Risque Phyto Arboriculture 3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317" y="1317"/>
              <a:ext cx="3175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7" name="Text Box 8"/>
            <p:cNvSpPr txBox="1">
              <a:spLocks noChangeArrowheads="1"/>
            </p:cNvSpPr>
            <p:nvPr/>
          </p:nvSpPr>
          <p:spPr bwMode="auto">
            <a:xfrm rot="-5400000">
              <a:off x="4080" y="3003"/>
              <a:ext cx="181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>
                  <a:solidFill>
                    <a:srgbClr val="777777"/>
                  </a:solidFill>
                </a:rPr>
                <a:t>Crédits photo CCMSA</a:t>
              </a:r>
            </a:p>
          </p:txBody>
        </p:sp>
      </p:grpSp>
      <p:pic>
        <p:nvPicPr>
          <p:cNvPr id="189444" name="Picture 10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3267075"/>
            <a:ext cx="12049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Protection des pieds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622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AF650-E73F-1BCA-2B4F-9CFF85BF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31051"/>
          </a:xfrm>
        </p:spPr>
        <p:txBody>
          <a:bodyPr/>
          <a:lstStyle/>
          <a:p>
            <a:r>
              <a:rPr lang="fr-BE" dirty="0"/>
              <a:t>Plus d’information sur les EPI sont disponibles sur notre site internet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D43C3D-E4EF-257A-DE58-2C97B974C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4A6154-64B1-9728-D279-78AF37EBA8FA}"/>
              </a:ext>
            </a:extLst>
          </p:cNvPr>
          <p:cNvSpPr txBox="1"/>
          <p:nvPr/>
        </p:nvSpPr>
        <p:spPr>
          <a:xfrm>
            <a:off x="298328" y="5840048"/>
            <a:ext cx="470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hlinkClick r:id="rId2"/>
              </a:rPr>
              <a:t>Cliquez sur ce lien pour accéder à la page</a:t>
            </a:r>
            <a:endParaRPr lang="fr-BE" dirty="0">
              <a:solidFill>
                <a:schemeClr val="accent4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2468A5-2BB7-B3A2-3276-8337B468AD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25744"/>
            <a:ext cx="5184576" cy="44014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379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BF116-9F22-4155-AF3C-79E41A86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le traitement</a:t>
            </a: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56EB64-BF4A-40C5-BAEA-50C7ADB5E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pic>
        <p:nvPicPr>
          <p:cNvPr id="5" name="Picture 2" descr="C:\Users\Utilisateur\Pictures\Image12.jpg">
            <a:extLst>
              <a:ext uri="{FF2B5EF4-FFF2-40B4-BE49-F238E27FC236}">
                <a16:creationId xmlns:a16="http://schemas.microsoft.com/office/drawing/2014/main" id="{48C4E11C-8124-42C9-BEA6-12B6BD8F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9425" y="4294578"/>
            <a:ext cx="2589996" cy="1949173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FFE3A54-9EB0-4150-9D1F-EE26C0C6E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2" y="4304185"/>
            <a:ext cx="2589996" cy="1939757"/>
          </a:xfrm>
          <a:prstGeom prst="rect">
            <a:avLst/>
          </a:prstGeom>
        </p:spPr>
      </p:pic>
      <p:grpSp>
        <p:nvGrpSpPr>
          <p:cNvPr id="7" name="Groupe 27">
            <a:extLst>
              <a:ext uri="{FF2B5EF4-FFF2-40B4-BE49-F238E27FC236}">
                <a16:creationId xmlns:a16="http://schemas.microsoft.com/office/drawing/2014/main" id="{6793A5E2-7243-4F07-88E7-D2F0803BC22A}"/>
              </a:ext>
            </a:extLst>
          </p:cNvPr>
          <p:cNvGrpSpPr/>
          <p:nvPr/>
        </p:nvGrpSpPr>
        <p:grpSpPr>
          <a:xfrm>
            <a:off x="491447" y="1124744"/>
            <a:ext cx="6024769" cy="355470"/>
            <a:chOff x="611188" y="2810272"/>
            <a:chExt cx="6024769" cy="355470"/>
          </a:xfrm>
        </p:grpSpPr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935FB557-A13F-4A8A-AA12-A24AF8B4A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325" y="2810272"/>
              <a:ext cx="5688632" cy="355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7709" tIns="38856" rIns="77709" bIns="38856">
              <a:spAutoFit/>
            </a:bodyPr>
            <a:lstStyle/>
            <a:p>
              <a:pPr defTabSz="777875" eaLnBrk="0" hangingPunct="0"/>
              <a:r>
                <a:rPr lang="fr-FR" b="1" dirty="0">
                  <a:solidFill>
                    <a:schemeClr val="bg1"/>
                  </a:solidFill>
                </a:rPr>
                <a:t>Rangement des EPI en dehors du local phyto</a:t>
              </a:r>
            </a:p>
          </p:txBody>
        </p:sp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8A606342-5CD6-4B0D-991F-09DB7219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2920504"/>
              <a:ext cx="2063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8">
            <a:extLst>
              <a:ext uri="{FF2B5EF4-FFF2-40B4-BE49-F238E27FC236}">
                <a16:creationId xmlns:a16="http://schemas.microsoft.com/office/drawing/2014/main" id="{AD65CC76-1040-46C2-BC48-DCBBA5374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9" y="1588644"/>
            <a:ext cx="8316415" cy="24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709" tIns="38856" rIns="77709" bIns="38856">
            <a:spAutoFit/>
          </a:bodyPr>
          <a:lstStyle/>
          <a:p>
            <a:pPr defTabSz="777875" eaLnBrk="0" hangingPunct="0"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</a:rPr>
              <a:t>Les essuyer avec un chiffon légèrement humide</a:t>
            </a:r>
          </a:p>
          <a:p>
            <a:pPr defTabSz="777875" eaLnBrk="0" hangingPunct="0"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</a:rPr>
              <a:t>Les conserver à l’abris des vapeurs (idéalement dans un emballage hermétique)</a:t>
            </a:r>
          </a:p>
          <a:p>
            <a:pPr defTabSz="777875" eaLnBrk="0" hangingPunct="0"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</a:rPr>
              <a:t>Les remplacer régulièrement :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Dès que la cartouche est saturée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Dès que le nombre d’heure de fonctionnement recommandé est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  dépassé (au moins une fois par an !!!!!!!)</a:t>
            </a:r>
          </a:p>
          <a:p>
            <a:pPr defTabSz="777875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</a:rPr>
              <a:t>Si la date de péremption est dépassée</a:t>
            </a:r>
          </a:p>
        </p:txBody>
      </p:sp>
      <p:pic>
        <p:nvPicPr>
          <p:cNvPr id="11" name="Picture 35">
            <a:extLst>
              <a:ext uri="{FF2B5EF4-FFF2-40B4-BE49-F238E27FC236}">
                <a16:creationId xmlns:a16="http://schemas.microsoft.com/office/drawing/2014/main" id="{BAE8AEA2-BA38-4547-984D-EC937B2D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38" y="4294769"/>
            <a:ext cx="1460474" cy="19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FB9A5-5358-4F43-9B2C-69A902D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le traitement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D1E72D-9717-4D6C-9432-F5A0B4C96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/>
              <a:t>Se laver les mains avec les gants au préalable</a:t>
            </a:r>
          </a:p>
          <a:p>
            <a:r>
              <a:rPr lang="fr-FR" altLang="fr-FR" dirty="0"/>
              <a:t>Ne jamais laver le vêtement contaminé avec les vêtements familiaux</a:t>
            </a:r>
          </a:p>
          <a:p>
            <a:r>
              <a:rPr lang="fr-FR" altLang="fr-FR" dirty="0"/>
              <a:t>Se laver systématiquement les mains ensuite</a:t>
            </a:r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16EBF4-BB72-4332-A394-0150D0E9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FCA58CA4-167B-4AD9-AFC5-16877791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140968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0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9512" y="1603246"/>
            <a:ext cx="4104456" cy="1969770"/>
          </a:xfrm>
        </p:spPr>
        <p:txBody>
          <a:bodyPr/>
          <a:lstStyle/>
          <a:p>
            <a:pPr eaLnBrk="1" hangingPunct="1">
              <a:defRPr/>
            </a:pPr>
            <a:r>
              <a:rPr lang="fr-BE" sz="3600" dirty="0"/>
              <a:t>Merci de votre attention !</a:t>
            </a:r>
            <a:br>
              <a:rPr lang="fr-BE" sz="3600" dirty="0"/>
            </a:br>
            <a:br>
              <a:rPr lang="fr-BE" sz="1800" dirty="0"/>
            </a:br>
            <a:endParaRPr lang="fr-BE" sz="3200" dirty="0"/>
          </a:p>
        </p:txBody>
      </p:sp>
      <p:pic>
        <p:nvPicPr>
          <p:cNvPr id="23654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908720"/>
            <a:ext cx="4572000" cy="4464050"/>
          </a:xfrm>
        </p:spPr>
      </p:pic>
      <p:sp>
        <p:nvSpPr>
          <p:cNvPr id="236548" name="Rectangle 2"/>
          <p:cNvSpPr>
            <a:spLocks noChangeArrowheads="1"/>
          </p:cNvSpPr>
          <p:nvPr/>
        </p:nvSpPr>
        <p:spPr bwMode="auto">
          <a:xfrm>
            <a:off x="468313" y="3716338"/>
            <a:ext cx="3851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chemeClr val="bg1"/>
                </a:solidFill>
                <a:cs typeface="Times New Roman" pitchFamily="18" charset="0"/>
              </a:rPr>
              <a:t>PreventAgri - Mission Wallonne des Secteurs Verts</a:t>
            </a:r>
          </a:p>
          <a:p>
            <a:endParaRPr lang="fr-FR" sz="20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fr-FR" sz="2000">
                <a:solidFill>
                  <a:schemeClr val="bg1"/>
                </a:solidFill>
                <a:cs typeface="Times New Roman" pitchFamily="18" charset="0"/>
              </a:rPr>
              <a:t>info@preventagri.be</a:t>
            </a:r>
          </a:p>
          <a:p>
            <a:r>
              <a:rPr lang="fr-FR" sz="2000" u="sng">
                <a:solidFill>
                  <a:schemeClr val="bg1"/>
                </a:solidFill>
              </a:rPr>
              <a:t>T</a:t>
            </a:r>
            <a:r>
              <a:rPr lang="fr-BE" sz="2000" u="sng">
                <a:solidFill>
                  <a:schemeClr val="bg1"/>
                </a:solidFill>
              </a:rPr>
              <a:t>é</a:t>
            </a:r>
            <a:r>
              <a:rPr lang="fr-FR" sz="2000" u="sng">
                <a:solidFill>
                  <a:schemeClr val="bg1"/>
                </a:solidFill>
              </a:rPr>
              <a:t>l</a:t>
            </a:r>
            <a:r>
              <a:rPr lang="fr-BE" sz="2000">
                <a:solidFill>
                  <a:schemeClr val="bg1"/>
                </a:solidFill>
              </a:rPr>
              <a:t> : 065/611370</a:t>
            </a:r>
            <a:r>
              <a:rPr lang="fr-FR" sz="2000">
                <a:solidFill>
                  <a:schemeClr val="bg1"/>
                </a:solidFill>
              </a:rPr>
              <a:t> </a:t>
            </a:r>
            <a:endParaRPr lang="fr-FR" sz="200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fr-FR" sz="2000" u="sng">
                <a:solidFill>
                  <a:schemeClr val="bg1"/>
                </a:solidFill>
              </a:rPr>
              <a:t>Web</a:t>
            </a:r>
            <a:r>
              <a:rPr lang="fr-FR" sz="2000">
                <a:solidFill>
                  <a:schemeClr val="bg1"/>
                </a:solidFill>
              </a:rPr>
              <a:t> : www.preventagri.be</a:t>
            </a:r>
          </a:p>
        </p:txBody>
      </p:sp>
      <p:pic>
        <p:nvPicPr>
          <p:cNvPr id="236549" name="Image 5" descr="LOGO_WALLONIE_DEFINITI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10493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7962" y="188640"/>
            <a:ext cx="7551765" cy="1092607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17D23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8"/>
                <a:cs typeface="+mn-cs"/>
              </a:rPr>
              <a:t>PreventAgri</a:t>
            </a:r>
            <a:b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17D23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8"/>
                <a:cs typeface="+mn-cs"/>
              </a:rPr>
            </a:br>
            <a:b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17D23"/>
                </a:solidFill>
                <a:effectLst/>
                <a:uLnTx/>
                <a:uFillTx/>
                <a:latin typeface="Arial Black" panose="020B0A04020102020204" pitchFamily="34" charset="0"/>
                <a:ea typeface="Arial Unicode MS" pitchFamily="34" charset="-128"/>
                <a:cs typeface="+mn-cs"/>
              </a:rPr>
            </a:br>
            <a:r>
              <a:rPr lang="fr-FR" altLang="fr-FR" sz="2000" b="0" dirty="0">
                <a:ln>
                  <a:noFill/>
                </a:ln>
                <a:solidFill>
                  <a:srgbClr val="217D23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+mn-cs"/>
              </a:rPr>
              <a:t>4 conseillers en prévention pour vous aider</a:t>
            </a:r>
            <a:endParaRPr lang="fr-BE" sz="2400" b="0" dirty="0">
              <a:ln>
                <a:noFill/>
              </a:ln>
              <a:solidFill>
                <a:srgbClr val="217D23"/>
              </a:solidFill>
              <a:effectLst/>
              <a:latin typeface="Arial Black" panose="020B0A04020102020204" pitchFamily="34" charset="0"/>
              <a:ea typeface="Arial Unicode MS" pitchFamily="34" charset="-128"/>
              <a:cs typeface="+mn-cs"/>
            </a:endParaRPr>
          </a:p>
        </p:txBody>
      </p:sp>
      <p:pic>
        <p:nvPicPr>
          <p:cNvPr id="530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02" y="182389"/>
            <a:ext cx="1030298" cy="120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A5450CC-332E-9119-DE2B-756B3F6695EB}"/>
              </a:ext>
            </a:extLst>
          </p:cNvPr>
          <p:cNvGrpSpPr/>
          <p:nvPr/>
        </p:nvGrpSpPr>
        <p:grpSpPr>
          <a:xfrm>
            <a:off x="251520" y="1556792"/>
            <a:ext cx="9145016" cy="4320479"/>
            <a:chOff x="198120" y="0"/>
            <a:chExt cx="7193915" cy="3181350"/>
          </a:xfrm>
        </p:grpSpPr>
        <p:sp>
          <p:nvSpPr>
            <p:cNvPr id="7" name="Hexagone 6">
              <a:extLst>
                <a:ext uri="{FF2B5EF4-FFF2-40B4-BE49-F238E27FC236}">
                  <a16:creationId xmlns:a16="http://schemas.microsoft.com/office/drawing/2014/main" id="{D161603E-9166-7FA3-5BDE-3505191E074F}"/>
                </a:ext>
              </a:extLst>
            </p:cNvPr>
            <p:cNvSpPr/>
            <p:nvPr/>
          </p:nvSpPr>
          <p:spPr>
            <a:xfrm rot="5400000">
              <a:off x="2510790" y="80010"/>
              <a:ext cx="1061720" cy="914400"/>
            </a:xfrm>
            <a:prstGeom prst="hexagon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solidFill>
                <a:srgbClr val="55C3CF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4F22BF68-B6CD-C399-C865-F182EE3A12AB}"/>
                </a:ext>
              </a:extLst>
            </p:cNvPr>
            <p:cNvSpPr/>
            <p:nvPr/>
          </p:nvSpPr>
          <p:spPr>
            <a:xfrm rot="5400000">
              <a:off x="3524250" y="80010"/>
              <a:ext cx="1061720" cy="914400"/>
            </a:xfrm>
            <a:prstGeom prst="hexagon">
              <a:avLst/>
            </a:pr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2000" b="1000"/>
              </a:stretch>
            </a:blipFill>
            <a:ln>
              <a:solidFill>
                <a:srgbClr val="5B9BD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9BEE4862-DF56-4E39-04D1-509EB0AE7A23}"/>
                </a:ext>
              </a:extLst>
            </p:cNvPr>
            <p:cNvSpPr/>
            <p:nvPr/>
          </p:nvSpPr>
          <p:spPr>
            <a:xfrm rot="5400000">
              <a:off x="3006090" y="1040130"/>
              <a:ext cx="1061720" cy="914400"/>
            </a:xfrm>
            <a:prstGeom prst="hexagon">
              <a:avLst/>
            </a:prstGeom>
            <a:blipFill dpi="0" rotWithShape="0">
              <a:blip r:embed="rId5"/>
              <a:srcRect/>
              <a:stretch>
                <a:fillRect t="10000"/>
              </a:stretch>
            </a:blip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id="{8A9F627B-AD94-14F8-7956-9373C305E9D5}"/>
                </a:ext>
              </a:extLst>
            </p:cNvPr>
            <p:cNvSpPr/>
            <p:nvPr/>
          </p:nvSpPr>
          <p:spPr>
            <a:xfrm rot="5400000">
              <a:off x="4034790" y="1009650"/>
              <a:ext cx="1062000" cy="914400"/>
            </a:xfrm>
            <a:prstGeom prst="hexagon">
              <a:avLst/>
            </a:prstGeom>
            <a:blipFill dpi="0" rotWithShape="0">
              <a:blip r:embed="rId6"/>
              <a:srcRect/>
              <a:stretch>
                <a:fillRect/>
              </a:stretch>
            </a:blipFill>
            <a:ln>
              <a:solidFill>
                <a:srgbClr val="4BC174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4806C319-2A2C-3A6C-5ADE-3CDE11B8E737}"/>
                </a:ext>
              </a:extLst>
            </p:cNvPr>
            <p:cNvSpPr/>
            <p:nvPr/>
          </p:nvSpPr>
          <p:spPr>
            <a:xfrm rot="5400000">
              <a:off x="3516630" y="2000250"/>
              <a:ext cx="1061720" cy="914400"/>
            </a:xfrm>
            <a:prstGeom prst="hexagon">
              <a:avLst/>
            </a:prstGeom>
            <a:blipFill dpi="0" rotWithShape="0">
              <a:blip r:embed="rId7"/>
              <a:srcRect/>
              <a:tile tx="12700" ty="158750" sx="11500" sy="10000" flip="none" algn="tl"/>
            </a:blip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BE"/>
            </a:p>
          </p:txBody>
        </p:sp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id="{40F16280-7761-0245-0D08-2E98A8DF2577}"/>
                </a:ext>
              </a:extLst>
            </p:cNvPr>
            <p:cNvSpPr/>
            <p:nvPr/>
          </p:nvSpPr>
          <p:spPr>
            <a:xfrm>
              <a:off x="254765" y="0"/>
              <a:ext cx="2538095" cy="102235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 dirty="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Conférences pour les groupements d'acteurs des secteurs verts</a:t>
              </a:r>
              <a:endParaRPr lang="fr-B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id="{AA56C5D8-AAF4-33FE-7428-4A4D3D109047}"/>
                </a:ext>
              </a:extLst>
            </p:cNvPr>
            <p:cNvSpPr/>
            <p:nvPr/>
          </p:nvSpPr>
          <p:spPr>
            <a:xfrm>
              <a:off x="4351020" y="0"/>
              <a:ext cx="2538095" cy="102235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Animations en écoles d’agriculture et d’horticulture</a:t>
              </a:r>
              <a:endParaRPr lang="fr-B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97590BDB-36BD-CCD1-6FAD-E176B3A83BD8}"/>
                </a:ext>
              </a:extLst>
            </p:cNvPr>
            <p:cNvSpPr/>
            <p:nvPr/>
          </p:nvSpPr>
          <p:spPr>
            <a:xfrm>
              <a:off x="476250" y="990600"/>
              <a:ext cx="2980055" cy="102235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Informations et formations techniques en matière de sécurité et hygiène</a:t>
              </a:r>
              <a:endParaRPr lang="fr-B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agone 14">
              <a:extLst>
                <a:ext uri="{FF2B5EF4-FFF2-40B4-BE49-F238E27FC236}">
                  <a16:creationId xmlns:a16="http://schemas.microsoft.com/office/drawing/2014/main" id="{CEBE106A-4DAF-2525-CACF-D33D897E313A}"/>
                </a:ext>
              </a:extLst>
            </p:cNvPr>
            <p:cNvSpPr/>
            <p:nvPr/>
          </p:nvSpPr>
          <p:spPr>
            <a:xfrm>
              <a:off x="4815840" y="975360"/>
              <a:ext cx="2576195" cy="102235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 dirty="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Réalisation d’analyses de risques en exploitations, mise aux normes du local phyto, aide à l’inventaire amiante…</a:t>
              </a:r>
              <a:endParaRPr lang="fr-B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agone 15">
              <a:extLst>
                <a:ext uri="{FF2B5EF4-FFF2-40B4-BE49-F238E27FC236}">
                  <a16:creationId xmlns:a16="http://schemas.microsoft.com/office/drawing/2014/main" id="{E39C4425-E34A-D41B-109F-4D973F6F4B3F}"/>
                </a:ext>
              </a:extLst>
            </p:cNvPr>
            <p:cNvSpPr/>
            <p:nvPr/>
          </p:nvSpPr>
          <p:spPr>
            <a:xfrm>
              <a:off x="198120" y="1927860"/>
              <a:ext cx="2591435" cy="125349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Accompagnement de projet d’aménagements (atelier de diversification, bâtiments…)</a:t>
              </a:r>
              <a:endParaRPr lang="fr-B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895610F7-A15B-4EB1-110D-5C34987322D9}"/>
                </a:ext>
              </a:extLst>
            </p:cNvPr>
            <p:cNvSpPr/>
            <p:nvPr/>
          </p:nvSpPr>
          <p:spPr>
            <a:xfrm>
              <a:off x="4213860" y="1927860"/>
              <a:ext cx="3002280" cy="1215390"/>
            </a:xfrm>
            <a:prstGeom prst="hexagon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fr-BE" sz="135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Newsletter, mise à disposition de fiches consignes sécurité, création de documents</a:t>
              </a:r>
              <a:r>
                <a:rPr lang="fr-BE" sz="1400">
                  <a:solidFill>
                    <a:srgbClr val="008080"/>
                  </a:solidFill>
                  <a:effectLst/>
                  <a:latin typeface="Gill Sans MT" panose="020B0502020104020203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fr-B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Hexagone 17">
            <a:extLst>
              <a:ext uri="{FF2B5EF4-FFF2-40B4-BE49-F238E27FC236}">
                <a16:creationId xmlns:a16="http://schemas.microsoft.com/office/drawing/2014/main" id="{EE804CA1-B9CD-96BF-436D-848F948842C8}"/>
              </a:ext>
            </a:extLst>
          </p:cNvPr>
          <p:cNvSpPr/>
          <p:nvPr/>
        </p:nvSpPr>
        <p:spPr>
          <a:xfrm rot="16200000">
            <a:off x="3154661" y="4315917"/>
            <a:ext cx="1384245" cy="1162400"/>
          </a:xfrm>
          <a:prstGeom prst="hexagon">
            <a:avLst/>
          </a:prstGeom>
          <a:blipFill dpi="0" rotWithShape="0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6000" b="30000"/>
            </a:stretch>
          </a:blip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BF74DA-F06C-7E80-FB45-4469171ABC15}"/>
              </a:ext>
            </a:extLst>
          </p:cNvPr>
          <p:cNvSpPr txBox="1"/>
          <p:nvPr/>
        </p:nvSpPr>
        <p:spPr>
          <a:xfrm>
            <a:off x="917688" y="6021288"/>
            <a:ext cx="3294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fr-BE" alt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+mn-cs"/>
              </a:rPr>
              <a:t>Intervention  gratuite  et confidentielle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D0DD27-810B-C380-0791-8511472FBA2B}"/>
              </a:ext>
            </a:extLst>
          </p:cNvPr>
          <p:cNvSpPr txBox="1"/>
          <p:nvPr/>
        </p:nvSpPr>
        <p:spPr>
          <a:xfrm>
            <a:off x="2185988" y="3244334"/>
            <a:ext cx="4638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1B0FA40-9FD6-CFD6-7808-6C548D157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3220754"/>
            <a:ext cx="701652" cy="69115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9B549C1-61B8-E987-4D30-19E239A42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31134"/>
            <a:ext cx="913755" cy="910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A01D21-5977-4C21-AFAF-043322561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67716"/>
            <a:ext cx="3365284" cy="44992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B7298C5-C020-47A2-9785-2D67F4F71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risque &gt; une protection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5FEA7E-661B-4300-A628-BC548FABE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230CC1-23BD-490E-A546-5F59EF65C8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61708F35-129D-4650-A9E6-BB05EFB3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24" y="1467716"/>
            <a:ext cx="6691313" cy="44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80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Text Box 6"/>
          <p:cNvSpPr txBox="1">
            <a:spLocks noChangeArrowheads="1"/>
          </p:cNvSpPr>
          <p:nvPr/>
        </p:nvSpPr>
        <p:spPr bwMode="auto">
          <a:xfrm>
            <a:off x="5818594" y="836712"/>
            <a:ext cx="3145893" cy="407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740" tIns="38871" rIns="77740" bIns="38871">
            <a:spAutoFit/>
          </a:bodyPr>
          <a:lstStyle/>
          <a:p>
            <a:pPr defTabSz="777875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</a:rPr>
              <a:t>Obligation de l’employeur</a:t>
            </a:r>
          </a:p>
          <a:p>
            <a:pPr defTabSz="777875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</a:rPr>
              <a:t>(fourniture, entretien et information du travailleur)</a:t>
            </a:r>
          </a:p>
          <a:p>
            <a:pPr defTabSz="777875" eaLnBrk="0" hangingPunct="0">
              <a:buClr>
                <a:srgbClr val="0066FF"/>
              </a:buClr>
              <a:buFont typeface="Wingdings" pitchFamily="2" charset="2"/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defTabSz="777875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</a:rPr>
              <a:t>Les EPI sont les </a:t>
            </a:r>
            <a:r>
              <a:rPr lang="fr-FR" sz="2000" b="1" dirty="0">
                <a:solidFill>
                  <a:schemeClr val="bg1"/>
                </a:solidFill>
              </a:rPr>
              <a:t>derniers</a:t>
            </a:r>
            <a:r>
              <a:rPr lang="fr-FR" sz="2000" dirty="0">
                <a:solidFill>
                  <a:schemeClr val="bg1"/>
                </a:solidFill>
              </a:rPr>
              <a:t> moyens de protection dont dispose l'opérateur</a:t>
            </a:r>
          </a:p>
          <a:p>
            <a:pPr defTabSz="777875" eaLnBrk="0" hangingPunct="0"/>
            <a:endParaRPr lang="fr-FR" sz="2000" dirty="0">
              <a:solidFill>
                <a:schemeClr val="bg1"/>
              </a:solidFill>
            </a:endParaRPr>
          </a:p>
          <a:p>
            <a:pPr defTabSz="777875" eaLnBrk="0" hangingPunct="0"/>
            <a:endParaRPr lang="fr-FR" sz="2000" dirty="0">
              <a:solidFill>
                <a:schemeClr val="bg1"/>
              </a:solidFill>
            </a:endParaRPr>
          </a:p>
          <a:p>
            <a:pPr defTabSz="777875" eaLnBrk="0" hangingPunct="0">
              <a:buClr>
                <a:srgbClr val="0066FF"/>
              </a:buClr>
              <a:buFont typeface="Wingdings" pitchFamily="2" charset="2"/>
              <a:buNone/>
            </a:pPr>
            <a:r>
              <a:rPr lang="fr-FR" sz="2000" dirty="0">
                <a:solidFill>
                  <a:schemeClr val="bg1"/>
                </a:solidFill>
              </a:rPr>
              <a:t>Le choix des EPI est à raisonner en fonction de l’activité de travail et du danger du produit</a:t>
            </a:r>
          </a:p>
        </p:txBody>
      </p:sp>
      <p:pic>
        <p:nvPicPr>
          <p:cNvPr id="17920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890" y="2132856"/>
            <a:ext cx="206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891" y="908720"/>
            <a:ext cx="206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5040313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D2185F26-C5AD-4CBC-B8E9-83D8426F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31474"/>
            <a:ext cx="219925" cy="2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59632" y="1135818"/>
            <a:ext cx="6116613" cy="5101493"/>
            <a:chOff x="2789" y="1071"/>
            <a:chExt cx="2767" cy="2476"/>
          </a:xfrm>
        </p:grpSpPr>
        <p:pic>
          <p:nvPicPr>
            <p:cNvPr id="187406" name="Picture 13" descr="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" y="2187"/>
              <a:ext cx="759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407" name="Picture 14" descr="0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9" y="2178"/>
              <a:ext cx="790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7408" name="Text Box 15"/>
            <p:cNvSpPr txBox="1">
              <a:spLocks noChangeArrowheads="1"/>
            </p:cNvSpPr>
            <p:nvPr/>
          </p:nvSpPr>
          <p:spPr bwMode="auto">
            <a:xfrm>
              <a:off x="2824" y="3067"/>
              <a:ext cx="122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200" b="1">
                  <a:solidFill>
                    <a:schemeClr val="bg1"/>
                  </a:solidFill>
                </a:rPr>
                <a:t>Gants réutilisables</a:t>
              </a:r>
            </a:p>
          </p:txBody>
        </p:sp>
        <p:sp>
          <p:nvSpPr>
            <p:cNvPr id="187409" name="Text Box 16"/>
            <p:cNvSpPr txBox="1">
              <a:spLocks noChangeArrowheads="1"/>
            </p:cNvSpPr>
            <p:nvPr/>
          </p:nvSpPr>
          <p:spPr bwMode="auto">
            <a:xfrm>
              <a:off x="4222" y="3047"/>
              <a:ext cx="127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200" b="1">
                  <a:solidFill>
                    <a:schemeClr val="bg1"/>
                  </a:solidFill>
                </a:rPr>
                <a:t>Gants à usage unique</a:t>
              </a:r>
            </a:p>
          </p:txBody>
        </p:sp>
        <p:sp>
          <p:nvSpPr>
            <p:cNvPr id="187412" name="Rectangle 19"/>
            <p:cNvSpPr>
              <a:spLocks noChangeArrowheads="1"/>
            </p:cNvSpPr>
            <p:nvPr/>
          </p:nvSpPr>
          <p:spPr bwMode="auto">
            <a:xfrm>
              <a:off x="2789" y="1071"/>
              <a:ext cx="1361" cy="2454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87413" name="Rectangle 20"/>
            <p:cNvSpPr>
              <a:spLocks noChangeArrowheads="1"/>
            </p:cNvSpPr>
            <p:nvPr/>
          </p:nvSpPr>
          <p:spPr bwMode="auto">
            <a:xfrm>
              <a:off x="4195" y="1071"/>
              <a:ext cx="1361" cy="2449"/>
            </a:xfrm>
            <a:prstGeom prst="rect">
              <a:avLst/>
            </a:prstGeom>
            <a:noFill/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</p:grpSp>
      <p:sp>
        <p:nvSpPr>
          <p:cNvPr id="26" name="Titre 25"/>
          <p:cNvSpPr>
            <a:spLocks noGrp="1"/>
          </p:cNvSpPr>
          <p:nvPr>
            <p:ph type="title"/>
          </p:nvPr>
        </p:nvSpPr>
        <p:spPr>
          <a:xfrm>
            <a:off x="155208" y="180191"/>
            <a:ext cx="8424936" cy="538609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/>
              <a:t>Protection des mains</a:t>
            </a:r>
          </a:p>
        </p:txBody>
      </p:sp>
      <p:pic>
        <p:nvPicPr>
          <p:cNvPr id="22" name="Image 21" descr="Nouvelle image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688" y="1344729"/>
            <a:ext cx="2916513" cy="1868247"/>
          </a:xfrm>
          <a:prstGeom prst="rect">
            <a:avLst/>
          </a:prstGeom>
        </p:spPr>
      </p:pic>
      <p:pic>
        <p:nvPicPr>
          <p:cNvPr id="7342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879763" y="1118534"/>
            <a:ext cx="204877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numéro de diapositive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324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0" y="324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4859338" y="2276475"/>
            <a:ext cx="217487" cy="144463"/>
          </a:xfrm>
          <a:prstGeom prst="rect">
            <a:avLst/>
          </a:prstGeom>
          <a:solidFill>
            <a:srgbClr val="CCFFCC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5775" y="974725"/>
            <a:ext cx="2933700" cy="5473700"/>
            <a:chOff x="306" y="614"/>
            <a:chExt cx="1848" cy="3448"/>
          </a:xfrm>
        </p:grpSpPr>
        <p:pic>
          <p:nvPicPr>
            <p:cNvPr id="185362" name="Picture 8" descr="Risque Phyto Arboricul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" y="845"/>
              <a:ext cx="1720" cy="3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63" name="Text Box 9"/>
            <p:cNvSpPr txBox="1">
              <a:spLocks noChangeArrowheads="1"/>
            </p:cNvSpPr>
            <p:nvPr/>
          </p:nvSpPr>
          <p:spPr bwMode="auto">
            <a:xfrm>
              <a:off x="513" y="614"/>
              <a:ext cx="10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>
                  <a:solidFill>
                    <a:schemeClr val="bg1"/>
                  </a:solidFill>
                </a:rPr>
                <a:t>Préparation</a:t>
              </a:r>
            </a:p>
          </p:txBody>
        </p:sp>
        <p:sp>
          <p:nvSpPr>
            <p:cNvPr id="185364" name="Text Box 10"/>
            <p:cNvSpPr txBox="1">
              <a:spLocks noChangeArrowheads="1"/>
            </p:cNvSpPr>
            <p:nvPr/>
          </p:nvSpPr>
          <p:spPr bwMode="auto">
            <a:xfrm>
              <a:off x="1018" y="3825"/>
              <a:ext cx="998" cy="2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>
                  <a:solidFill>
                    <a:schemeClr val="bg1"/>
                  </a:solidFill>
                </a:rPr>
                <a:t>Type PB (3)</a:t>
              </a:r>
            </a:p>
          </p:txBody>
        </p:sp>
        <p:sp>
          <p:nvSpPr>
            <p:cNvPr id="185365" name="Text Box 11"/>
            <p:cNvSpPr txBox="1">
              <a:spLocks noChangeArrowheads="1"/>
            </p:cNvSpPr>
            <p:nvPr/>
          </p:nvSpPr>
          <p:spPr bwMode="auto">
            <a:xfrm rot="-5400000">
              <a:off x="1174" y="1681"/>
              <a:ext cx="18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900">
                  <a:solidFill>
                    <a:srgbClr val="777777"/>
                  </a:solidFill>
                </a:rPr>
                <a:t>Crédits photo CCMSA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04381" y="981075"/>
            <a:ext cx="5448300" cy="5688013"/>
            <a:chOff x="2140" y="614"/>
            <a:chExt cx="3432" cy="3583"/>
          </a:xfrm>
        </p:grpSpPr>
        <p:pic>
          <p:nvPicPr>
            <p:cNvPr id="185354" name="Picture 15" descr="Risque Phyto Arboricul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0" y="845"/>
              <a:ext cx="1783" cy="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55" name="Picture 16" descr="Risque Phyto Arboricul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44" y="845"/>
              <a:ext cx="1507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56" name="Text Box 17"/>
            <p:cNvSpPr txBox="1">
              <a:spLocks noChangeArrowheads="1"/>
            </p:cNvSpPr>
            <p:nvPr/>
          </p:nvSpPr>
          <p:spPr bwMode="auto">
            <a:xfrm>
              <a:off x="2665" y="614"/>
              <a:ext cx="247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>
                  <a:solidFill>
                    <a:schemeClr val="bg1"/>
                  </a:solidFill>
                </a:rPr>
                <a:t>Préparation, traitement, lavage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923" y="3323"/>
              <a:ext cx="649" cy="874"/>
              <a:chOff x="4923" y="3323"/>
              <a:chExt cx="649" cy="874"/>
            </a:xfrm>
          </p:grpSpPr>
          <p:pic>
            <p:nvPicPr>
              <p:cNvPr id="185360" name="Picture 20" descr="parapluie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35" y="3323"/>
                <a:ext cx="602" cy="66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5361" name="Text Box 21"/>
              <p:cNvSpPr txBox="1">
                <a:spLocks noChangeArrowheads="1"/>
              </p:cNvSpPr>
              <p:nvPr/>
            </p:nvSpPr>
            <p:spPr bwMode="auto">
              <a:xfrm>
                <a:off x="4923" y="3966"/>
                <a:ext cx="649" cy="231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dirty="0">
                    <a:solidFill>
                      <a:schemeClr val="bg1"/>
                    </a:solidFill>
                  </a:rPr>
                  <a:t>EN 465</a:t>
                </a:r>
              </a:p>
            </p:txBody>
          </p:sp>
        </p:grpSp>
        <p:sp>
          <p:nvSpPr>
            <p:cNvPr id="185358" name="Text Box 22"/>
            <p:cNvSpPr txBox="1">
              <a:spLocks noChangeArrowheads="1"/>
            </p:cNvSpPr>
            <p:nvPr/>
          </p:nvSpPr>
          <p:spPr bwMode="auto">
            <a:xfrm>
              <a:off x="3061" y="3787"/>
              <a:ext cx="862" cy="4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>
                  <a:solidFill>
                    <a:schemeClr val="bg1"/>
                  </a:solidFill>
                </a:rPr>
                <a:t>Types 3,4,5,6</a:t>
              </a:r>
            </a:p>
          </p:txBody>
        </p:sp>
        <p:sp>
          <p:nvSpPr>
            <p:cNvPr id="185359" name="Text Box 23"/>
            <p:cNvSpPr txBox="1">
              <a:spLocks noChangeArrowheads="1"/>
            </p:cNvSpPr>
            <p:nvPr/>
          </p:nvSpPr>
          <p:spPr bwMode="auto">
            <a:xfrm rot="-5400000">
              <a:off x="3087" y="1681"/>
              <a:ext cx="18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900">
                  <a:solidFill>
                    <a:srgbClr val="777777"/>
                  </a:solidFill>
                </a:rPr>
                <a:t>Crédits photo CCMSA</a:t>
              </a:r>
            </a:p>
          </p:txBody>
        </p:sp>
      </p:grpSp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Les vêtements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0"/>
          </p:nvPr>
        </p:nvSpPr>
        <p:spPr>
          <a:xfrm>
            <a:off x="8158163" y="6438503"/>
            <a:ext cx="687388" cy="230585"/>
          </a:xfrm>
        </p:spPr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pic>
        <p:nvPicPr>
          <p:cNvPr id="23" name="Picture 8" descr="01">
            <a:extLst>
              <a:ext uri="{FF2B5EF4-FFF2-40B4-BE49-F238E27FC236}">
                <a16:creationId xmlns:a16="http://schemas.microsoft.com/office/drawing/2014/main" id="{A1F74A7A-5CCB-40DA-A28C-B9D28B10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06" y="5634458"/>
            <a:ext cx="71770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01">
            <a:extLst>
              <a:ext uri="{FF2B5EF4-FFF2-40B4-BE49-F238E27FC236}">
                <a16:creationId xmlns:a16="http://schemas.microsoft.com/office/drawing/2014/main" id="{7247F3DA-9325-4895-985A-F5A46794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3753" y="5511801"/>
            <a:ext cx="71770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01">
            <a:extLst>
              <a:ext uri="{FF2B5EF4-FFF2-40B4-BE49-F238E27FC236}">
                <a16:creationId xmlns:a16="http://schemas.microsoft.com/office/drawing/2014/main" id="{53AB0779-E792-4B59-AEA5-BA421E34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793" y="5471819"/>
            <a:ext cx="71770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 la préparation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831490" name="Picture 2" descr="https://securama.fr/1892-thickbox_default/tablier-de-trait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8675"/>
            <a:ext cx="3168352" cy="6789326"/>
          </a:xfrm>
          <a:prstGeom prst="rect">
            <a:avLst/>
          </a:prstGeom>
          <a:noFill/>
        </p:spPr>
      </p:pic>
      <p:pic>
        <p:nvPicPr>
          <p:cNvPr id="831492" name="Picture 4" descr="Résultat de recherche d'images pour &quot;tablier de traitement phyt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798043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09575" y="1492250"/>
            <a:ext cx="851058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2588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81000" algn="l"/>
                <a:tab pos="762000" algn="l"/>
                <a:tab pos="1144588" algn="l"/>
                <a:tab pos="1527175" algn="l"/>
                <a:tab pos="1906588" algn="l"/>
                <a:tab pos="2290763" algn="l"/>
                <a:tab pos="2673350" algn="l"/>
                <a:tab pos="3052763" algn="l"/>
                <a:tab pos="3435350" algn="l"/>
                <a:tab pos="3817938" algn="l"/>
                <a:tab pos="4197350" algn="l"/>
                <a:tab pos="4581525" algn="l"/>
                <a:tab pos="4964113" algn="l"/>
                <a:tab pos="5341938" algn="l"/>
                <a:tab pos="5727700" algn="l"/>
                <a:tab pos="6108700" algn="l"/>
                <a:tab pos="6488113" algn="l"/>
                <a:tab pos="6873875" algn="l"/>
                <a:tab pos="7254875" algn="l"/>
                <a:tab pos="7632700" algn="l"/>
              </a:tabLst>
            </a:pPr>
            <a:r>
              <a:rPr lang="en-GB" sz="2200" b="1">
                <a:solidFill>
                  <a:schemeClr val="bg1"/>
                </a:solidFill>
                <a:ea typeface="MS Gothic" pitchFamily="49" charset="-128"/>
              </a:rPr>
              <a:t>Le TYPE de protection : performances du vêtement jetable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450013" y="3711575"/>
            <a:ext cx="2363787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2588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81000" algn="l"/>
                <a:tab pos="762000" algn="l"/>
                <a:tab pos="1144588" algn="l"/>
                <a:tab pos="1527175" algn="l"/>
                <a:tab pos="1906588" algn="l"/>
                <a:tab pos="2290763" algn="l"/>
                <a:tab pos="2673350" algn="l"/>
                <a:tab pos="3052763" algn="l"/>
                <a:tab pos="3435350" algn="l"/>
                <a:tab pos="3817938" algn="l"/>
                <a:tab pos="4197350" algn="l"/>
                <a:tab pos="4581525" algn="l"/>
                <a:tab pos="4964113" algn="l"/>
                <a:tab pos="5341938" algn="l"/>
                <a:tab pos="5727700" algn="l"/>
                <a:tab pos="6108700" algn="l"/>
                <a:tab pos="6488113" algn="l"/>
                <a:tab pos="6873875" algn="l"/>
                <a:tab pos="7254875" algn="l"/>
                <a:tab pos="7632700" algn="l"/>
              </a:tabLst>
            </a:pPr>
            <a:r>
              <a:rPr lang="en-GB" sz="2000" b="1">
                <a:solidFill>
                  <a:srgbClr val="FF0000"/>
                </a:solidFill>
                <a:ea typeface="MS Gothic" pitchFamily="49" charset="-128"/>
              </a:rPr>
              <a:t>Choisir en fonction du type</a:t>
            </a:r>
          </a:p>
          <a:p>
            <a:pPr algn="ctr" defTabSz="382588" eaLnBrk="0" hangingPunct="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381000" algn="l"/>
                <a:tab pos="762000" algn="l"/>
                <a:tab pos="1144588" algn="l"/>
                <a:tab pos="1527175" algn="l"/>
                <a:tab pos="1906588" algn="l"/>
                <a:tab pos="2290763" algn="l"/>
                <a:tab pos="2673350" algn="l"/>
                <a:tab pos="3052763" algn="l"/>
                <a:tab pos="3435350" algn="l"/>
                <a:tab pos="3817938" algn="l"/>
                <a:tab pos="4197350" algn="l"/>
                <a:tab pos="4581525" algn="l"/>
                <a:tab pos="4964113" algn="l"/>
                <a:tab pos="5341938" algn="l"/>
                <a:tab pos="5727700" algn="l"/>
                <a:tab pos="6108700" algn="l"/>
                <a:tab pos="6488113" algn="l"/>
                <a:tab pos="6873875" algn="l"/>
                <a:tab pos="7254875" algn="l"/>
                <a:tab pos="7632700" algn="l"/>
              </a:tabLst>
            </a:pPr>
            <a:r>
              <a:rPr lang="en-GB" sz="2000" b="1">
                <a:solidFill>
                  <a:srgbClr val="FF0000"/>
                </a:solidFill>
                <a:ea typeface="MS Gothic" pitchFamily="49" charset="-128"/>
              </a:rPr>
              <a:t> d’exposition</a:t>
            </a:r>
          </a:p>
        </p:txBody>
      </p:sp>
      <p:sp>
        <p:nvSpPr>
          <p:cNvPr id="186372" name="AutoShape 4"/>
          <p:cNvSpPr>
            <a:spLocks/>
          </p:cNvSpPr>
          <p:nvPr/>
        </p:nvSpPr>
        <p:spPr bwMode="auto">
          <a:xfrm>
            <a:off x="6156325" y="2576513"/>
            <a:ext cx="247650" cy="3175000"/>
          </a:xfrm>
          <a:prstGeom prst="rightBrace">
            <a:avLst>
              <a:gd name="adj1" fmla="val 106838"/>
              <a:gd name="adj2" fmla="val 50000"/>
            </a:avLst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324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0" y="324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1476375" y="2262188"/>
            <a:ext cx="4824413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u="sng" dirty="0">
                <a:solidFill>
                  <a:srgbClr val="08018D"/>
                </a:solidFill>
              </a:rPr>
              <a:t>Type 3</a:t>
            </a:r>
            <a:r>
              <a:rPr lang="fr-FR" sz="2000" dirty="0">
                <a:solidFill>
                  <a:srgbClr val="08018D"/>
                </a:solidFill>
              </a:rPr>
              <a:t>: étanches aux liquides sous forme de jet continu</a:t>
            </a:r>
          </a:p>
          <a:p>
            <a:pPr>
              <a:spcBef>
                <a:spcPct val="10000"/>
              </a:spcBef>
            </a:pPr>
            <a:endParaRPr lang="fr-FR" sz="2000" dirty="0">
              <a:solidFill>
                <a:srgbClr val="08018D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 u="sng" dirty="0">
                <a:solidFill>
                  <a:srgbClr val="08018D"/>
                </a:solidFill>
              </a:rPr>
              <a:t>Type 4</a:t>
            </a:r>
            <a:r>
              <a:rPr lang="fr-FR" sz="2000" dirty="0">
                <a:solidFill>
                  <a:srgbClr val="08018D"/>
                </a:solidFill>
              </a:rPr>
              <a:t>: étanches aux brouillards (liquides pulvérisés)</a:t>
            </a:r>
          </a:p>
          <a:p>
            <a:pPr>
              <a:spcBef>
                <a:spcPct val="10000"/>
              </a:spcBef>
            </a:pPr>
            <a:endParaRPr lang="fr-FR" sz="2000" dirty="0">
              <a:solidFill>
                <a:srgbClr val="08018D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 u="sng" dirty="0">
                <a:solidFill>
                  <a:srgbClr val="08018D"/>
                </a:solidFill>
              </a:rPr>
              <a:t>Type 5</a:t>
            </a:r>
            <a:r>
              <a:rPr lang="fr-FR" sz="2000" dirty="0">
                <a:solidFill>
                  <a:srgbClr val="08018D"/>
                </a:solidFill>
              </a:rPr>
              <a:t>: étanches aux particules solides</a:t>
            </a:r>
          </a:p>
          <a:p>
            <a:pPr>
              <a:spcBef>
                <a:spcPct val="10000"/>
              </a:spcBef>
            </a:pPr>
            <a:endParaRPr lang="fr-FR" sz="2000" dirty="0">
              <a:solidFill>
                <a:srgbClr val="08018D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 u="sng" dirty="0">
                <a:solidFill>
                  <a:srgbClr val="08018D"/>
                </a:solidFill>
              </a:rPr>
              <a:t>Type 6</a:t>
            </a:r>
            <a:r>
              <a:rPr lang="fr-FR" sz="2000" dirty="0">
                <a:solidFill>
                  <a:srgbClr val="08018D"/>
                </a:solidFill>
              </a:rPr>
              <a:t>: étanches aux projections accidentelles</a:t>
            </a:r>
          </a:p>
        </p:txBody>
      </p:sp>
      <p:pic>
        <p:nvPicPr>
          <p:cNvPr id="18637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33625"/>
            <a:ext cx="6492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" y="3367088"/>
            <a:ext cx="6048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349750"/>
            <a:ext cx="5746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5294313"/>
            <a:ext cx="5873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Les vêtements à usage unique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D2434116-4F83-4323-A324-344B9EDB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8" y="3295649"/>
            <a:ext cx="6048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E225CC0C-59A7-4C49-815D-277C2C30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938" y="4278311"/>
            <a:ext cx="5746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65088" y="0"/>
            <a:ext cx="38893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09" tIns="38856" rIns="77709" bIns="38856">
            <a:spAutoFit/>
          </a:bodyPr>
          <a:lstStyle/>
          <a:p>
            <a:pPr defTabSz="777875" eaLnBrk="0" hangingPunct="0"/>
            <a:endParaRPr lang="fr-FR" sz="3100" b="1">
              <a:solidFill>
                <a:schemeClr val="bg1"/>
              </a:solidFill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68313" y="908050"/>
            <a:ext cx="3270250" cy="417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709" tIns="38856" rIns="77709" bIns="38856">
            <a:spAutoFit/>
          </a:bodyPr>
          <a:lstStyle/>
          <a:p>
            <a:pPr defTabSz="777875" eaLnBrk="0" hangingPunct="0"/>
            <a:r>
              <a:rPr lang="fr-FR" sz="2200" b="1">
                <a:solidFill>
                  <a:schemeClr val="bg1"/>
                </a:solidFill>
              </a:rPr>
              <a:t>Les filtres anti-gaz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515938" y="1538288"/>
            <a:ext cx="5381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77875" eaLnBrk="0" hangingPunct="0"/>
            <a:r>
              <a:rPr lang="fr-FR" sz="1900">
                <a:solidFill>
                  <a:srgbClr val="0E2983"/>
                </a:solidFill>
              </a:rPr>
              <a:t>Type</a:t>
            </a:r>
            <a:endParaRPr lang="fr-FR" sz="1700"/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1409700" y="1538288"/>
            <a:ext cx="8493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77875" eaLnBrk="0" hangingPunct="0"/>
            <a:r>
              <a:rPr lang="fr-FR" sz="1900">
                <a:solidFill>
                  <a:srgbClr val="0E2983"/>
                </a:solidFill>
              </a:rPr>
              <a:t>Couleur</a:t>
            </a:r>
            <a:endParaRPr lang="fr-FR" sz="1700"/>
          </a:p>
        </p:txBody>
      </p:sp>
      <p:sp>
        <p:nvSpPr>
          <p:cNvPr id="182278" name="Rectangle 6"/>
          <p:cNvSpPr>
            <a:spLocks noChangeArrowheads="1"/>
          </p:cNvSpPr>
          <p:nvPr/>
        </p:nvSpPr>
        <p:spPr bwMode="auto">
          <a:xfrm>
            <a:off x="5840413" y="1538288"/>
            <a:ext cx="8874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77875" eaLnBrk="0" hangingPunct="0"/>
            <a:r>
              <a:rPr lang="fr-FR" sz="1900">
                <a:solidFill>
                  <a:srgbClr val="0E2983"/>
                </a:solidFill>
              </a:rPr>
              <a:t>Produits</a:t>
            </a:r>
            <a:endParaRPr lang="fr-FR" sz="1700"/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2705100" y="1538288"/>
            <a:ext cx="2227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77875" eaLnBrk="0" hangingPunct="0"/>
            <a:r>
              <a:rPr lang="fr-FR" sz="1900">
                <a:solidFill>
                  <a:srgbClr val="0E2983"/>
                </a:solidFill>
              </a:rPr>
              <a:t>Domaine d'utilisation</a:t>
            </a:r>
            <a:endParaRPr lang="fr-FR" sz="1700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519113" y="1858963"/>
            <a:ext cx="6932612" cy="3995737"/>
          </a:xfrm>
          <a:prstGeom prst="rect">
            <a:avLst/>
          </a:prstGeom>
          <a:solidFill>
            <a:srgbClr val="C1E57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BE"/>
          </a:p>
        </p:txBody>
      </p:sp>
      <p:grpSp>
        <p:nvGrpSpPr>
          <p:cNvPr id="182281" name="Group 9"/>
          <p:cNvGrpSpPr>
            <a:grpSpLocks/>
          </p:cNvGrpSpPr>
          <p:nvPr/>
        </p:nvGrpSpPr>
        <p:grpSpPr bwMode="auto">
          <a:xfrm>
            <a:off x="515938" y="3781425"/>
            <a:ext cx="7102475" cy="541338"/>
            <a:chOff x="826" y="2832"/>
            <a:chExt cx="5260" cy="401"/>
          </a:xfrm>
        </p:grpSpPr>
        <p:sp>
          <p:nvSpPr>
            <p:cNvPr id="182323" name="Rectangle 10"/>
            <p:cNvSpPr>
              <a:spLocks noChangeArrowheads="1"/>
            </p:cNvSpPr>
            <p:nvPr/>
          </p:nvSpPr>
          <p:spPr bwMode="auto">
            <a:xfrm>
              <a:off x="1294" y="2832"/>
              <a:ext cx="1034" cy="400"/>
            </a:xfrm>
            <a:prstGeom prst="rect">
              <a:avLst/>
            </a:prstGeom>
            <a:solidFill>
              <a:srgbClr val="BDBDB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182324" name="Group 11"/>
            <p:cNvGrpSpPr>
              <a:grpSpLocks/>
            </p:cNvGrpSpPr>
            <p:nvPr/>
          </p:nvGrpSpPr>
          <p:grpSpPr bwMode="auto">
            <a:xfrm>
              <a:off x="826" y="2873"/>
              <a:ext cx="5260" cy="360"/>
              <a:chOff x="826" y="2873"/>
              <a:chExt cx="5260" cy="360"/>
            </a:xfrm>
          </p:grpSpPr>
          <p:sp>
            <p:nvSpPr>
              <p:cNvPr id="182325" name="Line 12"/>
              <p:cNvSpPr>
                <a:spLocks noChangeShapeType="1"/>
              </p:cNvSpPr>
              <p:nvPr/>
            </p:nvSpPr>
            <p:spPr bwMode="auto">
              <a:xfrm>
                <a:off x="826" y="3232"/>
                <a:ext cx="5260" cy="1"/>
              </a:xfrm>
              <a:prstGeom prst="line">
                <a:avLst/>
              </a:prstGeom>
              <a:noFill/>
              <a:ln w="25400">
                <a:solidFill>
                  <a:srgbClr val="EDF1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182326" name="Group 13"/>
              <p:cNvGrpSpPr>
                <a:grpSpLocks/>
              </p:cNvGrpSpPr>
              <p:nvPr/>
            </p:nvGrpSpPr>
            <p:grpSpPr bwMode="auto">
              <a:xfrm>
                <a:off x="959" y="2873"/>
                <a:ext cx="4136" cy="197"/>
                <a:chOff x="959" y="2873"/>
                <a:chExt cx="4136" cy="197"/>
              </a:xfrm>
            </p:grpSpPr>
            <p:sp>
              <p:nvSpPr>
                <p:cNvPr id="182327" name="Rectangle 14"/>
                <p:cNvSpPr>
                  <a:spLocks noChangeArrowheads="1"/>
                </p:cNvSpPr>
                <p:nvPr/>
              </p:nvSpPr>
              <p:spPr bwMode="auto">
                <a:xfrm>
                  <a:off x="959" y="2873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000000"/>
                      </a:solidFill>
                    </a:rPr>
                    <a:t>B</a:t>
                  </a:r>
                  <a:endParaRPr lang="fr-FR" sz="1700"/>
                </a:p>
              </p:txBody>
            </p:sp>
            <p:sp>
              <p:nvSpPr>
                <p:cNvPr id="182328" name="Rectangle 15"/>
                <p:cNvSpPr>
                  <a:spLocks noChangeArrowheads="1"/>
                </p:cNvSpPr>
                <p:nvPr/>
              </p:nvSpPr>
              <p:spPr bwMode="auto">
                <a:xfrm>
                  <a:off x="1501" y="2873"/>
                  <a:ext cx="321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000000"/>
                      </a:solidFill>
                    </a:rPr>
                    <a:t>Gris</a:t>
                  </a:r>
                  <a:endParaRPr lang="fr-FR" sz="1700"/>
                </a:p>
              </p:txBody>
            </p:sp>
            <p:sp>
              <p:nvSpPr>
                <p:cNvPr id="182329" name="Rectangle 16"/>
                <p:cNvSpPr>
                  <a:spLocks noChangeArrowheads="1"/>
                </p:cNvSpPr>
                <p:nvPr/>
              </p:nvSpPr>
              <p:spPr bwMode="auto">
                <a:xfrm>
                  <a:off x="4411" y="2899"/>
                  <a:ext cx="684" cy="1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500">
                      <a:solidFill>
                        <a:srgbClr val="000000"/>
                      </a:solidFill>
                    </a:rPr>
                    <a:t>Chlore (Cl)</a:t>
                  </a:r>
                  <a:endParaRPr lang="fr-FR" sz="1500"/>
                </a:p>
              </p:txBody>
            </p:sp>
            <p:sp>
              <p:nvSpPr>
                <p:cNvPr id="182330" name="Rectangle 17"/>
                <p:cNvSpPr>
                  <a:spLocks noChangeArrowheads="1"/>
                </p:cNvSpPr>
                <p:nvPr/>
              </p:nvSpPr>
              <p:spPr bwMode="auto">
                <a:xfrm>
                  <a:off x="2400" y="2899"/>
                  <a:ext cx="1825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Gaz et vapeurs inorganiques</a:t>
                  </a:r>
                </a:p>
              </p:txBody>
            </p:sp>
          </p:grpSp>
        </p:grpSp>
      </p:grpSp>
      <p:grpSp>
        <p:nvGrpSpPr>
          <p:cNvPr id="182282" name="Group 18"/>
          <p:cNvGrpSpPr>
            <a:grpSpLocks/>
          </p:cNvGrpSpPr>
          <p:nvPr/>
        </p:nvGrpSpPr>
        <p:grpSpPr bwMode="auto">
          <a:xfrm>
            <a:off x="696913" y="5270500"/>
            <a:ext cx="6034087" cy="584200"/>
            <a:chOff x="959" y="3936"/>
            <a:chExt cx="4470" cy="432"/>
          </a:xfrm>
        </p:grpSpPr>
        <p:sp>
          <p:nvSpPr>
            <p:cNvPr id="182317" name="Rectangle 19"/>
            <p:cNvSpPr>
              <a:spLocks noChangeArrowheads="1"/>
            </p:cNvSpPr>
            <p:nvPr/>
          </p:nvSpPr>
          <p:spPr bwMode="auto">
            <a:xfrm>
              <a:off x="1294" y="3936"/>
              <a:ext cx="1034" cy="432"/>
            </a:xfrm>
            <a:prstGeom prst="rect">
              <a:avLst/>
            </a:prstGeom>
            <a:solidFill>
              <a:srgbClr val="5C861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182318" name="Group 20"/>
            <p:cNvGrpSpPr>
              <a:grpSpLocks/>
            </p:cNvGrpSpPr>
            <p:nvPr/>
          </p:nvGrpSpPr>
          <p:grpSpPr bwMode="auto">
            <a:xfrm>
              <a:off x="959" y="3995"/>
              <a:ext cx="4470" cy="333"/>
              <a:chOff x="959" y="3995"/>
              <a:chExt cx="4470" cy="333"/>
            </a:xfrm>
          </p:grpSpPr>
          <p:sp>
            <p:nvSpPr>
              <p:cNvPr id="182319" name="Rectangle 21"/>
              <p:cNvSpPr>
                <a:spLocks noChangeArrowheads="1"/>
              </p:cNvSpPr>
              <p:nvPr/>
            </p:nvSpPr>
            <p:spPr bwMode="auto">
              <a:xfrm>
                <a:off x="959" y="3995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77875" eaLnBrk="0" hangingPunct="0"/>
                <a:r>
                  <a:rPr lang="fr-FR" sz="1700" b="1">
                    <a:solidFill>
                      <a:srgbClr val="000000"/>
                    </a:solidFill>
                  </a:rPr>
                  <a:t>K</a:t>
                </a:r>
                <a:endParaRPr lang="fr-FR" sz="1700"/>
              </a:p>
            </p:txBody>
          </p:sp>
          <p:sp>
            <p:nvSpPr>
              <p:cNvPr id="182320" name="Rectangle 22"/>
              <p:cNvSpPr>
                <a:spLocks noChangeArrowheads="1"/>
              </p:cNvSpPr>
              <p:nvPr/>
            </p:nvSpPr>
            <p:spPr bwMode="auto">
              <a:xfrm>
                <a:off x="1501" y="3995"/>
                <a:ext cx="3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77875" eaLnBrk="0" hangingPunct="0"/>
                <a:r>
                  <a:rPr lang="fr-FR" sz="1700" b="1">
                    <a:solidFill>
                      <a:srgbClr val="FFFFFF"/>
                    </a:solidFill>
                  </a:rPr>
                  <a:t>Vert</a:t>
                </a:r>
                <a:endParaRPr lang="fr-FR" sz="1700"/>
              </a:p>
            </p:txBody>
          </p:sp>
          <p:sp>
            <p:nvSpPr>
              <p:cNvPr id="182321" name="Rectangle 23"/>
              <p:cNvSpPr>
                <a:spLocks noChangeArrowheads="1"/>
              </p:cNvSpPr>
              <p:nvPr/>
            </p:nvSpPr>
            <p:spPr bwMode="auto">
              <a:xfrm>
                <a:off x="4411" y="4021"/>
                <a:ext cx="1018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77875" eaLnBrk="0" hangingPunct="0"/>
                <a:r>
                  <a:rPr lang="fr-FR" sz="1500">
                    <a:solidFill>
                      <a:srgbClr val="000000"/>
                    </a:solidFill>
                  </a:rPr>
                  <a:t>Ammoniac(NH</a:t>
                </a:r>
                <a:r>
                  <a:rPr lang="fr-FR" sz="1500" baseline="-25000">
                    <a:solidFill>
                      <a:srgbClr val="000000"/>
                    </a:solidFill>
                  </a:rPr>
                  <a:t>3</a:t>
                </a:r>
                <a:r>
                  <a:rPr lang="fr-FR" sz="1500">
                    <a:solidFill>
                      <a:srgbClr val="000000"/>
                    </a:solidFill>
                  </a:rPr>
                  <a:t>)</a:t>
                </a:r>
                <a:endParaRPr lang="fr-FR" sz="1500"/>
              </a:p>
            </p:txBody>
          </p:sp>
          <p:sp>
            <p:nvSpPr>
              <p:cNvPr id="182322" name="Rectangle 24"/>
              <p:cNvSpPr>
                <a:spLocks noChangeArrowheads="1"/>
              </p:cNvSpPr>
              <p:nvPr/>
            </p:nvSpPr>
            <p:spPr bwMode="auto">
              <a:xfrm>
                <a:off x="2400" y="4021"/>
                <a:ext cx="1372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77875" eaLnBrk="0" hangingPunct="0">
                  <a:lnSpc>
                    <a:spcPct val="90000"/>
                  </a:lnSpc>
                </a:pPr>
                <a:r>
                  <a:rPr lang="fr-FR" sz="1500" dirty="0">
                    <a:solidFill>
                      <a:schemeClr val="bg1"/>
                    </a:solidFill>
                  </a:rPr>
                  <a:t>Ammoniac et dérivés </a:t>
                </a:r>
              </a:p>
              <a:p>
                <a:pPr defTabSz="777875" eaLnBrk="0" hangingPunct="0">
                  <a:lnSpc>
                    <a:spcPct val="90000"/>
                  </a:lnSpc>
                </a:pPr>
                <a:r>
                  <a:rPr lang="fr-FR" sz="1500" dirty="0">
                    <a:solidFill>
                      <a:schemeClr val="bg1"/>
                    </a:solidFill>
                  </a:rPr>
                  <a:t>organiques aminés</a:t>
                </a:r>
              </a:p>
            </p:txBody>
          </p:sp>
        </p:grpSp>
      </p:grpSp>
      <p:grpSp>
        <p:nvGrpSpPr>
          <p:cNvPr id="182283" name="Group 25"/>
          <p:cNvGrpSpPr>
            <a:grpSpLocks/>
          </p:cNvGrpSpPr>
          <p:nvPr/>
        </p:nvGrpSpPr>
        <p:grpSpPr bwMode="auto">
          <a:xfrm>
            <a:off x="515938" y="4321175"/>
            <a:ext cx="7102475" cy="962025"/>
            <a:chOff x="826" y="3232"/>
            <a:chExt cx="5260" cy="713"/>
          </a:xfrm>
        </p:grpSpPr>
        <p:sp>
          <p:nvSpPr>
            <p:cNvPr id="182309" name="Rectangle 26"/>
            <p:cNvSpPr>
              <a:spLocks noChangeArrowheads="1"/>
            </p:cNvSpPr>
            <p:nvPr/>
          </p:nvSpPr>
          <p:spPr bwMode="auto">
            <a:xfrm>
              <a:off x="1294" y="3232"/>
              <a:ext cx="1034" cy="7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182310" name="Group 27"/>
            <p:cNvGrpSpPr>
              <a:grpSpLocks/>
            </p:cNvGrpSpPr>
            <p:nvPr/>
          </p:nvGrpSpPr>
          <p:grpSpPr bwMode="auto">
            <a:xfrm>
              <a:off x="826" y="3285"/>
              <a:ext cx="5260" cy="660"/>
              <a:chOff x="826" y="3285"/>
              <a:chExt cx="5260" cy="660"/>
            </a:xfrm>
          </p:grpSpPr>
          <p:sp>
            <p:nvSpPr>
              <p:cNvPr id="182311" name="Line 28"/>
              <p:cNvSpPr>
                <a:spLocks noChangeShapeType="1"/>
              </p:cNvSpPr>
              <p:nvPr/>
            </p:nvSpPr>
            <p:spPr bwMode="auto">
              <a:xfrm>
                <a:off x="826" y="3944"/>
                <a:ext cx="5260" cy="1"/>
              </a:xfrm>
              <a:prstGeom prst="line">
                <a:avLst/>
              </a:prstGeom>
              <a:noFill/>
              <a:ln w="25400">
                <a:solidFill>
                  <a:srgbClr val="EDF1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182312" name="Group 29"/>
              <p:cNvGrpSpPr>
                <a:grpSpLocks/>
              </p:cNvGrpSpPr>
              <p:nvPr/>
            </p:nvGrpSpPr>
            <p:grpSpPr bwMode="auto">
              <a:xfrm>
                <a:off x="959" y="3285"/>
                <a:ext cx="4714" cy="637"/>
                <a:chOff x="959" y="3285"/>
                <a:chExt cx="4714" cy="637"/>
              </a:xfrm>
            </p:grpSpPr>
            <p:sp>
              <p:nvSpPr>
                <p:cNvPr id="182313" name="Rectangle 30"/>
                <p:cNvSpPr>
                  <a:spLocks noChangeArrowheads="1"/>
                </p:cNvSpPr>
                <p:nvPr/>
              </p:nvSpPr>
              <p:spPr bwMode="auto">
                <a:xfrm>
                  <a:off x="959" y="3285"/>
                  <a:ext cx="10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000000"/>
                      </a:solidFill>
                    </a:rPr>
                    <a:t>E</a:t>
                  </a:r>
                  <a:endParaRPr lang="fr-FR" sz="1700"/>
                </a:p>
              </p:txBody>
            </p:sp>
            <p:sp>
              <p:nvSpPr>
                <p:cNvPr id="182314" name="Rectangle 31"/>
                <p:cNvSpPr>
                  <a:spLocks noChangeArrowheads="1"/>
                </p:cNvSpPr>
                <p:nvPr/>
              </p:nvSpPr>
              <p:spPr bwMode="auto">
                <a:xfrm>
                  <a:off x="1501" y="3285"/>
                  <a:ext cx="46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000000"/>
                      </a:solidFill>
                    </a:rPr>
                    <a:t>Jaune</a:t>
                  </a:r>
                  <a:endParaRPr lang="fr-FR" sz="1700"/>
                </a:p>
              </p:txBody>
            </p:sp>
            <p:sp>
              <p:nvSpPr>
                <p:cNvPr id="182315" name="Rectangle 32"/>
                <p:cNvSpPr>
                  <a:spLocks noChangeArrowheads="1"/>
                </p:cNvSpPr>
                <p:nvPr/>
              </p:nvSpPr>
              <p:spPr bwMode="auto">
                <a:xfrm>
                  <a:off x="4411" y="3311"/>
                  <a:ext cx="1262" cy="3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500">
                      <a:solidFill>
                        <a:schemeClr val="bg1"/>
                      </a:solidFill>
                    </a:rPr>
                    <a:t>Anhydride sulfureux</a:t>
                  </a:r>
                </a:p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(SO</a:t>
                  </a:r>
                  <a:r>
                    <a:rPr lang="fr-FR" sz="1500" baseline="-25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fr-FR" sz="1500" dirty="0">
                      <a:solidFill>
                        <a:schemeClr val="bg1"/>
                      </a:solidFill>
                    </a:rPr>
                    <a:t>)</a:t>
                  </a:r>
                </a:p>
              </p:txBody>
            </p:sp>
            <p:sp>
              <p:nvSpPr>
                <p:cNvPr id="182316" name="Rectangle 33"/>
                <p:cNvSpPr>
                  <a:spLocks noChangeArrowheads="1"/>
                </p:cNvSpPr>
                <p:nvPr/>
              </p:nvSpPr>
              <p:spPr bwMode="auto">
                <a:xfrm>
                  <a:off x="2400" y="3311"/>
                  <a:ext cx="1781" cy="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Dioxyde de soufre (SO</a:t>
                  </a:r>
                  <a:r>
                    <a:rPr lang="fr-FR" sz="1500" baseline="-25000" dirty="0">
                      <a:solidFill>
                        <a:schemeClr val="bg1"/>
                      </a:solidFill>
                    </a:rPr>
                    <a:t>2</a:t>
                  </a:r>
                  <a:r>
                    <a:rPr lang="fr-FR" sz="1500" dirty="0">
                      <a:solidFill>
                        <a:schemeClr val="bg1"/>
                      </a:solidFill>
                    </a:rPr>
                    <a:t>) et autres gaz et vapeurs acides désignés par le fabricant</a:t>
                  </a:r>
                </a:p>
              </p:txBody>
            </p:sp>
          </p:grpSp>
        </p:grpSp>
      </p:grpSp>
      <p:sp>
        <p:nvSpPr>
          <p:cNvPr id="182284" name="Line 34"/>
          <p:cNvSpPr>
            <a:spLocks noChangeShapeType="1"/>
          </p:cNvSpPr>
          <p:nvPr/>
        </p:nvSpPr>
        <p:spPr bwMode="auto">
          <a:xfrm>
            <a:off x="5168900" y="1858963"/>
            <a:ext cx="1588" cy="3995737"/>
          </a:xfrm>
          <a:prstGeom prst="line">
            <a:avLst/>
          </a:prstGeom>
          <a:noFill/>
          <a:ln w="25400">
            <a:solidFill>
              <a:srgbClr val="EDF1E3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grpSp>
        <p:nvGrpSpPr>
          <p:cNvPr id="182285" name="Group 35"/>
          <p:cNvGrpSpPr>
            <a:grpSpLocks/>
          </p:cNvGrpSpPr>
          <p:nvPr/>
        </p:nvGrpSpPr>
        <p:grpSpPr bwMode="auto">
          <a:xfrm>
            <a:off x="515938" y="2873375"/>
            <a:ext cx="7008812" cy="915988"/>
            <a:chOff x="826" y="2160"/>
            <a:chExt cx="5260" cy="673"/>
          </a:xfrm>
        </p:grpSpPr>
        <p:sp>
          <p:nvSpPr>
            <p:cNvPr id="182301" name="Rectangle 36"/>
            <p:cNvSpPr>
              <a:spLocks noChangeArrowheads="1"/>
            </p:cNvSpPr>
            <p:nvPr/>
          </p:nvSpPr>
          <p:spPr bwMode="auto">
            <a:xfrm>
              <a:off x="1294" y="2160"/>
              <a:ext cx="1034" cy="664"/>
            </a:xfrm>
            <a:prstGeom prst="rect">
              <a:avLst/>
            </a:prstGeom>
            <a:solidFill>
              <a:srgbClr val="8D5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182302" name="Group 37"/>
            <p:cNvGrpSpPr>
              <a:grpSpLocks/>
            </p:cNvGrpSpPr>
            <p:nvPr/>
          </p:nvGrpSpPr>
          <p:grpSpPr bwMode="auto">
            <a:xfrm>
              <a:off x="826" y="2274"/>
              <a:ext cx="5260" cy="559"/>
              <a:chOff x="826" y="2274"/>
              <a:chExt cx="5260" cy="559"/>
            </a:xfrm>
          </p:grpSpPr>
          <p:sp>
            <p:nvSpPr>
              <p:cNvPr id="182303" name="Line 38"/>
              <p:cNvSpPr>
                <a:spLocks noChangeShapeType="1"/>
              </p:cNvSpPr>
              <p:nvPr/>
            </p:nvSpPr>
            <p:spPr bwMode="auto">
              <a:xfrm>
                <a:off x="826" y="2832"/>
                <a:ext cx="5260" cy="1"/>
              </a:xfrm>
              <a:prstGeom prst="line">
                <a:avLst/>
              </a:prstGeom>
              <a:noFill/>
              <a:ln w="25400">
                <a:solidFill>
                  <a:srgbClr val="EDF1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182304" name="Group 39"/>
              <p:cNvGrpSpPr>
                <a:grpSpLocks/>
              </p:cNvGrpSpPr>
              <p:nvPr/>
            </p:nvGrpSpPr>
            <p:grpSpPr bwMode="auto">
              <a:xfrm>
                <a:off x="959" y="2274"/>
                <a:ext cx="5010" cy="455"/>
                <a:chOff x="959" y="2274"/>
                <a:chExt cx="5010" cy="455"/>
              </a:xfrm>
            </p:grpSpPr>
            <p:sp>
              <p:nvSpPr>
                <p:cNvPr id="182305" name="Rectangle 40"/>
                <p:cNvSpPr>
                  <a:spLocks noChangeArrowheads="1"/>
                </p:cNvSpPr>
                <p:nvPr/>
              </p:nvSpPr>
              <p:spPr bwMode="auto">
                <a:xfrm>
                  <a:off x="959" y="2289"/>
                  <a:ext cx="225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 dirty="0">
                      <a:solidFill>
                        <a:srgbClr val="000000"/>
                      </a:solidFill>
                    </a:rPr>
                    <a:t>AX</a:t>
                  </a:r>
                  <a:endParaRPr lang="fr-FR" sz="1700" dirty="0"/>
                </a:p>
              </p:txBody>
            </p:sp>
            <p:sp>
              <p:nvSpPr>
                <p:cNvPr id="182306" name="Rectangle 41"/>
                <p:cNvSpPr>
                  <a:spLocks noChangeArrowheads="1"/>
                </p:cNvSpPr>
                <p:nvPr/>
              </p:nvSpPr>
              <p:spPr bwMode="auto">
                <a:xfrm>
                  <a:off x="1501" y="2289"/>
                  <a:ext cx="549" cy="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FFFFFF"/>
                      </a:solidFill>
                    </a:rPr>
                    <a:t>Marron</a:t>
                  </a:r>
                  <a:endParaRPr lang="fr-FR" sz="1700"/>
                </a:p>
              </p:txBody>
            </p:sp>
            <p:sp>
              <p:nvSpPr>
                <p:cNvPr id="182307" name="Rectangle 42"/>
                <p:cNvSpPr>
                  <a:spLocks noChangeArrowheads="1"/>
                </p:cNvSpPr>
                <p:nvPr/>
              </p:nvSpPr>
              <p:spPr bwMode="auto">
                <a:xfrm>
                  <a:off x="2399" y="2274"/>
                  <a:ext cx="1720" cy="4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Gaz et vapeurs organiques</a:t>
                  </a:r>
                </a:p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dont le point d'ébullition</a:t>
                  </a:r>
                </a:p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est inférieur à 65°C</a:t>
                  </a:r>
                </a:p>
              </p:txBody>
            </p:sp>
            <p:sp>
              <p:nvSpPr>
                <p:cNvPr id="182308" name="Rectangle 43"/>
                <p:cNvSpPr>
                  <a:spLocks noChangeArrowheads="1"/>
                </p:cNvSpPr>
                <p:nvPr/>
              </p:nvSpPr>
              <p:spPr bwMode="auto">
                <a:xfrm>
                  <a:off x="4368" y="2274"/>
                  <a:ext cx="1601" cy="3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Produits utilisés en fumigation - nébulisation </a:t>
                  </a:r>
                </a:p>
              </p:txBody>
            </p:sp>
          </p:grpSp>
        </p:grpSp>
      </p:grpSp>
      <p:grpSp>
        <p:nvGrpSpPr>
          <p:cNvPr id="182286" name="Group 44"/>
          <p:cNvGrpSpPr>
            <a:grpSpLocks/>
          </p:cNvGrpSpPr>
          <p:nvPr/>
        </p:nvGrpSpPr>
        <p:grpSpPr bwMode="auto">
          <a:xfrm>
            <a:off x="515938" y="1858963"/>
            <a:ext cx="7102475" cy="1041400"/>
            <a:chOff x="826" y="1408"/>
            <a:chExt cx="5260" cy="771"/>
          </a:xfrm>
        </p:grpSpPr>
        <p:sp>
          <p:nvSpPr>
            <p:cNvPr id="182293" name="Rectangle 45"/>
            <p:cNvSpPr>
              <a:spLocks noChangeArrowheads="1"/>
            </p:cNvSpPr>
            <p:nvPr/>
          </p:nvSpPr>
          <p:spPr bwMode="auto">
            <a:xfrm>
              <a:off x="1294" y="1408"/>
              <a:ext cx="1034" cy="752"/>
            </a:xfrm>
            <a:prstGeom prst="rect">
              <a:avLst/>
            </a:prstGeom>
            <a:solidFill>
              <a:srgbClr val="8D5B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182294" name="Group 46"/>
            <p:cNvGrpSpPr>
              <a:grpSpLocks/>
            </p:cNvGrpSpPr>
            <p:nvPr/>
          </p:nvGrpSpPr>
          <p:grpSpPr bwMode="auto">
            <a:xfrm>
              <a:off x="826" y="1471"/>
              <a:ext cx="5260" cy="708"/>
              <a:chOff x="826" y="1471"/>
              <a:chExt cx="5260" cy="708"/>
            </a:xfrm>
          </p:grpSpPr>
          <p:sp>
            <p:nvSpPr>
              <p:cNvPr id="182295" name="Line 47"/>
              <p:cNvSpPr>
                <a:spLocks noChangeShapeType="1"/>
              </p:cNvSpPr>
              <p:nvPr/>
            </p:nvSpPr>
            <p:spPr bwMode="auto">
              <a:xfrm>
                <a:off x="826" y="2178"/>
                <a:ext cx="5260" cy="1"/>
              </a:xfrm>
              <a:prstGeom prst="line">
                <a:avLst/>
              </a:prstGeom>
              <a:noFill/>
              <a:ln w="25400">
                <a:solidFill>
                  <a:srgbClr val="EDF1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/>
              </a:p>
            </p:txBody>
          </p:sp>
          <p:grpSp>
            <p:nvGrpSpPr>
              <p:cNvPr id="182296" name="Group 48"/>
              <p:cNvGrpSpPr>
                <a:grpSpLocks/>
              </p:cNvGrpSpPr>
              <p:nvPr/>
            </p:nvGrpSpPr>
            <p:grpSpPr bwMode="auto">
              <a:xfrm>
                <a:off x="959" y="1471"/>
                <a:ext cx="4945" cy="647"/>
                <a:chOff x="959" y="1471"/>
                <a:chExt cx="4945" cy="647"/>
              </a:xfrm>
            </p:grpSpPr>
            <p:sp>
              <p:nvSpPr>
                <p:cNvPr id="182297" name="Rectangle 49"/>
                <p:cNvSpPr>
                  <a:spLocks noChangeArrowheads="1"/>
                </p:cNvSpPr>
                <p:nvPr/>
              </p:nvSpPr>
              <p:spPr bwMode="auto">
                <a:xfrm>
                  <a:off x="959" y="1471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000000"/>
                      </a:solidFill>
                    </a:rPr>
                    <a:t>A</a:t>
                  </a:r>
                  <a:endParaRPr lang="fr-FR" sz="1700"/>
                </a:p>
              </p:txBody>
            </p:sp>
            <p:sp>
              <p:nvSpPr>
                <p:cNvPr id="1822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501" y="1471"/>
                  <a:ext cx="54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700" b="1">
                      <a:solidFill>
                        <a:srgbClr val="FFFFFF"/>
                      </a:solidFill>
                    </a:rPr>
                    <a:t>Marron</a:t>
                  </a:r>
                  <a:endParaRPr lang="fr-FR" sz="1700"/>
                </a:p>
              </p:txBody>
            </p:sp>
            <p:sp>
              <p:nvSpPr>
                <p:cNvPr id="182299" name="Rectangle 51"/>
                <p:cNvSpPr>
                  <a:spLocks noChangeArrowheads="1"/>
                </p:cNvSpPr>
                <p:nvPr/>
              </p:nvSpPr>
              <p:spPr bwMode="auto">
                <a:xfrm>
                  <a:off x="2390" y="1504"/>
                  <a:ext cx="1697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Gaz et vapeurs organiques</a:t>
                  </a:r>
                </a:p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dont le point d'ébullition</a:t>
                  </a:r>
                </a:p>
                <a:p>
                  <a:pPr defTabSz="777875" eaLnBrk="0" hangingPunct="0"/>
                  <a:r>
                    <a:rPr lang="fr-FR" sz="1500" dirty="0">
                      <a:solidFill>
                        <a:schemeClr val="bg1"/>
                      </a:solidFill>
                    </a:rPr>
                    <a:t>est supérieur à 65°C</a:t>
                  </a:r>
                </a:p>
              </p:txBody>
            </p:sp>
            <p:sp>
              <p:nvSpPr>
                <p:cNvPr id="182300" name="Rectangle 52"/>
                <p:cNvSpPr>
                  <a:spLocks noChangeArrowheads="1"/>
                </p:cNvSpPr>
                <p:nvPr/>
              </p:nvSpPr>
              <p:spPr bwMode="auto">
                <a:xfrm>
                  <a:off x="4369" y="1506"/>
                  <a:ext cx="1535" cy="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Produits phytosanitaires</a:t>
                  </a:r>
                </a:p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organiques</a:t>
                  </a:r>
                </a:p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Dérivés du pétrole</a:t>
                  </a:r>
                </a:p>
                <a:p>
                  <a:pPr defTabSz="777875" eaLnBrk="0" hangingPunct="0">
                    <a:lnSpc>
                      <a:spcPct val="90000"/>
                    </a:lnSpc>
                  </a:pPr>
                  <a:r>
                    <a:rPr lang="fr-FR" sz="1500" dirty="0">
                      <a:solidFill>
                        <a:schemeClr val="bg1"/>
                      </a:solidFill>
                    </a:rPr>
                    <a:t>Solvant - Alcool</a:t>
                  </a:r>
                </a:p>
              </p:txBody>
            </p:sp>
          </p:grpSp>
        </p:grpSp>
      </p:grpSp>
      <p:sp>
        <p:nvSpPr>
          <p:cNvPr id="182287" name="Line 53"/>
          <p:cNvSpPr>
            <a:spLocks noChangeShapeType="1"/>
          </p:cNvSpPr>
          <p:nvPr/>
        </p:nvSpPr>
        <p:spPr bwMode="auto">
          <a:xfrm>
            <a:off x="2530475" y="1858963"/>
            <a:ext cx="1588" cy="3995737"/>
          </a:xfrm>
          <a:prstGeom prst="line">
            <a:avLst/>
          </a:prstGeom>
          <a:noFill/>
          <a:ln w="25400">
            <a:solidFill>
              <a:srgbClr val="EDF1E3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sp>
        <p:nvSpPr>
          <p:cNvPr id="182288" name="Line 54"/>
          <p:cNvSpPr>
            <a:spLocks noChangeShapeType="1"/>
          </p:cNvSpPr>
          <p:nvPr/>
        </p:nvSpPr>
        <p:spPr bwMode="auto">
          <a:xfrm>
            <a:off x="1150938" y="1858963"/>
            <a:ext cx="1587" cy="3995737"/>
          </a:xfrm>
          <a:prstGeom prst="line">
            <a:avLst/>
          </a:prstGeom>
          <a:noFill/>
          <a:ln w="25400">
            <a:solidFill>
              <a:srgbClr val="EDF1E3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182289" name="Picture 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1047750"/>
            <a:ext cx="2063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0" name="Picture 8" descr="Cartouche 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2873375"/>
            <a:ext cx="16764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itr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/>
              <a:t>Protection respiratoire</a:t>
            </a:r>
          </a:p>
        </p:txBody>
      </p:sp>
      <p:sp>
        <p:nvSpPr>
          <p:cNvPr id="58" name="Espace réservé du numéro de diapositive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5FBD9-EA66-4CB9-9930-D53B9DE4D65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958A81-708E-42FC-BC0D-8F24125F5A90}"/>
              </a:ext>
            </a:extLst>
          </p:cNvPr>
          <p:cNvSpPr txBox="1"/>
          <p:nvPr/>
        </p:nvSpPr>
        <p:spPr>
          <a:xfrm>
            <a:off x="7308304" y="344458"/>
            <a:ext cx="1244155" cy="10156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A2 P3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ou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A2 B2P3</a:t>
            </a:r>
            <a:endParaRPr lang="fr-BE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12346</TotalTime>
  <Words>880</Words>
  <Application>Microsoft Office PowerPoint</Application>
  <PresentationFormat>Affichage à l'écran (4:3)</PresentationFormat>
  <Paragraphs>171</Paragraphs>
  <Slides>18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32" baseType="lpstr">
      <vt:lpstr>MS Gothic</vt:lpstr>
      <vt:lpstr>Arial</vt:lpstr>
      <vt:lpstr>Arial Black</vt:lpstr>
      <vt:lpstr>Calibri</vt:lpstr>
      <vt:lpstr>Gill Sans MT</vt:lpstr>
      <vt:lpstr>Lucida Sans</vt:lpstr>
      <vt:lpstr>Lucida Sans Unicode</vt:lpstr>
      <vt:lpstr>Times New Roman</vt:lpstr>
      <vt:lpstr>Wingdings</vt:lpstr>
      <vt:lpstr>Wingdings 2</vt:lpstr>
      <vt:lpstr>Wingdings 3</vt:lpstr>
      <vt:lpstr>Apex</vt:lpstr>
      <vt:lpstr>1_Apex</vt:lpstr>
      <vt:lpstr>3_Apex</vt:lpstr>
      <vt:lpstr>Equipements de protection phyto</vt:lpstr>
      <vt:lpstr>PreventAgri  4 conseillers en prévention pour vous aider</vt:lpstr>
      <vt:lpstr>Un risque &gt; une protection</vt:lpstr>
      <vt:lpstr>Présentation PowerPoint</vt:lpstr>
      <vt:lpstr>Protection des mains</vt:lpstr>
      <vt:lpstr>Les vêtements</vt:lpstr>
      <vt:lpstr>Pour la préparation</vt:lpstr>
      <vt:lpstr>Les vêtements à usage unique</vt:lpstr>
      <vt:lpstr>Protection respiratoire</vt:lpstr>
      <vt:lpstr>La protection respiratoire : les filtres</vt:lpstr>
      <vt:lpstr>La cabine du tracteur</vt:lpstr>
      <vt:lpstr>La cabine du tracteur</vt:lpstr>
      <vt:lpstr>Protection des yeux</vt:lpstr>
      <vt:lpstr>Protection des pieds</vt:lpstr>
      <vt:lpstr>Plus d’information sur les EPI sont disponibles sur notre site internet</vt:lpstr>
      <vt:lpstr>Après le traitement</vt:lpstr>
      <vt:lpstr>Après le traitement</vt:lpstr>
      <vt:lpstr>Merci de votre attention !  </vt:lpstr>
    </vt:vector>
  </TitlesOfParts>
  <Company>GETIMA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Prévention des risques pour la santé</dc:title>
  <dc:creator>Administrateur</dc:creator>
  <cp:lastModifiedBy>Dominique FLORINS</cp:lastModifiedBy>
  <cp:revision>322</cp:revision>
  <dcterms:created xsi:type="dcterms:W3CDTF">2011-12-19T15:16:16Z</dcterms:created>
  <dcterms:modified xsi:type="dcterms:W3CDTF">2026-02-11T11:18:49Z</dcterms:modified>
</cp:coreProperties>
</file>