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7" r:id="rId2"/>
  </p:sldMasterIdLst>
  <p:notesMasterIdLst>
    <p:notesMasterId r:id="rId33"/>
  </p:notesMasterIdLst>
  <p:sldIdLst>
    <p:sldId id="331" r:id="rId3"/>
    <p:sldId id="377" r:id="rId4"/>
    <p:sldId id="261" r:id="rId5"/>
    <p:sldId id="434" r:id="rId6"/>
    <p:sldId id="439" r:id="rId7"/>
    <p:sldId id="437" r:id="rId8"/>
    <p:sldId id="438" r:id="rId9"/>
    <p:sldId id="433" r:id="rId10"/>
    <p:sldId id="263" r:id="rId11"/>
    <p:sldId id="431" r:id="rId12"/>
    <p:sldId id="441" r:id="rId13"/>
    <p:sldId id="743" r:id="rId14"/>
    <p:sldId id="455" r:id="rId15"/>
    <p:sldId id="442" r:id="rId16"/>
    <p:sldId id="443" r:id="rId17"/>
    <p:sldId id="444" r:id="rId18"/>
    <p:sldId id="447" r:id="rId19"/>
    <p:sldId id="448" r:id="rId20"/>
    <p:sldId id="450" r:id="rId21"/>
    <p:sldId id="449" r:id="rId22"/>
    <p:sldId id="366" r:id="rId23"/>
    <p:sldId id="440" r:id="rId24"/>
    <p:sldId id="435" r:id="rId25"/>
    <p:sldId id="436" r:id="rId26"/>
    <p:sldId id="454" r:id="rId27"/>
    <p:sldId id="451" r:id="rId28"/>
    <p:sldId id="452" r:id="rId29"/>
    <p:sldId id="453" r:id="rId30"/>
    <p:sldId id="309" r:id="rId31"/>
    <p:sldId id="432" r:id="rId3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5899"/>
    <a:srgbClr val="8035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4" d="100"/>
          <a:sy n="54" d="100"/>
        </p:scale>
        <p:origin x="1197"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28FDA2-98B4-4CF5-8F71-F360A7D7C39E}" type="doc">
      <dgm:prSet loTypeId="urn:microsoft.com/office/officeart/2005/8/layout/chevron1" loCatId="process" qsTypeId="urn:microsoft.com/office/officeart/2005/8/quickstyle/simple1" qsCatId="simple" csTypeId="urn:microsoft.com/office/officeart/2005/8/colors/colorful2" csCatId="colorful" phldr="1"/>
      <dgm:spPr/>
      <dgm:t>
        <a:bodyPr/>
        <a:lstStyle/>
        <a:p>
          <a:endParaRPr lang="fr-BE"/>
        </a:p>
      </dgm:t>
    </dgm:pt>
    <dgm:pt modelId="{EABBB4B7-D020-43E1-8D70-80439A30223F}">
      <dgm:prSet phldrT="[Texte]" custT="1"/>
      <dgm:spPr/>
      <dgm:t>
        <a:bodyPr/>
        <a:lstStyle/>
        <a:p>
          <a:r>
            <a:rPr lang="fr-BE" sz="1400" dirty="0"/>
            <a:t>Introduction</a:t>
          </a:r>
        </a:p>
      </dgm:t>
    </dgm:pt>
    <dgm:pt modelId="{95339413-640E-4255-95A2-7EF61EAE9C3B}" type="parTrans" cxnId="{7A5F3FB9-A6CC-451D-BB3C-5D3013AD320E}">
      <dgm:prSet/>
      <dgm:spPr/>
      <dgm:t>
        <a:bodyPr/>
        <a:lstStyle/>
        <a:p>
          <a:endParaRPr lang="fr-BE" sz="1400"/>
        </a:p>
      </dgm:t>
    </dgm:pt>
    <dgm:pt modelId="{1E2202BF-9249-4267-BAA7-83A2BC04309D}" type="sibTrans" cxnId="{7A5F3FB9-A6CC-451D-BB3C-5D3013AD320E}">
      <dgm:prSet/>
      <dgm:spPr/>
      <dgm:t>
        <a:bodyPr/>
        <a:lstStyle/>
        <a:p>
          <a:endParaRPr lang="fr-BE" sz="1400"/>
        </a:p>
      </dgm:t>
    </dgm:pt>
    <dgm:pt modelId="{F5BB1575-310E-4F08-9BF0-524E8F42DB87}">
      <dgm:prSet phldrT="[Texte]" custT="1"/>
      <dgm:spPr/>
      <dgm:t>
        <a:bodyPr/>
        <a:lstStyle/>
        <a:p>
          <a:r>
            <a:rPr lang="fr-BE" sz="1400" dirty="0"/>
            <a:t>L’ISAC</a:t>
          </a:r>
        </a:p>
      </dgm:t>
    </dgm:pt>
    <dgm:pt modelId="{9D914F1A-F647-46C0-94A6-E9353371D0BE}" type="parTrans" cxnId="{9F78B10C-935C-4A24-A6A7-3B935D5FD1FE}">
      <dgm:prSet/>
      <dgm:spPr/>
      <dgm:t>
        <a:bodyPr/>
        <a:lstStyle/>
        <a:p>
          <a:endParaRPr lang="fr-BE" sz="1400"/>
        </a:p>
      </dgm:t>
    </dgm:pt>
    <dgm:pt modelId="{D048C40A-99C2-47AB-80B1-5E4F754C85FC}" type="sibTrans" cxnId="{9F78B10C-935C-4A24-A6A7-3B935D5FD1FE}">
      <dgm:prSet/>
      <dgm:spPr/>
      <dgm:t>
        <a:bodyPr/>
        <a:lstStyle/>
        <a:p>
          <a:endParaRPr lang="fr-BE" sz="1400"/>
        </a:p>
      </dgm:t>
    </dgm:pt>
    <dgm:pt modelId="{FDD6ACB2-9AC0-4811-9881-407BD520E7D6}">
      <dgm:prSet phldrT="[Texte]" custT="1"/>
      <dgm:spPr/>
      <dgm:t>
        <a:bodyPr/>
        <a:lstStyle/>
        <a:p>
          <a:r>
            <a:rPr lang="fr-BE" sz="1400" dirty="0"/>
            <a:t>ISAC+</a:t>
          </a:r>
        </a:p>
      </dgm:t>
    </dgm:pt>
    <dgm:pt modelId="{FBD67ADB-C22A-4709-B39B-C801208DAD9F}" type="parTrans" cxnId="{C09BB808-8E29-418A-ABDD-149D83E3306F}">
      <dgm:prSet/>
      <dgm:spPr/>
      <dgm:t>
        <a:bodyPr/>
        <a:lstStyle/>
        <a:p>
          <a:endParaRPr lang="fr-BE" sz="1400"/>
        </a:p>
      </dgm:t>
    </dgm:pt>
    <dgm:pt modelId="{64C5C3EC-6D37-4335-965C-E4E3447603A6}" type="sibTrans" cxnId="{C09BB808-8E29-418A-ABDD-149D83E3306F}">
      <dgm:prSet/>
      <dgm:spPr/>
      <dgm:t>
        <a:bodyPr/>
        <a:lstStyle/>
        <a:p>
          <a:endParaRPr lang="fr-BE" sz="1400"/>
        </a:p>
      </dgm:t>
    </dgm:pt>
    <dgm:pt modelId="{5914147C-45A7-4E53-A085-9BE4D602C575}">
      <dgm:prSet phldrT="[Texte]" custT="1"/>
      <dgm:spPr/>
      <dgm:t>
        <a:bodyPr/>
        <a:lstStyle/>
        <a:p>
          <a:r>
            <a:rPr lang="fr-BE" sz="1400" dirty="0"/>
            <a:t>Conclusion</a:t>
          </a:r>
        </a:p>
      </dgm:t>
    </dgm:pt>
    <dgm:pt modelId="{FAC17FDA-4EA3-4594-AA6E-996A5AF069E9}" type="parTrans" cxnId="{02333628-A923-482C-91A5-A45D05524D8F}">
      <dgm:prSet/>
      <dgm:spPr/>
      <dgm:t>
        <a:bodyPr/>
        <a:lstStyle/>
        <a:p>
          <a:endParaRPr lang="fr-BE" sz="1400"/>
        </a:p>
      </dgm:t>
    </dgm:pt>
    <dgm:pt modelId="{5F76F1D6-4585-4F34-B380-933778D262E7}" type="sibTrans" cxnId="{02333628-A923-482C-91A5-A45D05524D8F}">
      <dgm:prSet/>
      <dgm:spPr/>
      <dgm:t>
        <a:bodyPr/>
        <a:lstStyle/>
        <a:p>
          <a:endParaRPr lang="fr-BE" sz="1400"/>
        </a:p>
      </dgm:t>
    </dgm:pt>
    <dgm:pt modelId="{3C2A0210-190E-416E-89C2-6734B4AD9DE2}">
      <dgm:prSet phldrT="[Texte]" custT="1"/>
      <dgm:spPr/>
      <dgm:t>
        <a:bodyPr/>
        <a:lstStyle/>
        <a:p>
          <a:r>
            <a:rPr lang="fr-BE" sz="1400" dirty="0" err="1"/>
            <a:t>INDIC’eau</a:t>
          </a:r>
          <a:endParaRPr lang="fr-BE" sz="1400" dirty="0"/>
        </a:p>
      </dgm:t>
    </dgm:pt>
    <dgm:pt modelId="{F97CD5FD-0301-42CA-AE40-A6D2FC51152C}" type="parTrans" cxnId="{0A9836CE-B437-4149-8005-3560856F6D5D}">
      <dgm:prSet/>
      <dgm:spPr/>
      <dgm:t>
        <a:bodyPr/>
        <a:lstStyle/>
        <a:p>
          <a:endParaRPr lang="fr-BE" sz="1400"/>
        </a:p>
      </dgm:t>
    </dgm:pt>
    <dgm:pt modelId="{7CC792E7-D076-46E6-8392-C167A97905F8}" type="sibTrans" cxnId="{0A9836CE-B437-4149-8005-3560856F6D5D}">
      <dgm:prSet/>
      <dgm:spPr/>
      <dgm:t>
        <a:bodyPr/>
        <a:lstStyle/>
        <a:p>
          <a:endParaRPr lang="fr-BE" sz="1400"/>
        </a:p>
      </dgm:t>
    </dgm:pt>
    <dgm:pt modelId="{A1A216CE-72B0-495A-98B6-A6F162E29482}">
      <dgm:prSet phldrT="[Texte]" custT="1"/>
      <dgm:spPr/>
      <dgm:t>
        <a:bodyPr/>
        <a:lstStyle/>
        <a:p>
          <a:r>
            <a:rPr lang="fr-BE" sz="1400" dirty="0"/>
            <a:t>Outil disponible</a:t>
          </a:r>
        </a:p>
      </dgm:t>
    </dgm:pt>
    <dgm:pt modelId="{B6D76968-2C52-4395-85B1-424202FC6BD1}" type="parTrans" cxnId="{4E8FFDEC-AF43-40E1-B353-799ACEF25680}">
      <dgm:prSet/>
      <dgm:spPr/>
      <dgm:t>
        <a:bodyPr/>
        <a:lstStyle/>
        <a:p>
          <a:endParaRPr lang="fr-BE" sz="1400"/>
        </a:p>
      </dgm:t>
    </dgm:pt>
    <dgm:pt modelId="{0E44B327-07A7-4607-BA8F-334977ED2644}" type="sibTrans" cxnId="{4E8FFDEC-AF43-40E1-B353-799ACEF25680}">
      <dgm:prSet/>
      <dgm:spPr/>
      <dgm:t>
        <a:bodyPr/>
        <a:lstStyle/>
        <a:p>
          <a:endParaRPr lang="fr-BE" sz="1400"/>
        </a:p>
      </dgm:t>
    </dgm:pt>
    <dgm:pt modelId="{64EC129B-4D15-4CF2-B317-4CA8276E14EF}" type="pres">
      <dgm:prSet presAssocID="{6528FDA2-98B4-4CF5-8F71-F360A7D7C39E}" presName="Name0" presStyleCnt="0">
        <dgm:presLayoutVars>
          <dgm:dir/>
          <dgm:animLvl val="lvl"/>
          <dgm:resizeHandles val="exact"/>
        </dgm:presLayoutVars>
      </dgm:prSet>
      <dgm:spPr/>
    </dgm:pt>
    <dgm:pt modelId="{C2ED2E4B-727D-4828-A0C6-D8177A3A34F9}" type="pres">
      <dgm:prSet presAssocID="{EABBB4B7-D020-43E1-8D70-80439A30223F}" presName="parTxOnly" presStyleLbl="node1" presStyleIdx="0" presStyleCnt="6" custScaleX="107238">
        <dgm:presLayoutVars>
          <dgm:chMax val="0"/>
          <dgm:chPref val="0"/>
          <dgm:bulletEnabled val="1"/>
        </dgm:presLayoutVars>
      </dgm:prSet>
      <dgm:spPr/>
    </dgm:pt>
    <dgm:pt modelId="{034E2D59-3E0D-42DA-98F5-EC1A4350E166}" type="pres">
      <dgm:prSet presAssocID="{1E2202BF-9249-4267-BAA7-83A2BC04309D}" presName="parTxOnlySpace" presStyleCnt="0"/>
      <dgm:spPr/>
    </dgm:pt>
    <dgm:pt modelId="{F1DECBED-3573-41A7-9B3C-7CE6DE007611}" type="pres">
      <dgm:prSet presAssocID="{F5BB1575-310E-4F08-9BF0-524E8F42DB87}" presName="parTxOnly" presStyleLbl="node1" presStyleIdx="1" presStyleCnt="6">
        <dgm:presLayoutVars>
          <dgm:chMax val="0"/>
          <dgm:chPref val="0"/>
          <dgm:bulletEnabled val="1"/>
        </dgm:presLayoutVars>
      </dgm:prSet>
      <dgm:spPr/>
    </dgm:pt>
    <dgm:pt modelId="{6C046C28-0CDE-4EF3-90D4-D9F673FD6CDA}" type="pres">
      <dgm:prSet presAssocID="{D048C40A-99C2-47AB-80B1-5E4F754C85FC}" presName="parTxOnlySpace" presStyleCnt="0"/>
      <dgm:spPr/>
    </dgm:pt>
    <dgm:pt modelId="{5FFECF4B-171D-4DD2-83CE-6011170077F7}" type="pres">
      <dgm:prSet presAssocID="{A1A216CE-72B0-495A-98B6-A6F162E29482}" presName="parTxOnly" presStyleLbl="node1" presStyleIdx="2" presStyleCnt="6">
        <dgm:presLayoutVars>
          <dgm:chMax val="0"/>
          <dgm:chPref val="0"/>
          <dgm:bulletEnabled val="1"/>
        </dgm:presLayoutVars>
      </dgm:prSet>
      <dgm:spPr/>
    </dgm:pt>
    <dgm:pt modelId="{B80AE69C-6A62-4FA1-818D-D0613AB0813A}" type="pres">
      <dgm:prSet presAssocID="{0E44B327-07A7-4607-BA8F-334977ED2644}" presName="parTxOnlySpace" presStyleCnt="0"/>
      <dgm:spPr/>
    </dgm:pt>
    <dgm:pt modelId="{BE58880D-18AF-457D-B588-2B1FBF1F9B35}" type="pres">
      <dgm:prSet presAssocID="{3C2A0210-190E-416E-89C2-6734B4AD9DE2}" presName="parTxOnly" presStyleLbl="node1" presStyleIdx="3" presStyleCnt="6">
        <dgm:presLayoutVars>
          <dgm:chMax val="0"/>
          <dgm:chPref val="0"/>
          <dgm:bulletEnabled val="1"/>
        </dgm:presLayoutVars>
      </dgm:prSet>
      <dgm:spPr/>
    </dgm:pt>
    <dgm:pt modelId="{332BA149-3A62-4043-AAD7-70FBF971E8C7}" type="pres">
      <dgm:prSet presAssocID="{7CC792E7-D076-46E6-8392-C167A97905F8}" presName="parTxOnlySpace" presStyleCnt="0"/>
      <dgm:spPr/>
    </dgm:pt>
    <dgm:pt modelId="{EFD9BA63-0D52-4443-810D-9D4552E8432E}" type="pres">
      <dgm:prSet presAssocID="{FDD6ACB2-9AC0-4811-9881-407BD520E7D6}" presName="parTxOnly" presStyleLbl="node1" presStyleIdx="4" presStyleCnt="6">
        <dgm:presLayoutVars>
          <dgm:chMax val="0"/>
          <dgm:chPref val="0"/>
          <dgm:bulletEnabled val="1"/>
        </dgm:presLayoutVars>
      </dgm:prSet>
      <dgm:spPr/>
    </dgm:pt>
    <dgm:pt modelId="{D03E8035-3D8F-4DEC-B0F3-C74CBA3D955B}" type="pres">
      <dgm:prSet presAssocID="{64C5C3EC-6D37-4335-965C-E4E3447603A6}" presName="parTxOnlySpace" presStyleCnt="0"/>
      <dgm:spPr/>
    </dgm:pt>
    <dgm:pt modelId="{83CDFBC3-FBD8-46B8-9724-F8EFD7185EFC}" type="pres">
      <dgm:prSet presAssocID="{5914147C-45A7-4E53-A085-9BE4D602C575}" presName="parTxOnly" presStyleLbl="node1" presStyleIdx="5" presStyleCnt="6" custScaleX="112387">
        <dgm:presLayoutVars>
          <dgm:chMax val="0"/>
          <dgm:chPref val="0"/>
          <dgm:bulletEnabled val="1"/>
        </dgm:presLayoutVars>
      </dgm:prSet>
      <dgm:spPr/>
    </dgm:pt>
  </dgm:ptLst>
  <dgm:cxnLst>
    <dgm:cxn modelId="{02A28E05-047F-4452-8591-DD06C735C848}" type="presOf" srcId="{FDD6ACB2-9AC0-4811-9881-407BD520E7D6}" destId="{EFD9BA63-0D52-4443-810D-9D4552E8432E}" srcOrd="0" destOrd="0" presId="urn:microsoft.com/office/officeart/2005/8/layout/chevron1"/>
    <dgm:cxn modelId="{C09BB808-8E29-418A-ABDD-149D83E3306F}" srcId="{6528FDA2-98B4-4CF5-8F71-F360A7D7C39E}" destId="{FDD6ACB2-9AC0-4811-9881-407BD520E7D6}" srcOrd="4" destOrd="0" parTransId="{FBD67ADB-C22A-4709-B39B-C801208DAD9F}" sibTransId="{64C5C3EC-6D37-4335-965C-E4E3447603A6}"/>
    <dgm:cxn modelId="{9F78B10C-935C-4A24-A6A7-3B935D5FD1FE}" srcId="{6528FDA2-98B4-4CF5-8F71-F360A7D7C39E}" destId="{F5BB1575-310E-4F08-9BF0-524E8F42DB87}" srcOrd="1" destOrd="0" parTransId="{9D914F1A-F647-46C0-94A6-E9353371D0BE}" sibTransId="{D048C40A-99C2-47AB-80B1-5E4F754C85FC}"/>
    <dgm:cxn modelId="{95DB5220-8330-4ABE-AE01-85D95762B59F}" type="presOf" srcId="{3C2A0210-190E-416E-89C2-6734B4AD9DE2}" destId="{BE58880D-18AF-457D-B588-2B1FBF1F9B35}" srcOrd="0" destOrd="0" presId="urn:microsoft.com/office/officeart/2005/8/layout/chevron1"/>
    <dgm:cxn modelId="{02333628-A923-482C-91A5-A45D05524D8F}" srcId="{6528FDA2-98B4-4CF5-8F71-F360A7D7C39E}" destId="{5914147C-45A7-4E53-A085-9BE4D602C575}" srcOrd="5" destOrd="0" parTransId="{FAC17FDA-4EA3-4594-AA6E-996A5AF069E9}" sibTransId="{5F76F1D6-4585-4F34-B380-933778D262E7}"/>
    <dgm:cxn modelId="{24CC7067-022C-427E-9E2A-86D1F2FF712C}" type="presOf" srcId="{EABBB4B7-D020-43E1-8D70-80439A30223F}" destId="{C2ED2E4B-727D-4828-A0C6-D8177A3A34F9}" srcOrd="0" destOrd="0" presId="urn:microsoft.com/office/officeart/2005/8/layout/chevron1"/>
    <dgm:cxn modelId="{93D39772-3C61-49D3-909C-F38433E94E1E}" type="presOf" srcId="{A1A216CE-72B0-495A-98B6-A6F162E29482}" destId="{5FFECF4B-171D-4DD2-83CE-6011170077F7}" srcOrd="0" destOrd="0" presId="urn:microsoft.com/office/officeart/2005/8/layout/chevron1"/>
    <dgm:cxn modelId="{E7403D75-7F8C-4A5B-8862-D409816DF5AC}" type="presOf" srcId="{6528FDA2-98B4-4CF5-8F71-F360A7D7C39E}" destId="{64EC129B-4D15-4CF2-B317-4CA8276E14EF}" srcOrd="0" destOrd="0" presId="urn:microsoft.com/office/officeart/2005/8/layout/chevron1"/>
    <dgm:cxn modelId="{05A9038C-BC6D-4946-8583-65B3617E9A8C}" type="presOf" srcId="{F5BB1575-310E-4F08-9BF0-524E8F42DB87}" destId="{F1DECBED-3573-41A7-9B3C-7CE6DE007611}" srcOrd="0" destOrd="0" presId="urn:microsoft.com/office/officeart/2005/8/layout/chevron1"/>
    <dgm:cxn modelId="{7A5F3FB9-A6CC-451D-BB3C-5D3013AD320E}" srcId="{6528FDA2-98B4-4CF5-8F71-F360A7D7C39E}" destId="{EABBB4B7-D020-43E1-8D70-80439A30223F}" srcOrd="0" destOrd="0" parTransId="{95339413-640E-4255-95A2-7EF61EAE9C3B}" sibTransId="{1E2202BF-9249-4267-BAA7-83A2BC04309D}"/>
    <dgm:cxn modelId="{3D7094C0-C3A1-48E3-BC1B-5CC5B0B84392}" type="presOf" srcId="{5914147C-45A7-4E53-A085-9BE4D602C575}" destId="{83CDFBC3-FBD8-46B8-9724-F8EFD7185EFC}" srcOrd="0" destOrd="0" presId="urn:microsoft.com/office/officeart/2005/8/layout/chevron1"/>
    <dgm:cxn modelId="{0A9836CE-B437-4149-8005-3560856F6D5D}" srcId="{6528FDA2-98B4-4CF5-8F71-F360A7D7C39E}" destId="{3C2A0210-190E-416E-89C2-6734B4AD9DE2}" srcOrd="3" destOrd="0" parTransId="{F97CD5FD-0301-42CA-AE40-A6D2FC51152C}" sibTransId="{7CC792E7-D076-46E6-8392-C167A97905F8}"/>
    <dgm:cxn modelId="{4E8FFDEC-AF43-40E1-B353-799ACEF25680}" srcId="{6528FDA2-98B4-4CF5-8F71-F360A7D7C39E}" destId="{A1A216CE-72B0-495A-98B6-A6F162E29482}" srcOrd="2" destOrd="0" parTransId="{B6D76968-2C52-4395-85B1-424202FC6BD1}" sibTransId="{0E44B327-07A7-4607-BA8F-334977ED2644}"/>
    <dgm:cxn modelId="{B45A851A-8E82-4F66-8504-1FCEB54C348D}" type="presParOf" srcId="{64EC129B-4D15-4CF2-B317-4CA8276E14EF}" destId="{C2ED2E4B-727D-4828-A0C6-D8177A3A34F9}" srcOrd="0" destOrd="0" presId="urn:microsoft.com/office/officeart/2005/8/layout/chevron1"/>
    <dgm:cxn modelId="{E37AC93F-9D55-41D9-8581-415DB10F44AF}" type="presParOf" srcId="{64EC129B-4D15-4CF2-B317-4CA8276E14EF}" destId="{034E2D59-3E0D-42DA-98F5-EC1A4350E166}" srcOrd="1" destOrd="0" presId="urn:microsoft.com/office/officeart/2005/8/layout/chevron1"/>
    <dgm:cxn modelId="{F4C45EC8-2C69-4B55-B269-2004019BAA67}" type="presParOf" srcId="{64EC129B-4D15-4CF2-B317-4CA8276E14EF}" destId="{F1DECBED-3573-41A7-9B3C-7CE6DE007611}" srcOrd="2" destOrd="0" presId="urn:microsoft.com/office/officeart/2005/8/layout/chevron1"/>
    <dgm:cxn modelId="{67B5A747-B27D-4216-8B50-7D69C17454AA}" type="presParOf" srcId="{64EC129B-4D15-4CF2-B317-4CA8276E14EF}" destId="{6C046C28-0CDE-4EF3-90D4-D9F673FD6CDA}" srcOrd="3" destOrd="0" presId="urn:microsoft.com/office/officeart/2005/8/layout/chevron1"/>
    <dgm:cxn modelId="{BE5FC345-CDF2-4BC4-A1FA-E16FCEC9D4C4}" type="presParOf" srcId="{64EC129B-4D15-4CF2-B317-4CA8276E14EF}" destId="{5FFECF4B-171D-4DD2-83CE-6011170077F7}" srcOrd="4" destOrd="0" presId="urn:microsoft.com/office/officeart/2005/8/layout/chevron1"/>
    <dgm:cxn modelId="{60028F1F-27B1-4A35-A6F7-61D377FA42BA}" type="presParOf" srcId="{64EC129B-4D15-4CF2-B317-4CA8276E14EF}" destId="{B80AE69C-6A62-4FA1-818D-D0613AB0813A}" srcOrd="5" destOrd="0" presId="urn:microsoft.com/office/officeart/2005/8/layout/chevron1"/>
    <dgm:cxn modelId="{15761BBF-214A-4413-A332-B31AFAEEA767}" type="presParOf" srcId="{64EC129B-4D15-4CF2-B317-4CA8276E14EF}" destId="{BE58880D-18AF-457D-B588-2B1FBF1F9B35}" srcOrd="6" destOrd="0" presId="urn:microsoft.com/office/officeart/2005/8/layout/chevron1"/>
    <dgm:cxn modelId="{08695653-5561-4D4A-8525-E305FE8EC760}" type="presParOf" srcId="{64EC129B-4D15-4CF2-B317-4CA8276E14EF}" destId="{332BA149-3A62-4043-AAD7-70FBF971E8C7}" srcOrd="7" destOrd="0" presId="urn:microsoft.com/office/officeart/2005/8/layout/chevron1"/>
    <dgm:cxn modelId="{F2E9AD2D-1B18-48F9-A16A-242E87623C00}" type="presParOf" srcId="{64EC129B-4D15-4CF2-B317-4CA8276E14EF}" destId="{EFD9BA63-0D52-4443-810D-9D4552E8432E}" srcOrd="8" destOrd="0" presId="urn:microsoft.com/office/officeart/2005/8/layout/chevron1"/>
    <dgm:cxn modelId="{3B0A0C1C-17A0-47FF-9F76-2F32106655C4}" type="presParOf" srcId="{64EC129B-4D15-4CF2-B317-4CA8276E14EF}" destId="{D03E8035-3D8F-4DEC-B0F3-C74CBA3D955B}" srcOrd="9" destOrd="0" presId="urn:microsoft.com/office/officeart/2005/8/layout/chevron1"/>
    <dgm:cxn modelId="{3A329D07-F6E1-4402-91BD-56B5FF13EA41}" type="presParOf" srcId="{64EC129B-4D15-4CF2-B317-4CA8276E14EF}" destId="{83CDFBC3-FBD8-46B8-9724-F8EFD7185EFC}"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2E13AD0-C065-4BCD-B968-3A8D81C2B106}" type="doc">
      <dgm:prSet loTypeId="urn:microsoft.com/office/officeart/2018/2/layout/IconVerticalSolidList" loCatId="icon" qsTypeId="urn:microsoft.com/office/officeart/2005/8/quickstyle/simple4" qsCatId="simple" csTypeId="urn:microsoft.com/office/officeart/2005/8/colors/colorful4" csCatId="colorful" phldr="1"/>
      <dgm:spPr/>
      <dgm:t>
        <a:bodyPr/>
        <a:lstStyle/>
        <a:p>
          <a:endParaRPr lang="en-US"/>
        </a:p>
      </dgm:t>
    </dgm:pt>
    <dgm:pt modelId="{FADA2B7B-E3C3-49BF-9764-08834D1BBCFA}">
      <dgm:prSet custT="1"/>
      <dgm:spPr/>
      <dgm:t>
        <a:bodyPr/>
        <a:lstStyle/>
        <a:p>
          <a:pPr>
            <a:lnSpc>
              <a:spcPct val="100000"/>
            </a:lnSpc>
          </a:pPr>
          <a:r>
            <a:rPr lang="fr-BE" sz="2200" dirty="0"/>
            <a:t>Basé sur les SA</a:t>
          </a:r>
          <a:endParaRPr lang="en-US" sz="2200" dirty="0"/>
        </a:p>
      </dgm:t>
    </dgm:pt>
    <dgm:pt modelId="{1AD6E3A2-FE4F-495D-9626-D42C00A1BAA1}" type="parTrans" cxnId="{4FF82219-AB10-45A2-BA0F-BB70AEE69B8D}">
      <dgm:prSet/>
      <dgm:spPr/>
      <dgm:t>
        <a:bodyPr/>
        <a:lstStyle/>
        <a:p>
          <a:endParaRPr lang="en-US"/>
        </a:p>
      </dgm:t>
    </dgm:pt>
    <dgm:pt modelId="{28B03909-53E7-4676-9285-4894D33DB887}" type="sibTrans" cxnId="{4FF82219-AB10-45A2-BA0F-BB70AEE69B8D}">
      <dgm:prSet/>
      <dgm:spPr/>
      <dgm:t>
        <a:bodyPr/>
        <a:lstStyle/>
        <a:p>
          <a:endParaRPr lang="en-US"/>
        </a:p>
      </dgm:t>
    </dgm:pt>
    <dgm:pt modelId="{4040015D-02BE-4C9B-8068-849C3E63B74D}">
      <dgm:prSet custT="1"/>
      <dgm:spPr/>
      <dgm:t>
        <a:bodyPr/>
        <a:lstStyle/>
        <a:p>
          <a:pPr>
            <a:lnSpc>
              <a:spcPct val="100000"/>
            </a:lnSpc>
          </a:pPr>
          <a:r>
            <a:rPr lang="fr-BE" sz="2200" dirty="0"/>
            <a:t>Quantités appliquées</a:t>
          </a:r>
          <a:endParaRPr lang="en-US" sz="2200" dirty="0"/>
        </a:p>
      </dgm:t>
    </dgm:pt>
    <dgm:pt modelId="{3F1B2B28-9925-4CA5-99E4-A164134298B5}" type="parTrans" cxnId="{BBF2FD9A-FE8B-428A-882D-A36CFABFE845}">
      <dgm:prSet/>
      <dgm:spPr/>
      <dgm:t>
        <a:bodyPr/>
        <a:lstStyle/>
        <a:p>
          <a:endParaRPr lang="en-US"/>
        </a:p>
      </dgm:t>
    </dgm:pt>
    <dgm:pt modelId="{F58EA0A4-1140-4CBD-B521-52A10BBAFDEF}" type="sibTrans" cxnId="{BBF2FD9A-FE8B-428A-882D-A36CFABFE845}">
      <dgm:prSet/>
      <dgm:spPr/>
      <dgm:t>
        <a:bodyPr/>
        <a:lstStyle/>
        <a:p>
          <a:endParaRPr lang="en-US"/>
        </a:p>
      </dgm:t>
    </dgm:pt>
    <dgm:pt modelId="{9B9435AD-46A2-49C8-AFC9-A7663CB3B439}">
      <dgm:prSet custT="1"/>
      <dgm:spPr/>
      <dgm:t>
        <a:bodyPr/>
        <a:lstStyle/>
        <a:p>
          <a:pPr>
            <a:lnSpc>
              <a:spcPct val="100000"/>
            </a:lnSpc>
          </a:pPr>
          <a:r>
            <a:rPr lang="fr-BE" sz="2200" dirty="0"/>
            <a:t>Données normalisées</a:t>
          </a:r>
          <a:endParaRPr lang="en-US" sz="2200" dirty="0"/>
        </a:p>
      </dgm:t>
    </dgm:pt>
    <dgm:pt modelId="{BD26457C-91A8-47AB-835D-80397113D343}" type="parTrans" cxnId="{C106AB8E-052F-45F4-8981-1FF3D23DA437}">
      <dgm:prSet/>
      <dgm:spPr/>
      <dgm:t>
        <a:bodyPr/>
        <a:lstStyle/>
        <a:p>
          <a:endParaRPr lang="en-US"/>
        </a:p>
      </dgm:t>
    </dgm:pt>
    <dgm:pt modelId="{8FE51E5F-A3A5-460D-B03B-CBC9C9EEAFB3}" type="sibTrans" cxnId="{C106AB8E-052F-45F4-8981-1FF3D23DA437}">
      <dgm:prSet/>
      <dgm:spPr/>
      <dgm:t>
        <a:bodyPr/>
        <a:lstStyle/>
        <a:p>
          <a:endParaRPr lang="en-US"/>
        </a:p>
      </dgm:t>
    </dgm:pt>
    <dgm:pt modelId="{2F844BA8-C743-4147-93C8-A0BFAF7931E4}" type="pres">
      <dgm:prSet presAssocID="{B2E13AD0-C065-4BCD-B968-3A8D81C2B106}" presName="root" presStyleCnt="0">
        <dgm:presLayoutVars>
          <dgm:dir/>
          <dgm:resizeHandles val="exact"/>
        </dgm:presLayoutVars>
      </dgm:prSet>
      <dgm:spPr/>
    </dgm:pt>
    <dgm:pt modelId="{F279D83A-F4C9-4762-AE1C-5202995FCBB1}" type="pres">
      <dgm:prSet presAssocID="{FADA2B7B-E3C3-49BF-9764-08834D1BBCFA}" presName="compNode" presStyleCnt="0"/>
      <dgm:spPr/>
    </dgm:pt>
    <dgm:pt modelId="{2997A7A1-D7D2-4A31-8220-FB0DBC265B29}" type="pres">
      <dgm:prSet presAssocID="{FADA2B7B-E3C3-49BF-9764-08834D1BBCFA}" presName="bgRect" presStyleLbl="bgShp" presStyleIdx="0" presStyleCnt="3"/>
      <dgm:spPr/>
    </dgm:pt>
    <dgm:pt modelId="{AF416F30-B399-42C2-B2E4-32E11A9E6DA0}" type="pres">
      <dgm:prSet presAssocID="{FADA2B7B-E3C3-49BF-9764-08834D1BBCF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pray insecticide avec un remplissage uni"/>
        </a:ext>
      </dgm:extLst>
    </dgm:pt>
    <dgm:pt modelId="{20AE74B7-E703-460B-AF03-2A2BF7AA0D67}" type="pres">
      <dgm:prSet presAssocID="{FADA2B7B-E3C3-49BF-9764-08834D1BBCFA}" presName="spaceRect" presStyleCnt="0"/>
      <dgm:spPr/>
    </dgm:pt>
    <dgm:pt modelId="{DD976708-0E3F-486B-9663-E207EB9A6315}" type="pres">
      <dgm:prSet presAssocID="{FADA2B7B-E3C3-49BF-9764-08834D1BBCFA}" presName="parTx" presStyleLbl="revTx" presStyleIdx="0" presStyleCnt="3">
        <dgm:presLayoutVars>
          <dgm:chMax val="0"/>
          <dgm:chPref val="0"/>
        </dgm:presLayoutVars>
      </dgm:prSet>
      <dgm:spPr/>
    </dgm:pt>
    <dgm:pt modelId="{20E4DE09-055E-4A50-AF14-9B15322B5A57}" type="pres">
      <dgm:prSet presAssocID="{28B03909-53E7-4676-9285-4894D33DB887}" presName="sibTrans" presStyleCnt="0"/>
      <dgm:spPr/>
    </dgm:pt>
    <dgm:pt modelId="{A70A0CF8-BEC6-4841-A028-3735684E9DD1}" type="pres">
      <dgm:prSet presAssocID="{4040015D-02BE-4C9B-8068-849C3E63B74D}" presName="compNode" presStyleCnt="0"/>
      <dgm:spPr/>
    </dgm:pt>
    <dgm:pt modelId="{021437F6-C363-4EF5-B26D-556A44812F06}" type="pres">
      <dgm:prSet presAssocID="{4040015D-02BE-4C9B-8068-849C3E63B74D}" presName="bgRect" presStyleLbl="bgShp" presStyleIdx="1" presStyleCnt="3"/>
      <dgm:spPr/>
    </dgm:pt>
    <dgm:pt modelId="{87D9114F-46C1-46A8-80EB-D0534FB4D6BE}" type="pres">
      <dgm:prSet presAssocID="{4040015D-02BE-4C9B-8068-849C3E63B74D}"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aphique à barres avec un remplissage uni"/>
        </a:ext>
      </dgm:extLst>
    </dgm:pt>
    <dgm:pt modelId="{DC8A8498-66B8-4210-BF36-DB9881702889}" type="pres">
      <dgm:prSet presAssocID="{4040015D-02BE-4C9B-8068-849C3E63B74D}" presName="spaceRect" presStyleCnt="0"/>
      <dgm:spPr/>
    </dgm:pt>
    <dgm:pt modelId="{EB2F1043-D39B-4C42-A994-82B73F6A14B9}" type="pres">
      <dgm:prSet presAssocID="{4040015D-02BE-4C9B-8068-849C3E63B74D}" presName="parTx" presStyleLbl="revTx" presStyleIdx="1" presStyleCnt="3">
        <dgm:presLayoutVars>
          <dgm:chMax val="0"/>
          <dgm:chPref val="0"/>
        </dgm:presLayoutVars>
      </dgm:prSet>
      <dgm:spPr/>
    </dgm:pt>
    <dgm:pt modelId="{5AC7416F-7CD6-4360-AF4C-7D9B04E05344}" type="pres">
      <dgm:prSet presAssocID="{F58EA0A4-1140-4CBD-B521-52A10BBAFDEF}" presName="sibTrans" presStyleCnt="0"/>
      <dgm:spPr/>
    </dgm:pt>
    <dgm:pt modelId="{B605354C-6D8A-4EC9-840C-2546E6C59586}" type="pres">
      <dgm:prSet presAssocID="{9B9435AD-46A2-49C8-AFC9-A7663CB3B439}" presName="compNode" presStyleCnt="0"/>
      <dgm:spPr/>
    </dgm:pt>
    <dgm:pt modelId="{CDA342A7-7D4A-44DE-B935-13190EE2F700}" type="pres">
      <dgm:prSet presAssocID="{9B9435AD-46A2-49C8-AFC9-A7663CB3B439}" presName="bgRect" presStyleLbl="bgShp" presStyleIdx="2" presStyleCnt="3"/>
      <dgm:spPr/>
    </dgm:pt>
    <dgm:pt modelId="{6CEC66B1-02A2-4D15-BCF0-564ABAD156FA}" type="pres">
      <dgm:prSet presAssocID="{9B9435AD-46A2-49C8-AFC9-A7663CB3B439}"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alculatrice avec un remplissage uni"/>
        </a:ext>
      </dgm:extLst>
    </dgm:pt>
    <dgm:pt modelId="{A3526030-C847-4D29-8E2D-D3E2903B46CA}" type="pres">
      <dgm:prSet presAssocID="{9B9435AD-46A2-49C8-AFC9-A7663CB3B439}" presName="spaceRect" presStyleCnt="0"/>
      <dgm:spPr/>
    </dgm:pt>
    <dgm:pt modelId="{01514950-9328-41B2-8457-E36F2B6559DE}" type="pres">
      <dgm:prSet presAssocID="{9B9435AD-46A2-49C8-AFC9-A7663CB3B439}" presName="parTx" presStyleLbl="revTx" presStyleIdx="2" presStyleCnt="3">
        <dgm:presLayoutVars>
          <dgm:chMax val="0"/>
          <dgm:chPref val="0"/>
        </dgm:presLayoutVars>
      </dgm:prSet>
      <dgm:spPr/>
    </dgm:pt>
  </dgm:ptLst>
  <dgm:cxnLst>
    <dgm:cxn modelId="{0989300D-DA4E-4EA5-A7EF-77B540E71749}" type="presOf" srcId="{FADA2B7B-E3C3-49BF-9764-08834D1BBCFA}" destId="{DD976708-0E3F-486B-9663-E207EB9A6315}" srcOrd="0" destOrd="0" presId="urn:microsoft.com/office/officeart/2018/2/layout/IconVerticalSolidList"/>
    <dgm:cxn modelId="{4FF82219-AB10-45A2-BA0F-BB70AEE69B8D}" srcId="{B2E13AD0-C065-4BCD-B968-3A8D81C2B106}" destId="{FADA2B7B-E3C3-49BF-9764-08834D1BBCFA}" srcOrd="0" destOrd="0" parTransId="{1AD6E3A2-FE4F-495D-9626-D42C00A1BAA1}" sibTransId="{28B03909-53E7-4676-9285-4894D33DB887}"/>
    <dgm:cxn modelId="{01F2ED53-729E-4BFD-B9FE-F1AC5C87FFB7}" type="presOf" srcId="{4040015D-02BE-4C9B-8068-849C3E63B74D}" destId="{EB2F1043-D39B-4C42-A994-82B73F6A14B9}" srcOrd="0" destOrd="0" presId="urn:microsoft.com/office/officeart/2018/2/layout/IconVerticalSolidList"/>
    <dgm:cxn modelId="{7E517289-78E6-4812-AD19-83DAC5C4D1C0}" type="presOf" srcId="{B2E13AD0-C065-4BCD-B968-3A8D81C2B106}" destId="{2F844BA8-C743-4147-93C8-A0BFAF7931E4}" srcOrd="0" destOrd="0" presId="urn:microsoft.com/office/officeart/2018/2/layout/IconVerticalSolidList"/>
    <dgm:cxn modelId="{C106AB8E-052F-45F4-8981-1FF3D23DA437}" srcId="{B2E13AD0-C065-4BCD-B968-3A8D81C2B106}" destId="{9B9435AD-46A2-49C8-AFC9-A7663CB3B439}" srcOrd="2" destOrd="0" parTransId="{BD26457C-91A8-47AB-835D-80397113D343}" sibTransId="{8FE51E5F-A3A5-460D-B03B-CBC9C9EEAFB3}"/>
    <dgm:cxn modelId="{BBF2FD9A-FE8B-428A-882D-A36CFABFE845}" srcId="{B2E13AD0-C065-4BCD-B968-3A8D81C2B106}" destId="{4040015D-02BE-4C9B-8068-849C3E63B74D}" srcOrd="1" destOrd="0" parTransId="{3F1B2B28-9925-4CA5-99E4-A164134298B5}" sibTransId="{F58EA0A4-1140-4CBD-B521-52A10BBAFDEF}"/>
    <dgm:cxn modelId="{0D30679C-7F09-4540-BC09-F54B303AA109}" type="presOf" srcId="{9B9435AD-46A2-49C8-AFC9-A7663CB3B439}" destId="{01514950-9328-41B2-8457-E36F2B6559DE}" srcOrd="0" destOrd="0" presId="urn:microsoft.com/office/officeart/2018/2/layout/IconVerticalSolidList"/>
    <dgm:cxn modelId="{52147267-B9E7-44A6-9763-4181834826DE}" type="presParOf" srcId="{2F844BA8-C743-4147-93C8-A0BFAF7931E4}" destId="{F279D83A-F4C9-4762-AE1C-5202995FCBB1}" srcOrd="0" destOrd="0" presId="urn:microsoft.com/office/officeart/2018/2/layout/IconVerticalSolidList"/>
    <dgm:cxn modelId="{2CE05348-EEF7-43BD-AAE5-B0A86B54C609}" type="presParOf" srcId="{F279D83A-F4C9-4762-AE1C-5202995FCBB1}" destId="{2997A7A1-D7D2-4A31-8220-FB0DBC265B29}" srcOrd="0" destOrd="0" presId="urn:microsoft.com/office/officeart/2018/2/layout/IconVerticalSolidList"/>
    <dgm:cxn modelId="{4E96DDE6-FD91-481A-9552-9BF0DCF742C2}" type="presParOf" srcId="{F279D83A-F4C9-4762-AE1C-5202995FCBB1}" destId="{AF416F30-B399-42C2-B2E4-32E11A9E6DA0}" srcOrd="1" destOrd="0" presId="urn:microsoft.com/office/officeart/2018/2/layout/IconVerticalSolidList"/>
    <dgm:cxn modelId="{68457AFB-7C6C-4B94-8407-387A348C9B58}" type="presParOf" srcId="{F279D83A-F4C9-4762-AE1C-5202995FCBB1}" destId="{20AE74B7-E703-460B-AF03-2A2BF7AA0D67}" srcOrd="2" destOrd="0" presId="urn:microsoft.com/office/officeart/2018/2/layout/IconVerticalSolidList"/>
    <dgm:cxn modelId="{C4E7EBF3-540E-4221-831C-C08373E5E254}" type="presParOf" srcId="{F279D83A-F4C9-4762-AE1C-5202995FCBB1}" destId="{DD976708-0E3F-486B-9663-E207EB9A6315}" srcOrd="3" destOrd="0" presId="urn:microsoft.com/office/officeart/2018/2/layout/IconVerticalSolidList"/>
    <dgm:cxn modelId="{0DB026FE-E13A-4CCC-9628-6212A0743D62}" type="presParOf" srcId="{2F844BA8-C743-4147-93C8-A0BFAF7931E4}" destId="{20E4DE09-055E-4A50-AF14-9B15322B5A57}" srcOrd="1" destOrd="0" presId="urn:microsoft.com/office/officeart/2018/2/layout/IconVerticalSolidList"/>
    <dgm:cxn modelId="{488FEC98-79D8-4646-8202-9445909EA383}" type="presParOf" srcId="{2F844BA8-C743-4147-93C8-A0BFAF7931E4}" destId="{A70A0CF8-BEC6-4841-A028-3735684E9DD1}" srcOrd="2" destOrd="0" presId="urn:microsoft.com/office/officeart/2018/2/layout/IconVerticalSolidList"/>
    <dgm:cxn modelId="{52F514CF-F8F6-4627-B5A2-4F5E32D4495B}" type="presParOf" srcId="{A70A0CF8-BEC6-4841-A028-3735684E9DD1}" destId="{021437F6-C363-4EF5-B26D-556A44812F06}" srcOrd="0" destOrd="0" presId="urn:microsoft.com/office/officeart/2018/2/layout/IconVerticalSolidList"/>
    <dgm:cxn modelId="{2AA4EF94-4BC2-4C06-B655-E2B6FC7F498E}" type="presParOf" srcId="{A70A0CF8-BEC6-4841-A028-3735684E9DD1}" destId="{87D9114F-46C1-46A8-80EB-D0534FB4D6BE}" srcOrd="1" destOrd="0" presId="urn:microsoft.com/office/officeart/2018/2/layout/IconVerticalSolidList"/>
    <dgm:cxn modelId="{A7CF9739-5121-4973-9CE5-D741FDB2A789}" type="presParOf" srcId="{A70A0CF8-BEC6-4841-A028-3735684E9DD1}" destId="{DC8A8498-66B8-4210-BF36-DB9881702889}" srcOrd="2" destOrd="0" presId="urn:microsoft.com/office/officeart/2018/2/layout/IconVerticalSolidList"/>
    <dgm:cxn modelId="{97FEB488-AB41-4C1A-856B-AE0CA7DAB839}" type="presParOf" srcId="{A70A0CF8-BEC6-4841-A028-3735684E9DD1}" destId="{EB2F1043-D39B-4C42-A994-82B73F6A14B9}" srcOrd="3" destOrd="0" presId="urn:microsoft.com/office/officeart/2018/2/layout/IconVerticalSolidList"/>
    <dgm:cxn modelId="{9249486E-9DF3-4B49-AEFE-EFD601BF3460}" type="presParOf" srcId="{2F844BA8-C743-4147-93C8-A0BFAF7931E4}" destId="{5AC7416F-7CD6-4360-AF4C-7D9B04E05344}" srcOrd="3" destOrd="0" presId="urn:microsoft.com/office/officeart/2018/2/layout/IconVerticalSolidList"/>
    <dgm:cxn modelId="{7B11A4F6-1D8F-4ABB-9A0D-7BC10744C6EE}" type="presParOf" srcId="{2F844BA8-C743-4147-93C8-A0BFAF7931E4}" destId="{B605354C-6D8A-4EC9-840C-2546E6C59586}" srcOrd="4" destOrd="0" presId="urn:microsoft.com/office/officeart/2018/2/layout/IconVerticalSolidList"/>
    <dgm:cxn modelId="{73331229-F476-4603-9EA9-44D87DC49983}" type="presParOf" srcId="{B605354C-6D8A-4EC9-840C-2546E6C59586}" destId="{CDA342A7-7D4A-44DE-B935-13190EE2F700}" srcOrd="0" destOrd="0" presId="urn:microsoft.com/office/officeart/2018/2/layout/IconVerticalSolidList"/>
    <dgm:cxn modelId="{6E2111A3-350F-4C02-9FE8-ED59CC167923}" type="presParOf" srcId="{B605354C-6D8A-4EC9-840C-2546E6C59586}" destId="{6CEC66B1-02A2-4D15-BCF0-564ABAD156FA}" srcOrd="1" destOrd="0" presId="urn:microsoft.com/office/officeart/2018/2/layout/IconVerticalSolidList"/>
    <dgm:cxn modelId="{1C95DF1E-036C-4769-B218-F371FE4AD0B2}" type="presParOf" srcId="{B605354C-6D8A-4EC9-840C-2546E6C59586}" destId="{A3526030-C847-4D29-8E2D-D3E2903B46CA}" srcOrd="2" destOrd="0" presId="urn:microsoft.com/office/officeart/2018/2/layout/IconVerticalSolidList"/>
    <dgm:cxn modelId="{FB021D54-D4FF-4D89-950F-2C6C9BE5D2A2}" type="presParOf" srcId="{B605354C-6D8A-4EC9-840C-2546E6C59586}" destId="{01514950-9328-41B2-8457-E36F2B6559DE}"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FC3225-74F3-4AC1-BB4E-63FEB90BFA10}"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fr-BE"/>
        </a:p>
      </dgm:t>
    </dgm:pt>
    <dgm:pt modelId="{078F70FD-5E4A-44BD-B103-A97499AF33CC}">
      <dgm:prSet phldrT="[Texte]" custT="1"/>
      <dgm:spPr>
        <a:noFill/>
        <a:ln>
          <a:solidFill>
            <a:srgbClr val="67C5B1"/>
          </a:solidFill>
        </a:ln>
      </dgm:spPr>
      <dgm:t>
        <a:bodyPr/>
        <a:lstStyle/>
        <a:p>
          <a:r>
            <a:rPr lang="fr-BE" sz="2000" b="1" dirty="0">
              <a:solidFill>
                <a:schemeClr val="bg1">
                  <a:lumMod val="50000"/>
                </a:schemeClr>
              </a:solidFill>
            </a:rPr>
            <a:t>Données Usage PPP</a:t>
          </a:r>
        </a:p>
      </dgm:t>
    </dgm:pt>
    <dgm:pt modelId="{30FF1C6C-9A87-4D42-81C5-5053BD303D0C}" type="parTrans" cxnId="{6CDCAC4A-CDB6-4398-B46C-158BB4677627}">
      <dgm:prSet/>
      <dgm:spPr/>
      <dgm:t>
        <a:bodyPr/>
        <a:lstStyle/>
        <a:p>
          <a:endParaRPr lang="fr-BE">
            <a:solidFill>
              <a:srgbClr val="009999"/>
            </a:solidFill>
          </a:endParaRPr>
        </a:p>
      </dgm:t>
    </dgm:pt>
    <dgm:pt modelId="{9027AF90-FF69-401D-9C89-E74E1CB3937C}" type="sibTrans" cxnId="{6CDCAC4A-CDB6-4398-B46C-158BB4677627}">
      <dgm:prSet/>
      <dgm:spPr/>
      <dgm:t>
        <a:bodyPr/>
        <a:lstStyle/>
        <a:p>
          <a:endParaRPr lang="fr-BE">
            <a:solidFill>
              <a:srgbClr val="009999"/>
            </a:solidFill>
          </a:endParaRPr>
        </a:p>
      </dgm:t>
    </dgm:pt>
    <dgm:pt modelId="{BE5194AA-BA55-48CD-8916-A8A5A0DDADDF}">
      <dgm:prSet phldrT="[Texte]" custT="1"/>
      <dgm:spPr>
        <a:noFill/>
        <a:ln>
          <a:solidFill>
            <a:srgbClr val="67C5B1"/>
          </a:solidFill>
        </a:ln>
      </dgm:spPr>
      <dgm:t>
        <a:bodyPr/>
        <a:lstStyle/>
        <a:p>
          <a:r>
            <a:rPr lang="fr-BE" sz="2000" b="1" dirty="0">
              <a:solidFill>
                <a:schemeClr val="bg1">
                  <a:lumMod val="50000"/>
                </a:schemeClr>
              </a:solidFill>
            </a:rPr>
            <a:t>ISAC’eau</a:t>
          </a:r>
        </a:p>
      </dgm:t>
    </dgm:pt>
    <dgm:pt modelId="{2F6DA2B9-2E6E-4B9A-A27C-9A014CBA4F40}" type="parTrans" cxnId="{40F727E0-AD69-442B-804B-40EE6461C4E8}">
      <dgm:prSet/>
      <dgm:spPr/>
      <dgm:t>
        <a:bodyPr/>
        <a:lstStyle/>
        <a:p>
          <a:endParaRPr lang="fr-BE">
            <a:solidFill>
              <a:srgbClr val="009999"/>
            </a:solidFill>
          </a:endParaRPr>
        </a:p>
      </dgm:t>
    </dgm:pt>
    <dgm:pt modelId="{97BB5DF4-10C5-427B-8434-0E42B001ABFC}" type="sibTrans" cxnId="{40F727E0-AD69-442B-804B-40EE6461C4E8}">
      <dgm:prSet/>
      <dgm:spPr/>
      <dgm:t>
        <a:bodyPr/>
        <a:lstStyle/>
        <a:p>
          <a:endParaRPr lang="fr-BE">
            <a:solidFill>
              <a:srgbClr val="009999"/>
            </a:solidFill>
          </a:endParaRPr>
        </a:p>
      </dgm:t>
    </dgm:pt>
    <dgm:pt modelId="{F559C703-6472-4CB9-BDE6-40E1C63739C6}">
      <dgm:prSet phldrT="[Texte]"/>
      <dgm:spPr>
        <a:noFill/>
        <a:ln>
          <a:solidFill>
            <a:srgbClr val="67C5B1"/>
          </a:solidFill>
        </a:ln>
      </dgm:spPr>
      <dgm:t>
        <a:bodyPr/>
        <a:lstStyle/>
        <a:p>
          <a:r>
            <a:rPr lang="fr-BE" b="1" dirty="0">
              <a:solidFill>
                <a:schemeClr val="bg1">
                  <a:lumMod val="50000"/>
                </a:schemeClr>
              </a:solidFill>
            </a:rPr>
            <a:t>Risque ESU/ESO</a:t>
          </a:r>
        </a:p>
      </dgm:t>
    </dgm:pt>
    <dgm:pt modelId="{CA928EDA-0DB2-4F2B-A7CD-BC4C5D824899}" type="sibTrans" cxnId="{339F2043-1B0E-4691-9570-A05FA1A45511}">
      <dgm:prSet/>
      <dgm:spPr/>
      <dgm:t>
        <a:bodyPr/>
        <a:lstStyle/>
        <a:p>
          <a:endParaRPr lang="fr-BE">
            <a:solidFill>
              <a:srgbClr val="009999"/>
            </a:solidFill>
          </a:endParaRPr>
        </a:p>
      </dgm:t>
    </dgm:pt>
    <dgm:pt modelId="{FA63373C-7D62-4F52-B5E3-FBFF068D537F}" type="parTrans" cxnId="{339F2043-1B0E-4691-9570-A05FA1A45511}">
      <dgm:prSet/>
      <dgm:spPr/>
      <dgm:t>
        <a:bodyPr/>
        <a:lstStyle/>
        <a:p>
          <a:endParaRPr lang="fr-BE">
            <a:solidFill>
              <a:srgbClr val="009999"/>
            </a:solidFill>
          </a:endParaRPr>
        </a:p>
      </dgm:t>
    </dgm:pt>
    <dgm:pt modelId="{C0C808C2-0035-4ED7-915F-10D475AA49B0}">
      <dgm:prSet phldrT="[Texte]"/>
      <dgm:spPr/>
      <dgm:t>
        <a:bodyPr/>
        <a:lstStyle/>
        <a:p>
          <a:r>
            <a:rPr lang="fr-BE" b="1" dirty="0">
              <a:solidFill>
                <a:srgbClr val="009999"/>
              </a:solidFill>
              <a:latin typeface="+mn-lt"/>
            </a:rPr>
            <a:t>INDIC’eau</a:t>
          </a:r>
          <a:endParaRPr lang="fr-BE" dirty="0">
            <a:solidFill>
              <a:srgbClr val="009999"/>
            </a:solidFill>
          </a:endParaRPr>
        </a:p>
      </dgm:t>
    </dgm:pt>
    <dgm:pt modelId="{326B2D92-BA8A-410B-A650-C9579AA2A636}" type="sibTrans" cxnId="{9897EE5A-8EB3-46A8-A006-CB74BC47A0F2}">
      <dgm:prSet/>
      <dgm:spPr/>
      <dgm:t>
        <a:bodyPr/>
        <a:lstStyle/>
        <a:p>
          <a:endParaRPr lang="fr-BE">
            <a:solidFill>
              <a:srgbClr val="009999"/>
            </a:solidFill>
          </a:endParaRPr>
        </a:p>
      </dgm:t>
    </dgm:pt>
    <dgm:pt modelId="{6C6EF423-6F3F-41A5-B7ED-2914E2AE5CBF}" type="parTrans" cxnId="{9897EE5A-8EB3-46A8-A006-CB74BC47A0F2}">
      <dgm:prSet/>
      <dgm:spPr/>
      <dgm:t>
        <a:bodyPr/>
        <a:lstStyle/>
        <a:p>
          <a:endParaRPr lang="fr-BE">
            <a:solidFill>
              <a:srgbClr val="009999"/>
            </a:solidFill>
          </a:endParaRPr>
        </a:p>
      </dgm:t>
    </dgm:pt>
    <dgm:pt modelId="{C1771D5D-9B56-4BA4-A0C0-CE4EC0445BF7}" type="pres">
      <dgm:prSet presAssocID="{0BFC3225-74F3-4AC1-BB4E-63FEB90BFA10}" presName="Name0" presStyleCnt="0">
        <dgm:presLayoutVars>
          <dgm:chMax val="4"/>
          <dgm:resizeHandles val="exact"/>
        </dgm:presLayoutVars>
      </dgm:prSet>
      <dgm:spPr/>
    </dgm:pt>
    <dgm:pt modelId="{1D6AD7A5-D71B-4997-A991-7D2994E623CD}" type="pres">
      <dgm:prSet presAssocID="{0BFC3225-74F3-4AC1-BB4E-63FEB90BFA10}" presName="ellipse" presStyleLbl="trBgShp" presStyleIdx="0" presStyleCnt="1"/>
      <dgm:spPr>
        <a:noFill/>
      </dgm:spPr>
    </dgm:pt>
    <dgm:pt modelId="{AC964ED6-62E7-4385-815A-8F0343F86456}" type="pres">
      <dgm:prSet presAssocID="{0BFC3225-74F3-4AC1-BB4E-63FEB90BFA10}" presName="arrow1" presStyleLbl="fgShp" presStyleIdx="0" presStyleCnt="1"/>
      <dgm:spPr>
        <a:solidFill>
          <a:srgbClr val="67C5B1"/>
        </a:solidFill>
      </dgm:spPr>
    </dgm:pt>
    <dgm:pt modelId="{986D6DC2-A650-4D32-9970-9D51F94C5BB4}" type="pres">
      <dgm:prSet presAssocID="{0BFC3225-74F3-4AC1-BB4E-63FEB90BFA10}" presName="rectangle" presStyleLbl="revTx" presStyleIdx="0" presStyleCnt="1">
        <dgm:presLayoutVars>
          <dgm:bulletEnabled val="1"/>
        </dgm:presLayoutVars>
      </dgm:prSet>
      <dgm:spPr/>
    </dgm:pt>
    <dgm:pt modelId="{72284FA1-A7F4-4A72-A824-4F5DDC2AF525}" type="pres">
      <dgm:prSet presAssocID="{BE5194AA-BA55-48CD-8916-A8A5A0DDADDF}" presName="item1" presStyleLbl="node1" presStyleIdx="0" presStyleCnt="3" custScaleX="138700" custScaleY="122433" custLinFactNeighborX="-11047" custLinFactNeighborY="-5524">
        <dgm:presLayoutVars>
          <dgm:bulletEnabled val="1"/>
        </dgm:presLayoutVars>
      </dgm:prSet>
      <dgm:spPr/>
    </dgm:pt>
    <dgm:pt modelId="{824A9625-A741-4648-8B3C-C27F179E7C33}" type="pres">
      <dgm:prSet presAssocID="{F559C703-6472-4CB9-BDE6-40E1C63739C6}" presName="item2" presStyleLbl="node1" presStyleIdx="1" presStyleCnt="3" custScaleX="139203" custScaleY="104955" custLinFactNeighborX="-2057" custLinFactNeighborY="-11047">
        <dgm:presLayoutVars>
          <dgm:bulletEnabled val="1"/>
        </dgm:presLayoutVars>
      </dgm:prSet>
      <dgm:spPr/>
    </dgm:pt>
    <dgm:pt modelId="{B91BF0D0-0384-412E-85F1-1F15DC4225CA}" type="pres">
      <dgm:prSet presAssocID="{C0C808C2-0035-4ED7-915F-10D475AA49B0}" presName="item3" presStyleLbl="node1" presStyleIdx="2" presStyleCnt="3" custScaleX="143797" custLinFactNeighborX="15888" custLinFactNeighborY="-11442">
        <dgm:presLayoutVars>
          <dgm:bulletEnabled val="1"/>
        </dgm:presLayoutVars>
      </dgm:prSet>
      <dgm:spPr/>
    </dgm:pt>
    <dgm:pt modelId="{6C2D0B55-5C91-47B6-887D-65E70C3DDF0A}" type="pres">
      <dgm:prSet presAssocID="{0BFC3225-74F3-4AC1-BB4E-63FEB90BFA10}" presName="funnel" presStyleLbl="trAlignAcc1" presStyleIdx="0" presStyleCnt="1"/>
      <dgm:spPr>
        <a:noFill/>
        <a:ln>
          <a:solidFill>
            <a:srgbClr val="009999"/>
          </a:solidFill>
        </a:ln>
      </dgm:spPr>
    </dgm:pt>
  </dgm:ptLst>
  <dgm:cxnLst>
    <dgm:cxn modelId="{132CD314-5CAC-43F3-A9C2-DFB52EC5E796}" type="presOf" srcId="{BE5194AA-BA55-48CD-8916-A8A5A0DDADDF}" destId="{824A9625-A741-4648-8B3C-C27F179E7C33}" srcOrd="0" destOrd="0" presId="urn:microsoft.com/office/officeart/2005/8/layout/funnel1"/>
    <dgm:cxn modelId="{339F2043-1B0E-4691-9570-A05FA1A45511}" srcId="{0BFC3225-74F3-4AC1-BB4E-63FEB90BFA10}" destId="{F559C703-6472-4CB9-BDE6-40E1C63739C6}" srcOrd="2" destOrd="0" parTransId="{FA63373C-7D62-4F52-B5E3-FBFF068D537F}" sibTransId="{CA928EDA-0DB2-4F2B-A7CD-BC4C5D824899}"/>
    <dgm:cxn modelId="{6CDCAC4A-CDB6-4398-B46C-158BB4677627}" srcId="{0BFC3225-74F3-4AC1-BB4E-63FEB90BFA10}" destId="{078F70FD-5E4A-44BD-B103-A97499AF33CC}" srcOrd="0" destOrd="0" parTransId="{30FF1C6C-9A87-4D42-81C5-5053BD303D0C}" sibTransId="{9027AF90-FF69-401D-9C89-E74E1CB3937C}"/>
    <dgm:cxn modelId="{A537B970-5DEC-4DA6-A96B-0C4B52C1C4A8}" type="presOf" srcId="{078F70FD-5E4A-44BD-B103-A97499AF33CC}" destId="{B91BF0D0-0384-412E-85F1-1F15DC4225CA}" srcOrd="0" destOrd="0" presId="urn:microsoft.com/office/officeart/2005/8/layout/funnel1"/>
    <dgm:cxn modelId="{9897EE5A-8EB3-46A8-A006-CB74BC47A0F2}" srcId="{0BFC3225-74F3-4AC1-BB4E-63FEB90BFA10}" destId="{C0C808C2-0035-4ED7-915F-10D475AA49B0}" srcOrd="3" destOrd="0" parTransId="{6C6EF423-6F3F-41A5-B7ED-2914E2AE5CBF}" sibTransId="{326B2D92-BA8A-410B-A650-C9579AA2A636}"/>
    <dgm:cxn modelId="{E45F349F-08BB-45F7-A967-4AD94BF35416}" type="presOf" srcId="{F559C703-6472-4CB9-BDE6-40E1C63739C6}" destId="{72284FA1-A7F4-4A72-A824-4F5DDC2AF525}" srcOrd="0" destOrd="0" presId="urn:microsoft.com/office/officeart/2005/8/layout/funnel1"/>
    <dgm:cxn modelId="{E68612A4-80BD-40B3-B7F9-7133C2E52669}" type="presOf" srcId="{0BFC3225-74F3-4AC1-BB4E-63FEB90BFA10}" destId="{C1771D5D-9B56-4BA4-A0C0-CE4EC0445BF7}" srcOrd="0" destOrd="0" presId="urn:microsoft.com/office/officeart/2005/8/layout/funnel1"/>
    <dgm:cxn modelId="{40F727E0-AD69-442B-804B-40EE6461C4E8}" srcId="{0BFC3225-74F3-4AC1-BB4E-63FEB90BFA10}" destId="{BE5194AA-BA55-48CD-8916-A8A5A0DDADDF}" srcOrd="1" destOrd="0" parTransId="{2F6DA2B9-2E6E-4B9A-A27C-9A014CBA4F40}" sibTransId="{97BB5DF4-10C5-427B-8434-0E42B001ABFC}"/>
    <dgm:cxn modelId="{9EE4B3ED-D394-4B37-BFA9-451B5A588F16}" type="presOf" srcId="{C0C808C2-0035-4ED7-915F-10D475AA49B0}" destId="{986D6DC2-A650-4D32-9970-9D51F94C5BB4}" srcOrd="0" destOrd="0" presId="urn:microsoft.com/office/officeart/2005/8/layout/funnel1"/>
    <dgm:cxn modelId="{1688F089-4DB7-415A-A6E8-B21C4764FEDA}" type="presParOf" srcId="{C1771D5D-9B56-4BA4-A0C0-CE4EC0445BF7}" destId="{1D6AD7A5-D71B-4997-A991-7D2994E623CD}" srcOrd="0" destOrd="0" presId="urn:microsoft.com/office/officeart/2005/8/layout/funnel1"/>
    <dgm:cxn modelId="{AEE32680-F8E8-4CA5-9F5E-88D8E94B7909}" type="presParOf" srcId="{C1771D5D-9B56-4BA4-A0C0-CE4EC0445BF7}" destId="{AC964ED6-62E7-4385-815A-8F0343F86456}" srcOrd="1" destOrd="0" presId="urn:microsoft.com/office/officeart/2005/8/layout/funnel1"/>
    <dgm:cxn modelId="{54106B34-6F2A-440C-B7A6-1B2199CC7476}" type="presParOf" srcId="{C1771D5D-9B56-4BA4-A0C0-CE4EC0445BF7}" destId="{986D6DC2-A650-4D32-9970-9D51F94C5BB4}" srcOrd="2" destOrd="0" presId="urn:microsoft.com/office/officeart/2005/8/layout/funnel1"/>
    <dgm:cxn modelId="{0D94981E-3838-4DDE-A964-C150FD57E8A7}" type="presParOf" srcId="{C1771D5D-9B56-4BA4-A0C0-CE4EC0445BF7}" destId="{72284FA1-A7F4-4A72-A824-4F5DDC2AF525}" srcOrd="3" destOrd="0" presId="urn:microsoft.com/office/officeart/2005/8/layout/funnel1"/>
    <dgm:cxn modelId="{C856380B-8948-49EB-BF65-175F4E58D6F1}" type="presParOf" srcId="{C1771D5D-9B56-4BA4-A0C0-CE4EC0445BF7}" destId="{824A9625-A741-4648-8B3C-C27F179E7C33}" srcOrd="4" destOrd="0" presId="urn:microsoft.com/office/officeart/2005/8/layout/funnel1"/>
    <dgm:cxn modelId="{68D0FE21-0254-44A9-824B-24A08D41DA13}" type="presParOf" srcId="{C1771D5D-9B56-4BA4-A0C0-CE4EC0445BF7}" destId="{B91BF0D0-0384-412E-85F1-1F15DC4225CA}" srcOrd="5" destOrd="0" presId="urn:microsoft.com/office/officeart/2005/8/layout/funnel1"/>
    <dgm:cxn modelId="{486655A1-C90F-4915-B1E8-CAE782054766}" type="presParOf" srcId="{C1771D5D-9B56-4BA4-A0C0-CE4EC0445BF7}" destId="{6C2D0B55-5C91-47B6-887D-65E70C3DDF0A}"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D2E4B-727D-4828-A0C6-D8177A3A34F9}">
      <dsp:nvSpPr>
        <dsp:cNvPr id="0" name=""/>
        <dsp:cNvSpPr/>
      </dsp:nvSpPr>
      <dsp:spPr>
        <a:xfrm>
          <a:off x="427" y="1134632"/>
          <a:ext cx="1662829" cy="620238"/>
        </a:xfrm>
        <a:prstGeom prst="chevr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BE" sz="1400" kern="1200" dirty="0"/>
            <a:t>Introduction</a:t>
          </a:r>
        </a:p>
      </dsp:txBody>
      <dsp:txXfrm>
        <a:off x="310546" y="1134632"/>
        <a:ext cx="1042591" cy="620238"/>
      </dsp:txXfrm>
    </dsp:sp>
    <dsp:sp modelId="{F1DECBED-3573-41A7-9B3C-7CE6DE007611}">
      <dsp:nvSpPr>
        <dsp:cNvPr id="0" name=""/>
        <dsp:cNvSpPr/>
      </dsp:nvSpPr>
      <dsp:spPr>
        <a:xfrm>
          <a:off x="1508196" y="1134632"/>
          <a:ext cx="1550596" cy="620238"/>
        </a:xfrm>
        <a:prstGeom prst="chevron">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BE" sz="1400" kern="1200" dirty="0"/>
            <a:t>L’ISAC</a:t>
          </a:r>
        </a:p>
      </dsp:txBody>
      <dsp:txXfrm>
        <a:off x="1818315" y="1134632"/>
        <a:ext cx="930358" cy="620238"/>
      </dsp:txXfrm>
    </dsp:sp>
    <dsp:sp modelId="{5FFECF4B-171D-4DD2-83CE-6011170077F7}">
      <dsp:nvSpPr>
        <dsp:cNvPr id="0" name=""/>
        <dsp:cNvSpPr/>
      </dsp:nvSpPr>
      <dsp:spPr>
        <a:xfrm>
          <a:off x="2903733" y="1134632"/>
          <a:ext cx="1550596" cy="620238"/>
        </a:xfrm>
        <a:prstGeom prst="chevron">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BE" sz="1400" kern="1200" dirty="0"/>
            <a:t>Outil disponible</a:t>
          </a:r>
        </a:p>
      </dsp:txBody>
      <dsp:txXfrm>
        <a:off x="3213852" y="1134632"/>
        <a:ext cx="930358" cy="620238"/>
      </dsp:txXfrm>
    </dsp:sp>
    <dsp:sp modelId="{BE58880D-18AF-457D-B588-2B1FBF1F9B35}">
      <dsp:nvSpPr>
        <dsp:cNvPr id="0" name=""/>
        <dsp:cNvSpPr/>
      </dsp:nvSpPr>
      <dsp:spPr>
        <a:xfrm>
          <a:off x="4299271" y="1134632"/>
          <a:ext cx="1550596" cy="620238"/>
        </a:xfrm>
        <a:prstGeom prst="chevron">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BE" sz="1400" kern="1200" dirty="0" err="1"/>
            <a:t>INDIC’eau</a:t>
          </a:r>
          <a:endParaRPr lang="fr-BE" sz="1400" kern="1200" dirty="0"/>
        </a:p>
      </dsp:txBody>
      <dsp:txXfrm>
        <a:off x="4609390" y="1134632"/>
        <a:ext cx="930358" cy="620238"/>
      </dsp:txXfrm>
    </dsp:sp>
    <dsp:sp modelId="{EFD9BA63-0D52-4443-810D-9D4552E8432E}">
      <dsp:nvSpPr>
        <dsp:cNvPr id="0" name=""/>
        <dsp:cNvSpPr/>
      </dsp:nvSpPr>
      <dsp:spPr>
        <a:xfrm>
          <a:off x="5694808" y="1134632"/>
          <a:ext cx="1550596" cy="620238"/>
        </a:xfrm>
        <a:prstGeom prst="chevron">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BE" sz="1400" kern="1200" dirty="0"/>
            <a:t>ISAC+</a:t>
          </a:r>
        </a:p>
      </dsp:txBody>
      <dsp:txXfrm>
        <a:off x="6004927" y="1134632"/>
        <a:ext cx="930358" cy="620238"/>
      </dsp:txXfrm>
    </dsp:sp>
    <dsp:sp modelId="{83CDFBC3-FBD8-46B8-9724-F8EFD7185EFC}">
      <dsp:nvSpPr>
        <dsp:cNvPr id="0" name=""/>
        <dsp:cNvSpPr/>
      </dsp:nvSpPr>
      <dsp:spPr>
        <a:xfrm>
          <a:off x="7090345" y="1134632"/>
          <a:ext cx="1742669" cy="620238"/>
        </a:xfrm>
        <a:prstGeom prst="chevron">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r-BE" sz="1400" kern="1200" dirty="0"/>
            <a:t>Conclusion</a:t>
          </a:r>
        </a:p>
      </dsp:txBody>
      <dsp:txXfrm>
        <a:off x="7400464" y="1134632"/>
        <a:ext cx="1122431" cy="6202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7A7A1-D7D2-4A31-8220-FB0DBC265B29}">
      <dsp:nvSpPr>
        <dsp:cNvPr id="0" name=""/>
        <dsp:cNvSpPr/>
      </dsp:nvSpPr>
      <dsp:spPr>
        <a:xfrm>
          <a:off x="0" y="186"/>
          <a:ext cx="3500594" cy="43720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F416F30-B399-42C2-B2E4-32E11A9E6DA0}">
      <dsp:nvSpPr>
        <dsp:cNvPr id="0" name=""/>
        <dsp:cNvSpPr/>
      </dsp:nvSpPr>
      <dsp:spPr>
        <a:xfrm>
          <a:off x="132254" y="98558"/>
          <a:ext cx="240463" cy="24046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D976708-0E3F-486B-9663-E207EB9A6315}">
      <dsp:nvSpPr>
        <dsp:cNvPr id="0" name=""/>
        <dsp:cNvSpPr/>
      </dsp:nvSpPr>
      <dsp:spPr>
        <a:xfrm>
          <a:off x="504973" y="186"/>
          <a:ext cx="2995620" cy="43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71" tIns="46271" rIns="46271" bIns="46271" numCol="1" spcCol="1270" anchor="ctr" anchorCtr="0">
          <a:noAutofit/>
        </a:bodyPr>
        <a:lstStyle/>
        <a:p>
          <a:pPr marL="0" lvl="0" indent="0" algn="l" defTabSz="977900">
            <a:lnSpc>
              <a:spcPct val="100000"/>
            </a:lnSpc>
            <a:spcBef>
              <a:spcPct val="0"/>
            </a:spcBef>
            <a:spcAft>
              <a:spcPct val="35000"/>
            </a:spcAft>
            <a:buNone/>
          </a:pPr>
          <a:r>
            <a:rPr lang="fr-BE" sz="2200" kern="1200" dirty="0"/>
            <a:t>Basé sur les SA</a:t>
          </a:r>
          <a:endParaRPr lang="en-US" sz="2200" kern="1200" dirty="0"/>
        </a:p>
      </dsp:txBody>
      <dsp:txXfrm>
        <a:off x="504973" y="186"/>
        <a:ext cx="2995620" cy="437206"/>
      </dsp:txXfrm>
    </dsp:sp>
    <dsp:sp modelId="{021437F6-C363-4EF5-B26D-556A44812F06}">
      <dsp:nvSpPr>
        <dsp:cNvPr id="0" name=""/>
        <dsp:cNvSpPr/>
      </dsp:nvSpPr>
      <dsp:spPr>
        <a:xfrm>
          <a:off x="0" y="546694"/>
          <a:ext cx="3500594" cy="43720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7D9114F-46C1-46A8-80EB-D0534FB4D6BE}">
      <dsp:nvSpPr>
        <dsp:cNvPr id="0" name=""/>
        <dsp:cNvSpPr/>
      </dsp:nvSpPr>
      <dsp:spPr>
        <a:xfrm>
          <a:off x="132254" y="645065"/>
          <a:ext cx="240463" cy="24046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B2F1043-D39B-4C42-A994-82B73F6A14B9}">
      <dsp:nvSpPr>
        <dsp:cNvPr id="0" name=""/>
        <dsp:cNvSpPr/>
      </dsp:nvSpPr>
      <dsp:spPr>
        <a:xfrm>
          <a:off x="504973" y="546694"/>
          <a:ext cx="2995620" cy="43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71" tIns="46271" rIns="46271" bIns="46271" numCol="1" spcCol="1270" anchor="ctr" anchorCtr="0">
          <a:noAutofit/>
        </a:bodyPr>
        <a:lstStyle/>
        <a:p>
          <a:pPr marL="0" lvl="0" indent="0" algn="l" defTabSz="977900">
            <a:lnSpc>
              <a:spcPct val="100000"/>
            </a:lnSpc>
            <a:spcBef>
              <a:spcPct val="0"/>
            </a:spcBef>
            <a:spcAft>
              <a:spcPct val="35000"/>
            </a:spcAft>
            <a:buNone/>
          </a:pPr>
          <a:r>
            <a:rPr lang="fr-BE" sz="2200" kern="1200" dirty="0"/>
            <a:t>Quantités appliquées</a:t>
          </a:r>
          <a:endParaRPr lang="en-US" sz="2200" kern="1200" dirty="0"/>
        </a:p>
      </dsp:txBody>
      <dsp:txXfrm>
        <a:off x="504973" y="546694"/>
        <a:ext cx="2995620" cy="437206"/>
      </dsp:txXfrm>
    </dsp:sp>
    <dsp:sp modelId="{CDA342A7-7D4A-44DE-B935-13190EE2F700}">
      <dsp:nvSpPr>
        <dsp:cNvPr id="0" name=""/>
        <dsp:cNvSpPr/>
      </dsp:nvSpPr>
      <dsp:spPr>
        <a:xfrm>
          <a:off x="0" y="1093202"/>
          <a:ext cx="3500594" cy="437206"/>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EC66B1-02A2-4D15-BCF0-564ABAD156FA}">
      <dsp:nvSpPr>
        <dsp:cNvPr id="0" name=""/>
        <dsp:cNvSpPr/>
      </dsp:nvSpPr>
      <dsp:spPr>
        <a:xfrm>
          <a:off x="132254" y="1191573"/>
          <a:ext cx="240463" cy="24046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1514950-9328-41B2-8457-E36F2B6559DE}">
      <dsp:nvSpPr>
        <dsp:cNvPr id="0" name=""/>
        <dsp:cNvSpPr/>
      </dsp:nvSpPr>
      <dsp:spPr>
        <a:xfrm>
          <a:off x="504973" y="1093202"/>
          <a:ext cx="2995620" cy="43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71" tIns="46271" rIns="46271" bIns="46271" numCol="1" spcCol="1270" anchor="ctr" anchorCtr="0">
          <a:noAutofit/>
        </a:bodyPr>
        <a:lstStyle/>
        <a:p>
          <a:pPr marL="0" lvl="0" indent="0" algn="l" defTabSz="977900">
            <a:lnSpc>
              <a:spcPct val="100000"/>
            </a:lnSpc>
            <a:spcBef>
              <a:spcPct val="0"/>
            </a:spcBef>
            <a:spcAft>
              <a:spcPct val="35000"/>
            </a:spcAft>
            <a:buNone/>
          </a:pPr>
          <a:r>
            <a:rPr lang="fr-BE" sz="2200" kern="1200" dirty="0"/>
            <a:t>Données normalisées</a:t>
          </a:r>
          <a:endParaRPr lang="en-US" sz="2200" kern="1200" dirty="0"/>
        </a:p>
      </dsp:txBody>
      <dsp:txXfrm>
        <a:off x="504973" y="1093202"/>
        <a:ext cx="2995620" cy="437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AD7A5-D71B-4997-A991-7D2994E623CD}">
      <dsp:nvSpPr>
        <dsp:cNvPr id="0" name=""/>
        <dsp:cNvSpPr/>
      </dsp:nvSpPr>
      <dsp:spPr>
        <a:xfrm>
          <a:off x="1701885" y="188303"/>
          <a:ext cx="3737097" cy="1297844"/>
        </a:xfrm>
        <a:prstGeom prst="ellipse">
          <a:avLst/>
        </a:prstGeom>
        <a:noFill/>
        <a:ln>
          <a:noFill/>
        </a:ln>
        <a:effectLst/>
      </dsp:spPr>
      <dsp:style>
        <a:lnRef idx="0">
          <a:scrgbClr r="0" g="0" b="0"/>
        </a:lnRef>
        <a:fillRef idx="1">
          <a:scrgbClr r="0" g="0" b="0"/>
        </a:fillRef>
        <a:effectRef idx="0">
          <a:scrgbClr r="0" g="0" b="0"/>
        </a:effectRef>
        <a:fontRef idx="minor"/>
      </dsp:style>
    </dsp:sp>
    <dsp:sp modelId="{AC964ED6-62E7-4385-815A-8F0343F86456}">
      <dsp:nvSpPr>
        <dsp:cNvPr id="0" name=""/>
        <dsp:cNvSpPr/>
      </dsp:nvSpPr>
      <dsp:spPr>
        <a:xfrm>
          <a:off x="3214106" y="3366284"/>
          <a:ext cx="724243" cy="463516"/>
        </a:xfrm>
        <a:prstGeom prst="downArrow">
          <a:avLst/>
        </a:prstGeom>
        <a:solidFill>
          <a:srgbClr val="67C5B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6D6DC2-A650-4D32-9970-9D51F94C5BB4}">
      <dsp:nvSpPr>
        <dsp:cNvPr id="0" name=""/>
        <dsp:cNvSpPr/>
      </dsp:nvSpPr>
      <dsp:spPr>
        <a:xfrm>
          <a:off x="1838043" y="3737097"/>
          <a:ext cx="3476370" cy="8690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fr-BE" sz="3000" b="1" kern="1200" dirty="0">
              <a:solidFill>
                <a:srgbClr val="009999"/>
              </a:solidFill>
              <a:latin typeface="+mn-lt"/>
            </a:rPr>
            <a:t>INDIC’eau</a:t>
          </a:r>
          <a:endParaRPr lang="fr-BE" sz="3000" kern="1200" dirty="0">
            <a:solidFill>
              <a:srgbClr val="009999"/>
            </a:solidFill>
          </a:endParaRPr>
        </a:p>
      </dsp:txBody>
      <dsp:txXfrm>
        <a:off x="1838043" y="3737097"/>
        <a:ext cx="3476370" cy="869092"/>
      </dsp:txXfrm>
    </dsp:sp>
    <dsp:sp modelId="{72284FA1-A7F4-4A72-A824-4F5DDC2AF525}">
      <dsp:nvSpPr>
        <dsp:cNvPr id="0" name=""/>
        <dsp:cNvSpPr/>
      </dsp:nvSpPr>
      <dsp:spPr>
        <a:xfrm>
          <a:off x="2664299" y="1368147"/>
          <a:ext cx="1808146" cy="1596084"/>
        </a:xfrm>
        <a:prstGeom prst="ellipse">
          <a:avLst/>
        </a:prstGeom>
        <a:noFill/>
        <a:ln w="19050" cap="flat" cmpd="sng" algn="ctr">
          <a:solidFill>
            <a:srgbClr val="67C5B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BE" sz="2200" b="1" kern="1200" dirty="0">
              <a:solidFill>
                <a:schemeClr val="bg1">
                  <a:lumMod val="50000"/>
                </a:schemeClr>
              </a:solidFill>
            </a:rPr>
            <a:t>Risque ESU/ESO</a:t>
          </a:r>
        </a:p>
      </dsp:txBody>
      <dsp:txXfrm>
        <a:off x="2929096" y="1601888"/>
        <a:ext cx="1278552" cy="1128602"/>
      </dsp:txXfrm>
    </dsp:sp>
    <dsp:sp modelId="{824A9625-A741-4648-8B3C-C27F179E7C33}">
      <dsp:nvSpPr>
        <dsp:cNvPr id="0" name=""/>
        <dsp:cNvSpPr/>
      </dsp:nvSpPr>
      <dsp:spPr>
        <a:xfrm>
          <a:off x="1845391" y="432054"/>
          <a:ext cx="1814704" cy="1368234"/>
        </a:xfrm>
        <a:prstGeom prst="ellipse">
          <a:avLst/>
        </a:prstGeom>
        <a:noFill/>
        <a:ln w="19050" cap="flat" cmpd="sng" algn="ctr">
          <a:solidFill>
            <a:srgbClr val="67C5B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b="1" kern="1200" dirty="0">
              <a:solidFill>
                <a:schemeClr val="bg1">
                  <a:lumMod val="50000"/>
                </a:schemeClr>
              </a:solidFill>
            </a:rPr>
            <a:t>ISAC’eau</a:t>
          </a:r>
        </a:p>
      </dsp:txBody>
      <dsp:txXfrm>
        <a:off x="2111148" y="632427"/>
        <a:ext cx="1283190" cy="967488"/>
      </dsp:txXfrm>
    </dsp:sp>
    <dsp:sp modelId="{B91BF0D0-0384-412E-85F1-1F15DC4225CA}">
      <dsp:nvSpPr>
        <dsp:cNvPr id="0" name=""/>
        <dsp:cNvSpPr/>
      </dsp:nvSpPr>
      <dsp:spPr>
        <a:xfrm>
          <a:off x="3381993" y="144011"/>
          <a:ext cx="1874593" cy="1303638"/>
        </a:xfrm>
        <a:prstGeom prst="ellipse">
          <a:avLst/>
        </a:prstGeom>
        <a:noFill/>
        <a:ln w="19050" cap="flat" cmpd="sng" algn="ctr">
          <a:solidFill>
            <a:srgbClr val="67C5B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fr-BE" sz="2000" b="1" kern="1200" dirty="0">
              <a:solidFill>
                <a:schemeClr val="bg1">
                  <a:lumMod val="50000"/>
                </a:schemeClr>
              </a:solidFill>
            </a:rPr>
            <a:t>Données Usage PPP</a:t>
          </a:r>
        </a:p>
      </dsp:txBody>
      <dsp:txXfrm>
        <a:off x="3656521" y="334924"/>
        <a:ext cx="1325537" cy="921812"/>
      </dsp:txXfrm>
    </dsp:sp>
    <dsp:sp modelId="{6C2D0B55-5C91-47B6-887D-65E70C3DDF0A}">
      <dsp:nvSpPr>
        <dsp:cNvPr id="0" name=""/>
        <dsp:cNvSpPr/>
      </dsp:nvSpPr>
      <dsp:spPr>
        <a:xfrm>
          <a:off x="1548345" y="28969"/>
          <a:ext cx="4055765" cy="3244612"/>
        </a:xfrm>
        <a:prstGeom prst="funnel">
          <a:avLst/>
        </a:prstGeom>
        <a:noFill/>
        <a:ln w="12700" cap="flat" cmpd="sng" algn="ctr">
          <a:solidFill>
            <a:srgbClr val="009999"/>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24D25-E5EC-40B3-8C9F-E1F6608C1D3A}" type="datetimeFigureOut">
              <a:rPr lang="fr-BE" smtClean="0"/>
              <a:t>11-02-26</a:t>
            </a:fld>
            <a:endParaRPr lang="fr-BE"/>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38CC7-33CF-4266-B465-3E74166A16EE}" type="slidenum">
              <a:rPr lang="fr-BE" smtClean="0"/>
              <a:t>‹N°›</a:t>
            </a:fld>
            <a:endParaRPr lang="fr-BE"/>
          </a:p>
        </p:txBody>
      </p:sp>
    </p:spTree>
    <p:extLst>
      <p:ext uri="{BB962C8B-B14F-4D97-AF65-F5344CB8AC3E}">
        <p14:creationId xmlns:p14="http://schemas.microsoft.com/office/powerpoint/2010/main" val="98867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A38DB0-2DDD-46D3-BCAC-A388BA08426E}"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2039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8E8E0-2BAF-8799-9AE9-D60D328E3D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EB52D1-A18D-1C59-B44F-B4DEB4677D84}"/>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C006F803-88A2-131F-621B-E94E8C7D8667}"/>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9DD6B6F8-19C7-9E30-D475-1B408440D2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0624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9050C-5826-D594-585B-3EEBA8A52E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D073DAD-BF10-F04C-DAF9-3A18334E237E}"/>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EFE1EEA1-1ED6-7484-95FF-2CC3026C4FA8}"/>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8B8C8823-0796-BAD2-436C-0BA4BA5E21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4078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FD0F7-217B-11DB-3A5B-5AF346360E3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5314CF-EFB9-3B63-5C64-F2B971DCFD55}"/>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7E285113-7837-AD40-2125-F13ABDD29204}"/>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B7C37B4C-1954-7097-E0A0-D473AB3BFD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4409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58F02-3AC2-6FE4-9CE1-BB85813DFE0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9E41F84-8E3B-2A23-50DA-C3A9BCED2EE2}"/>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4724368D-3DEA-79DE-38C4-8BFDCFFDDD01}"/>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F8D0E94A-4496-EB68-F6A6-765D70ED92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3962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3F1EE-7B6B-0179-0883-C093D4DBBB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826CC90-8D40-FEF7-24D8-2B90BA963611}"/>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1B59E28C-5E1F-0E58-A36A-F8E83771423C}"/>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9B3A4AB2-AFBB-3EB6-3B9B-DDA4D022BD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7143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2EC36-A567-52FE-FCEB-C7EB233D01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3E91912-CD5D-5380-3903-E6952D8A87D7}"/>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212CE8AD-8737-7040-F214-24F7AFA94ABC}"/>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08EF103D-456B-209A-1E3B-75175A9C3F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7909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99227-1B31-417F-AAA8-274E947299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A9F0D9-6C88-44C2-A4A7-5BCACE1C19C0}"/>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F0F12C10-B9A1-3BD4-0F7B-7E0D535780AC}"/>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F9680CD3-B13E-068A-9A35-192D7477E4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6679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B64ED-3BFE-7148-BFEA-93B9CCF9DE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1989185-DAA5-B1C1-5084-0BFF0D0361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264628C-C7C9-6DF0-C0BD-95F0E35EAC9E}"/>
              </a:ext>
            </a:extLst>
          </p:cNvPr>
          <p:cNvSpPr>
            <a:spLocks noGrp="1"/>
          </p:cNvSpPr>
          <p:nvPr>
            <p:ph type="body" idx="1"/>
          </p:nvPr>
        </p:nvSpPr>
        <p:spPr/>
        <p:txBody>
          <a:bodyPr/>
          <a:lstStyle/>
          <a:p>
            <a:pPr marL="171450" indent="-171450">
              <a:buFont typeface="Arial" panose="020B0604020202020204" pitchFamily="34" charset="0"/>
              <a:buChar char="•"/>
            </a:pPr>
            <a:endParaRPr lang="fr-BE" dirty="0"/>
          </a:p>
        </p:txBody>
      </p:sp>
      <p:sp>
        <p:nvSpPr>
          <p:cNvPr id="4" name="Espace réservé du numéro de diapositive 3">
            <a:extLst>
              <a:ext uri="{FF2B5EF4-FFF2-40B4-BE49-F238E27FC236}">
                <a16:creationId xmlns:a16="http://schemas.microsoft.com/office/drawing/2014/main" id="{D5A4F472-CDB2-2E08-F486-10CEA7F257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914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2D439-A55E-6612-0715-4AADDDFF73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B9EC24-AF2C-76A5-7640-C657E32F7530}"/>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93909F17-6B39-5E56-F27C-EF1FFE85AD12}"/>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0928EBD0-9060-447D-A3F3-EAAB9043C7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6161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EE434-C1A5-7710-115B-F4F73810A5F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6CDEA1C-7AB5-9606-E7F5-FF86E2CB0D06}"/>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96554E49-9926-794A-D3E7-DAD1907E02E7}"/>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6A8D465D-0D0F-0434-1835-CFAE33312D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3026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C02F8-61C6-F35A-55C0-C416F7F9969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5FEC0B-1D0B-FF57-C9AE-141A598C4CCC}"/>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E5BAE7B3-B767-C288-091C-F38B70AE40F5}"/>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9BB1E516-15D4-42DF-C9D6-9CD3EA9C5C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449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5539F-6C89-0113-413C-FA29BBC755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E76DD9-C877-F553-4E29-A9AB0B69EBC7}"/>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47A023DC-3A3B-00BA-21EA-FDB3DB321ADE}"/>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6DA04FE0-0EF4-7B6C-B1D0-75A621C4DA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6788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5FE94-53DA-4587-03D6-CE5ED4E35B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1FD7E1-4147-0573-873C-E1342121EC91}"/>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8B8130BA-7292-8BED-A929-31891C4B7B53}"/>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EDF4C20C-EDA9-6EC5-C761-FB2F7044A6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3359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8BDBC-73EA-756A-8271-C16B60048D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241E78D-363A-D45E-DF86-B4A6FA7B2981}"/>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2D3585B7-A787-CFE1-90A1-0DB7079CEEB6}"/>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AAD1145E-F2C6-9866-66ED-DFF25977CA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5667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C223-7CD9-DA29-0B8E-0595E606D4D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C54DE68-162A-21D9-A18D-675FE655E80E}"/>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246CF35F-198C-2135-8072-273957316579}"/>
              </a:ext>
            </a:extLst>
          </p:cNvPr>
          <p:cNvSpPr>
            <a:spLocks noGrp="1"/>
          </p:cNvSpPr>
          <p:nvPr>
            <p:ph type="body" idx="1"/>
          </p:nvPr>
        </p:nvSpPr>
        <p:spPr/>
        <p:txBody>
          <a:bodyPr/>
          <a:lstStyle/>
          <a:p>
            <a:pPr marL="0" indent="0">
              <a:buFont typeface="Arial" panose="020B0604020202020204" pitchFamily="34" charset="0"/>
              <a:buNone/>
            </a:pPr>
            <a:endParaRPr lang="fr-BE" dirty="0"/>
          </a:p>
        </p:txBody>
      </p:sp>
      <p:sp>
        <p:nvSpPr>
          <p:cNvPr id="4" name="Espace réservé du numéro de diapositive 3">
            <a:extLst>
              <a:ext uri="{FF2B5EF4-FFF2-40B4-BE49-F238E27FC236}">
                <a16:creationId xmlns:a16="http://schemas.microsoft.com/office/drawing/2014/main" id="{4C8624E8-1BED-A21B-1907-A96082CE94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161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747AD-E2EB-490F-23CC-5CD274DAA7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4B9F2A-F33C-5163-B44F-6531782E9205}"/>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7C82A9D9-4BD5-D97D-F572-A4AAF1231FF3}"/>
              </a:ext>
            </a:extLst>
          </p:cNvPr>
          <p:cNvSpPr>
            <a:spLocks noGrp="1"/>
          </p:cNvSpPr>
          <p:nvPr>
            <p:ph type="body" idx="1"/>
          </p:nvPr>
        </p:nvSpPr>
        <p:spPr/>
        <p:txBody>
          <a:bodyPr/>
          <a:lstStyle/>
          <a:p>
            <a:pPr marL="0" indent="0">
              <a:buFont typeface="Arial" panose="020B0604020202020204" pitchFamily="34" charset="0"/>
              <a:buNone/>
            </a:pPr>
            <a:r>
              <a:rPr lang="fr-BE" dirty="0"/>
              <a:t>Pas agrégé</a:t>
            </a:r>
          </a:p>
        </p:txBody>
      </p:sp>
      <p:sp>
        <p:nvSpPr>
          <p:cNvPr id="4" name="Espace réservé du numéro de diapositive 3">
            <a:extLst>
              <a:ext uri="{FF2B5EF4-FFF2-40B4-BE49-F238E27FC236}">
                <a16:creationId xmlns:a16="http://schemas.microsoft.com/office/drawing/2014/main" id="{5AD2167A-7A08-05EA-5FF6-D417671F4D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646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FCBA4-68B6-487E-AEC2-3291B9F0FA6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7CCC081-3AFA-D511-0961-FB8F528CE4C0}"/>
              </a:ext>
            </a:extLst>
          </p:cNvPr>
          <p:cNvSpPr>
            <a:spLocks noGrp="1" noRot="1" noChangeAspect="1"/>
          </p:cNvSpPr>
          <p:nvPr>
            <p:ph type="sldImg"/>
          </p:nvPr>
        </p:nvSpPr>
        <p:spPr>
          <a:xfrm>
            <a:off x="1371600" y="1143000"/>
            <a:ext cx="4114800" cy="3086100"/>
          </a:xfrm>
        </p:spPr>
      </p:sp>
      <p:sp>
        <p:nvSpPr>
          <p:cNvPr id="3" name="Espace réservé des notes 2">
            <a:extLst>
              <a:ext uri="{FF2B5EF4-FFF2-40B4-BE49-F238E27FC236}">
                <a16:creationId xmlns:a16="http://schemas.microsoft.com/office/drawing/2014/main" id="{3E2596FF-6601-3F95-B796-E01E309B2ECC}"/>
              </a:ext>
            </a:extLst>
          </p:cNvPr>
          <p:cNvSpPr>
            <a:spLocks noGrp="1"/>
          </p:cNvSpPr>
          <p:nvPr>
            <p:ph type="body" idx="1"/>
          </p:nvPr>
        </p:nvSpPr>
        <p:spPr/>
        <p:txBody>
          <a:bodyPr/>
          <a:lstStyle/>
          <a:p>
            <a:pPr marL="0" indent="0">
              <a:buFont typeface="Arial" panose="020B0604020202020204" pitchFamily="34" charset="0"/>
              <a:buNone/>
            </a:pPr>
            <a:r>
              <a:rPr lang="fr-BE" dirty="0"/>
              <a:t>Pas agrégé</a:t>
            </a:r>
          </a:p>
        </p:txBody>
      </p:sp>
      <p:sp>
        <p:nvSpPr>
          <p:cNvPr id="4" name="Espace réservé du numéro de diapositive 3">
            <a:extLst>
              <a:ext uri="{FF2B5EF4-FFF2-40B4-BE49-F238E27FC236}">
                <a16:creationId xmlns:a16="http://schemas.microsoft.com/office/drawing/2014/main" id="{2AB9EEC4-9246-612A-B3EB-E908E93B7D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32C9F-F678-431A-89C5-3C68B09165C0}" type="slidenum">
              <a:rPr kumimoji="0" lang="fr-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8140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6EFEAB48-76BC-4A75-87B7-A7A5C78C21DF}" type="datetimeFigureOut">
              <a:rPr lang="fr-BE" smtClean="0"/>
              <a:t>11-02-26</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224219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EFEAB48-76BC-4A75-87B7-A7A5C78C21DF}" type="datetimeFigureOut">
              <a:rPr lang="fr-BE" smtClean="0"/>
              <a:t>11-02-26</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3988606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EFEAB48-76BC-4A75-87B7-A7A5C78C21DF}" type="datetimeFigureOut">
              <a:rPr lang="fr-BE" smtClean="0"/>
              <a:t>11-02-26</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4085539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6EFEAB48-76BC-4A75-87B7-A7A5C78C21DF}" type="datetimeFigureOut">
              <a:rPr lang="fr-BE" smtClean="0"/>
              <a:t>11-02-26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9B155DC-5F65-42D0-880D-70ED0547A2C0}" type="slidenum">
              <a:rPr lang="fr-BE" smtClean="0"/>
              <a:t>‹N°›</a:t>
            </a:fld>
            <a:endParaRPr lang="fr-BE"/>
          </a:p>
        </p:txBody>
      </p:sp>
      <p:sp>
        <p:nvSpPr>
          <p:cNvPr id="7" name="Rectangle 6">
            <a:extLst>
              <a:ext uri="{FF2B5EF4-FFF2-40B4-BE49-F238E27FC236}">
                <a16:creationId xmlns:a16="http://schemas.microsoft.com/office/drawing/2014/main" id="{A3DEF673-A664-CC4F-A50F-EF6EEEC23949}"/>
              </a:ext>
            </a:extLst>
          </p:cNvPr>
          <p:cNvSpPr/>
          <p:nvPr userDrawn="1"/>
        </p:nvSpPr>
        <p:spPr>
          <a:xfrm>
            <a:off x="0" y="6007596"/>
            <a:ext cx="9144000" cy="908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solidFill>
                <a:schemeClr val="bg1">
                  <a:lumMod val="85000"/>
                </a:schemeClr>
              </a:solidFill>
            </a:endParaRPr>
          </a:p>
        </p:txBody>
      </p:sp>
      <p:sp>
        <p:nvSpPr>
          <p:cNvPr id="8" name="Rectangle 7">
            <a:extLst>
              <a:ext uri="{FF2B5EF4-FFF2-40B4-BE49-F238E27FC236}">
                <a16:creationId xmlns:a16="http://schemas.microsoft.com/office/drawing/2014/main" id="{FA04977A-7F9E-D143-491E-B922302E4B78}"/>
              </a:ext>
            </a:extLst>
          </p:cNvPr>
          <p:cNvSpPr>
            <a:spLocks noChangeArrowheads="1"/>
          </p:cNvSpPr>
          <p:nvPr userDrawn="1"/>
        </p:nvSpPr>
        <p:spPr bwMode="auto">
          <a:xfrm>
            <a:off x="1311603" y="6140410"/>
            <a:ext cx="466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900" b="1">
                <a:solidFill>
                  <a:srgbClr val="009A44"/>
                </a:solidFill>
                <a:latin typeface="Arial" panose="020B0604020202020204" pitchFamily="34" charset="0"/>
                <a:cs typeface="Arial" panose="020B0604020202020204" pitchFamily="34" charset="0"/>
              </a:rPr>
              <a:t>Centre wallon de Recherches agronomiques</a:t>
            </a:r>
            <a:r>
              <a:rPr lang="fr-BE" altLang="fr-FR" sz="900" b="1">
                <a:solidFill>
                  <a:srgbClr val="009A44"/>
                </a:solidFill>
                <a:latin typeface="Arial" panose="020B0604020202020204" pitchFamily="34" charset="0"/>
                <a:cs typeface="Arial" panose="020B0604020202020204" pitchFamily="34" charset="0"/>
              </a:rPr>
              <a:t> </a:t>
            </a:r>
          </a:p>
          <a:p>
            <a:r>
              <a:rPr lang="fr-BE" altLang="fr-FR" sz="750">
                <a:latin typeface="Arial" panose="020B0604020202020204" pitchFamily="34" charset="0"/>
                <a:cs typeface="Arial" panose="020B0604020202020204" pitchFamily="34" charset="0"/>
              </a:rPr>
              <a:t>Répondre aux questions d’aujourd’hui et relever les défis de demain</a:t>
            </a:r>
            <a:endParaRPr lang="fr-FR" altLang="fr-FR" sz="750" i="1">
              <a:latin typeface="Arial" panose="020B0604020202020204" pitchFamily="34" charset="0"/>
              <a:cs typeface="Arial" panose="020B0604020202020204" pitchFamily="34" charset="0"/>
            </a:endParaRPr>
          </a:p>
          <a:p>
            <a:r>
              <a:rPr lang="fr-BE" altLang="fr-FR" sz="750" b="1">
                <a:solidFill>
                  <a:srgbClr val="C8102E"/>
                </a:solidFill>
                <a:latin typeface="Arial" panose="020B0604020202020204" pitchFamily="34" charset="0"/>
                <a:cs typeface="Arial" panose="020B0604020202020204" pitchFamily="34" charset="0"/>
              </a:rPr>
              <a:t>www.</a:t>
            </a:r>
            <a:r>
              <a:rPr lang="fr-FR" altLang="fr-FR" sz="750" b="1">
                <a:solidFill>
                  <a:srgbClr val="C8102E"/>
                </a:solidFill>
                <a:latin typeface="Arial" panose="020B0604020202020204" pitchFamily="34" charset="0"/>
                <a:cs typeface="Arial" panose="020B0604020202020204" pitchFamily="34" charset="0"/>
              </a:rPr>
              <a:t>cra.wallonie.be </a:t>
            </a:r>
          </a:p>
        </p:txBody>
      </p:sp>
      <p:pic>
        <p:nvPicPr>
          <p:cNvPr id="9" name="Image 8">
            <a:extLst>
              <a:ext uri="{FF2B5EF4-FFF2-40B4-BE49-F238E27FC236}">
                <a16:creationId xmlns:a16="http://schemas.microsoft.com/office/drawing/2014/main" id="{D4F643BF-AD1E-7A2A-E07D-EC26F07FA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514" y="6007595"/>
            <a:ext cx="1114089" cy="850404"/>
          </a:xfrm>
          <a:prstGeom prst="rect">
            <a:avLst/>
          </a:prstGeom>
        </p:spPr>
      </p:pic>
      <p:sp>
        <p:nvSpPr>
          <p:cNvPr id="14" name="Titre 13">
            <a:extLst>
              <a:ext uri="{FF2B5EF4-FFF2-40B4-BE49-F238E27FC236}">
                <a16:creationId xmlns:a16="http://schemas.microsoft.com/office/drawing/2014/main" id="{2C2C6D9F-DA34-DBD7-8712-C8A593D4BF1B}"/>
              </a:ext>
            </a:extLst>
          </p:cNvPr>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12320260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a:prstGeom prst="rect">
            <a:avLst/>
          </a:prstGeom>
        </p:spPr>
        <p:txBody>
          <a:bodyPr/>
          <a:lstStyle/>
          <a:p>
            <a:r>
              <a:rPr lang="fr-FR"/>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6EFEAB48-76BC-4A75-87B7-A7A5C78C21DF}" type="datetimeFigureOut">
              <a:rPr lang="fr-BE" smtClean="0"/>
              <a:t>11-02-26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2427653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6EFEAB48-76BC-4A75-87B7-A7A5C78C21DF}" type="datetimeFigureOut">
              <a:rPr lang="fr-BE" smtClean="0"/>
              <a:t>11-02-26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9B155DC-5F65-42D0-880D-70ED0547A2C0}" type="slidenum">
              <a:rPr lang="fr-BE" smtClean="0"/>
              <a:t>‹N°›</a:t>
            </a:fld>
            <a:endParaRPr lang="fr-BE"/>
          </a:p>
        </p:txBody>
      </p:sp>
      <p:sp>
        <p:nvSpPr>
          <p:cNvPr id="7" name="Rectangle 6">
            <a:extLst>
              <a:ext uri="{FF2B5EF4-FFF2-40B4-BE49-F238E27FC236}">
                <a16:creationId xmlns:a16="http://schemas.microsoft.com/office/drawing/2014/main" id="{A3DEF673-A664-CC4F-A50F-EF6EEEC23949}"/>
              </a:ext>
            </a:extLst>
          </p:cNvPr>
          <p:cNvSpPr/>
          <p:nvPr userDrawn="1"/>
        </p:nvSpPr>
        <p:spPr>
          <a:xfrm>
            <a:off x="0" y="6007596"/>
            <a:ext cx="9144000" cy="908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solidFill>
                <a:schemeClr val="bg1">
                  <a:lumMod val="85000"/>
                </a:schemeClr>
              </a:solidFill>
            </a:endParaRPr>
          </a:p>
        </p:txBody>
      </p:sp>
      <p:sp>
        <p:nvSpPr>
          <p:cNvPr id="8" name="Rectangle 7">
            <a:extLst>
              <a:ext uri="{FF2B5EF4-FFF2-40B4-BE49-F238E27FC236}">
                <a16:creationId xmlns:a16="http://schemas.microsoft.com/office/drawing/2014/main" id="{FA04977A-7F9E-D143-491E-B922302E4B78}"/>
              </a:ext>
            </a:extLst>
          </p:cNvPr>
          <p:cNvSpPr>
            <a:spLocks noChangeArrowheads="1"/>
          </p:cNvSpPr>
          <p:nvPr userDrawn="1"/>
        </p:nvSpPr>
        <p:spPr bwMode="auto">
          <a:xfrm>
            <a:off x="1311603" y="6140410"/>
            <a:ext cx="466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900" b="1">
                <a:solidFill>
                  <a:srgbClr val="009A44"/>
                </a:solidFill>
                <a:latin typeface="Arial" panose="020B0604020202020204" pitchFamily="34" charset="0"/>
                <a:cs typeface="Arial" panose="020B0604020202020204" pitchFamily="34" charset="0"/>
              </a:rPr>
              <a:t>Centre wallon de Recherches agronomiques</a:t>
            </a:r>
            <a:r>
              <a:rPr lang="fr-BE" altLang="fr-FR" sz="900" b="1">
                <a:solidFill>
                  <a:srgbClr val="009A44"/>
                </a:solidFill>
                <a:latin typeface="Arial" panose="020B0604020202020204" pitchFamily="34" charset="0"/>
                <a:cs typeface="Arial" panose="020B0604020202020204" pitchFamily="34" charset="0"/>
              </a:rPr>
              <a:t> </a:t>
            </a:r>
          </a:p>
          <a:p>
            <a:r>
              <a:rPr lang="fr-BE" altLang="fr-FR" sz="750">
                <a:latin typeface="Arial" panose="020B0604020202020204" pitchFamily="34" charset="0"/>
                <a:cs typeface="Arial" panose="020B0604020202020204" pitchFamily="34" charset="0"/>
              </a:rPr>
              <a:t>Répondre aux questions d’aujourd’hui et relever les défis de demain</a:t>
            </a:r>
            <a:endParaRPr lang="fr-FR" altLang="fr-FR" sz="750" i="1">
              <a:latin typeface="Arial" panose="020B0604020202020204" pitchFamily="34" charset="0"/>
              <a:cs typeface="Arial" panose="020B0604020202020204" pitchFamily="34" charset="0"/>
            </a:endParaRPr>
          </a:p>
          <a:p>
            <a:r>
              <a:rPr lang="fr-BE" altLang="fr-FR" sz="750" b="1">
                <a:solidFill>
                  <a:srgbClr val="C8102E"/>
                </a:solidFill>
                <a:latin typeface="Arial" panose="020B0604020202020204" pitchFamily="34" charset="0"/>
                <a:cs typeface="Arial" panose="020B0604020202020204" pitchFamily="34" charset="0"/>
              </a:rPr>
              <a:t>www.</a:t>
            </a:r>
            <a:r>
              <a:rPr lang="fr-FR" altLang="fr-FR" sz="750" b="1">
                <a:solidFill>
                  <a:srgbClr val="C8102E"/>
                </a:solidFill>
                <a:latin typeface="Arial" panose="020B0604020202020204" pitchFamily="34" charset="0"/>
                <a:cs typeface="Arial" panose="020B0604020202020204" pitchFamily="34" charset="0"/>
              </a:rPr>
              <a:t>cra.wallonie.be </a:t>
            </a:r>
          </a:p>
        </p:txBody>
      </p:sp>
      <p:pic>
        <p:nvPicPr>
          <p:cNvPr id="9" name="Image 8">
            <a:extLst>
              <a:ext uri="{FF2B5EF4-FFF2-40B4-BE49-F238E27FC236}">
                <a16:creationId xmlns:a16="http://schemas.microsoft.com/office/drawing/2014/main" id="{D4F643BF-AD1E-7A2A-E07D-EC26F07FA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514" y="6007595"/>
            <a:ext cx="1114089" cy="850404"/>
          </a:xfrm>
          <a:prstGeom prst="rect">
            <a:avLst/>
          </a:prstGeom>
        </p:spPr>
      </p:pic>
      <p:sp>
        <p:nvSpPr>
          <p:cNvPr id="14" name="Titre 13">
            <a:extLst>
              <a:ext uri="{FF2B5EF4-FFF2-40B4-BE49-F238E27FC236}">
                <a16:creationId xmlns:a16="http://schemas.microsoft.com/office/drawing/2014/main" id="{2C2C6D9F-DA34-DBD7-8712-C8A593D4BF1B}"/>
              </a:ext>
            </a:extLst>
          </p:cNvPr>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411379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a:prstGeom prst="rect">
            <a:avLst/>
          </a:prstGeom>
        </p:spPr>
        <p:txBody>
          <a:bodyPr anchor="t"/>
          <a:lstStyle>
            <a:lvl1pPr algn="l">
              <a:defRPr sz="3000" b="1" cap="all"/>
            </a:lvl1pPr>
          </a:lstStyle>
          <a:p>
            <a:r>
              <a:rPr lang="fr-FR"/>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EFEAB48-76BC-4A75-87B7-A7A5C78C21DF}" type="datetimeFigureOut">
              <a:rPr lang="fr-BE" smtClean="0"/>
              <a:t>11-02-26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14989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endParaRPr lang="fr-BE"/>
          </a:p>
        </p:txBody>
      </p:sp>
      <p:sp>
        <p:nvSpPr>
          <p:cNvPr id="3" name="Espace réservé du contenu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6EFEAB48-76BC-4A75-87B7-A7A5C78C21DF}" type="datetimeFigureOut">
              <a:rPr lang="fr-BE" smtClean="0"/>
              <a:t>11-02-26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254662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6EFEAB48-76BC-4A75-87B7-A7A5C78C21DF}" type="datetimeFigureOut">
              <a:rPr lang="fr-BE" smtClean="0"/>
              <a:t>11-02-26</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2594344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6EFEAB48-76BC-4A75-87B7-A7A5C78C21DF}" type="datetimeFigureOut">
              <a:rPr lang="fr-BE" smtClean="0"/>
              <a:t>11-02-26</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1266297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EFEAB48-76BC-4A75-87B7-A7A5C78C21DF}" type="datetimeFigureOut">
              <a:rPr lang="fr-BE" smtClean="0"/>
              <a:t>11-02-26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747967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EFEAB48-76BC-4A75-87B7-A7A5C78C21DF}" type="datetimeFigureOut">
              <a:rPr lang="fr-BE" smtClean="0"/>
              <a:t>11-02-26</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9B155DC-5F65-42D0-880D-70ED0547A2C0}" type="slidenum">
              <a:rPr lang="fr-BE" smtClean="0"/>
              <a:t>‹N°›</a:t>
            </a:fld>
            <a:endParaRPr lang="fr-BE"/>
          </a:p>
        </p:txBody>
      </p:sp>
      <p:sp>
        <p:nvSpPr>
          <p:cNvPr id="7" name="Rectangle 6">
            <a:extLst>
              <a:ext uri="{FF2B5EF4-FFF2-40B4-BE49-F238E27FC236}">
                <a16:creationId xmlns:a16="http://schemas.microsoft.com/office/drawing/2014/main" id="{4590B82A-139D-2C9F-252D-1CD60CA5712D}"/>
              </a:ext>
            </a:extLst>
          </p:cNvPr>
          <p:cNvSpPr/>
          <p:nvPr userDrawn="1"/>
        </p:nvSpPr>
        <p:spPr>
          <a:xfrm>
            <a:off x="0" y="6007596"/>
            <a:ext cx="9144000" cy="908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solidFill>
                <a:schemeClr val="bg1">
                  <a:lumMod val="85000"/>
                </a:schemeClr>
              </a:solidFill>
            </a:endParaRPr>
          </a:p>
        </p:txBody>
      </p:sp>
      <p:sp>
        <p:nvSpPr>
          <p:cNvPr id="8" name="Rectangle 7">
            <a:extLst>
              <a:ext uri="{FF2B5EF4-FFF2-40B4-BE49-F238E27FC236}">
                <a16:creationId xmlns:a16="http://schemas.microsoft.com/office/drawing/2014/main" id="{08B730D0-4C96-ED5A-5EDE-445C96A6BFB1}"/>
              </a:ext>
            </a:extLst>
          </p:cNvPr>
          <p:cNvSpPr>
            <a:spLocks noChangeArrowheads="1"/>
          </p:cNvSpPr>
          <p:nvPr userDrawn="1"/>
        </p:nvSpPr>
        <p:spPr bwMode="auto">
          <a:xfrm>
            <a:off x="1311603" y="6140410"/>
            <a:ext cx="466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900" b="1">
                <a:solidFill>
                  <a:srgbClr val="009A44"/>
                </a:solidFill>
                <a:latin typeface="Arial" panose="020B0604020202020204" pitchFamily="34" charset="0"/>
                <a:cs typeface="Arial" panose="020B0604020202020204" pitchFamily="34" charset="0"/>
              </a:rPr>
              <a:t>Centre wallon de Recherches agronomiques</a:t>
            </a:r>
            <a:r>
              <a:rPr lang="fr-BE" altLang="fr-FR" sz="900" b="1">
                <a:solidFill>
                  <a:srgbClr val="009A44"/>
                </a:solidFill>
                <a:latin typeface="Arial" panose="020B0604020202020204" pitchFamily="34" charset="0"/>
                <a:cs typeface="Arial" panose="020B0604020202020204" pitchFamily="34" charset="0"/>
              </a:rPr>
              <a:t> </a:t>
            </a:r>
          </a:p>
          <a:p>
            <a:r>
              <a:rPr lang="fr-BE" altLang="fr-FR" sz="750">
                <a:latin typeface="Arial" panose="020B0604020202020204" pitchFamily="34" charset="0"/>
                <a:cs typeface="Arial" panose="020B0604020202020204" pitchFamily="34" charset="0"/>
              </a:rPr>
              <a:t>Répondre aux questions d’aujourd’hui et relever les défis de demain</a:t>
            </a:r>
            <a:endParaRPr lang="fr-FR" altLang="fr-FR" sz="750" i="1">
              <a:latin typeface="Arial" panose="020B0604020202020204" pitchFamily="34" charset="0"/>
              <a:cs typeface="Arial" panose="020B0604020202020204" pitchFamily="34" charset="0"/>
            </a:endParaRPr>
          </a:p>
          <a:p>
            <a:r>
              <a:rPr lang="fr-BE" altLang="fr-FR" sz="750" b="1">
                <a:solidFill>
                  <a:srgbClr val="C8102E"/>
                </a:solidFill>
                <a:latin typeface="Arial" panose="020B0604020202020204" pitchFamily="34" charset="0"/>
                <a:cs typeface="Arial" panose="020B0604020202020204" pitchFamily="34" charset="0"/>
              </a:rPr>
              <a:t>www.</a:t>
            </a:r>
            <a:r>
              <a:rPr lang="fr-FR" altLang="fr-FR" sz="750" b="1">
                <a:solidFill>
                  <a:srgbClr val="C8102E"/>
                </a:solidFill>
                <a:latin typeface="Arial" panose="020B0604020202020204" pitchFamily="34" charset="0"/>
                <a:cs typeface="Arial" panose="020B0604020202020204" pitchFamily="34" charset="0"/>
              </a:rPr>
              <a:t>cra.wallonie.be </a:t>
            </a:r>
          </a:p>
        </p:txBody>
      </p:sp>
      <p:pic>
        <p:nvPicPr>
          <p:cNvPr id="9" name="Image 8">
            <a:extLst>
              <a:ext uri="{FF2B5EF4-FFF2-40B4-BE49-F238E27FC236}">
                <a16:creationId xmlns:a16="http://schemas.microsoft.com/office/drawing/2014/main" id="{785A2265-512C-A12F-52DC-3840E51359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7514" y="6007595"/>
            <a:ext cx="1114089" cy="850404"/>
          </a:xfrm>
          <a:prstGeom prst="rect">
            <a:avLst/>
          </a:prstGeom>
        </p:spPr>
      </p:pic>
    </p:spTree>
    <p:extLst>
      <p:ext uri="{BB962C8B-B14F-4D97-AF65-F5344CB8AC3E}">
        <p14:creationId xmlns:p14="http://schemas.microsoft.com/office/powerpoint/2010/main" val="21653699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a:prstGeom prst="rect">
            <a:avLst/>
          </a:prstGeom>
        </p:spPr>
        <p:txBody>
          <a:bodyPr anchor="b"/>
          <a:lstStyle>
            <a:lvl1pPr algn="l">
              <a:defRPr sz="1500" b="1"/>
            </a:lvl1pPr>
          </a:lstStyle>
          <a:p>
            <a:r>
              <a:rPr lang="fr-FR"/>
              <a:t>Modifiez le style du titre</a:t>
            </a:r>
            <a:endParaRPr lang="fr-BE"/>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EFEAB48-76BC-4A75-87B7-A7A5C78C21DF}" type="datetimeFigureOut">
              <a:rPr lang="fr-BE" smtClean="0"/>
              <a:t>11-02-26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3523557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1500" b="1"/>
            </a:lvl1pPr>
          </a:lstStyle>
          <a:p>
            <a:r>
              <a:rPr lang="fr-FR"/>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EFEAB48-76BC-4A75-87B7-A7A5C78C21DF}" type="datetimeFigureOut">
              <a:rPr lang="fr-BE" smtClean="0"/>
              <a:t>11-02-26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3313629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6EFEAB48-76BC-4A75-87B7-A7A5C78C21DF}" type="datetimeFigureOut">
              <a:rPr lang="fr-BE" smtClean="0"/>
              <a:t>11-02-26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1490616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a:prstGeom prst="rect">
            <a:avLst/>
          </a:prstGeo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6EFEAB48-76BC-4A75-87B7-A7A5C78C21DF}" type="datetimeFigureOut">
              <a:rPr lang="fr-BE" smtClean="0"/>
              <a:t>11-02-26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4055324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6EFEAB48-76BC-4A75-87B7-A7A5C78C21DF}" type="datetimeFigureOut">
              <a:rPr lang="fr-BE" smtClean="0"/>
              <a:t>11-02-26</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22477891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6EFEAB48-76BC-4A75-87B7-A7A5C78C21DF}" type="datetimeFigureOut">
              <a:rPr lang="fr-BE" smtClean="0"/>
              <a:t>11-02-26</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307790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6EFEAB48-76BC-4A75-87B7-A7A5C78C21DF}" type="datetimeFigureOut">
              <a:rPr lang="fr-BE" smtClean="0"/>
              <a:t>11-02-26</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1921864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6EFEAB48-76BC-4A75-87B7-A7A5C78C21DF}" type="datetimeFigureOut">
              <a:rPr lang="fr-BE" smtClean="0"/>
              <a:t>11-02-26</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2985723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FEAB48-76BC-4A75-87B7-A7A5C78C21DF}" type="datetimeFigureOut">
              <a:rPr lang="fr-BE" smtClean="0"/>
              <a:t>11-02-26</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3681151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EFEAB48-76BC-4A75-87B7-A7A5C78C21DF}" type="datetimeFigureOut">
              <a:rPr lang="fr-BE" smtClean="0"/>
              <a:t>11-02-26</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274228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6EFEAB48-76BC-4A75-87B7-A7A5C78C21DF}" type="datetimeFigureOut">
              <a:rPr lang="fr-BE" smtClean="0"/>
              <a:t>11-02-26</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E9B155DC-5F65-42D0-880D-70ED0547A2C0}" type="slidenum">
              <a:rPr lang="fr-BE" smtClean="0"/>
              <a:t>‹N°›</a:t>
            </a:fld>
            <a:endParaRPr lang="fr-BE"/>
          </a:p>
        </p:txBody>
      </p:sp>
    </p:spTree>
    <p:extLst>
      <p:ext uri="{BB962C8B-B14F-4D97-AF65-F5344CB8AC3E}">
        <p14:creationId xmlns:p14="http://schemas.microsoft.com/office/powerpoint/2010/main" val="228582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FEAB48-76BC-4A75-87B7-A7A5C78C21DF}" type="datetimeFigureOut">
              <a:rPr lang="fr-BE" smtClean="0"/>
              <a:t>11-02-26</a:t>
            </a:fld>
            <a:endParaRPr lang="fr-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B155DC-5F65-42D0-880D-70ED0547A2C0}" type="slidenum">
              <a:rPr lang="fr-BE" smtClean="0"/>
              <a:t>‹N°›</a:t>
            </a:fld>
            <a:endParaRPr lang="fr-BE"/>
          </a:p>
        </p:txBody>
      </p:sp>
      <p:sp>
        <p:nvSpPr>
          <p:cNvPr id="7" name="Rectangle 6">
            <a:extLst>
              <a:ext uri="{FF2B5EF4-FFF2-40B4-BE49-F238E27FC236}">
                <a16:creationId xmlns:a16="http://schemas.microsoft.com/office/drawing/2014/main" id="{8ECB601F-9C9A-496D-7292-FFF7AF33584C}"/>
              </a:ext>
            </a:extLst>
          </p:cNvPr>
          <p:cNvSpPr/>
          <p:nvPr userDrawn="1"/>
        </p:nvSpPr>
        <p:spPr>
          <a:xfrm>
            <a:off x="0" y="6007596"/>
            <a:ext cx="9144000" cy="908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solidFill>
                <a:schemeClr val="bg1">
                  <a:lumMod val="85000"/>
                </a:schemeClr>
              </a:solidFill>
            </a:endParaRPr>
          </a:p>
        </p:txBody>
      </p:sp>
      <p:sp>
        <p:nvSpPr>
          <p:cNvPr id="8" name="Rectangle 7">
            <a:extLst>
              <a:ext uri="{FF2B5EF4-FFF2-40B4-BE49-F238E27FC236}">
                <a16:creationId xmlns:a16="http://schemas.microsoft.com/office/drawing/2014/main" id="{E9019CBD-4E7B-9DCB-C1DD-AB69C7CF8B26}"/>
              </a:ext>
            </a:extLst>
          </p:cNvPr>
          <p:cNvSpPr>
            <a:spLocks noChangeArrowheads="1"/>
          </p:cNvSpPr>
          <p:nvPr userDrawn="1"/>
        </p:nvSpPr>
        <p:spPr bwMode="auto">
          <a:xfrm>
            <a:off x="1311603" y="6140410"/>
            <a:ext cx="466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900" b="1">
                <a:solidFill>
                  <a:srgbClr val="009A44"/>
                </a:solidFill>
                <a:latin typeface="Arial" panose="020B0604020202020204" pitchFamily="34" charset="0"/>
                <a:cs typeface="Arial" panose="020B0604020202020204" pitchFamily="34" charset="0"/>
              </a:rPr>
              <a:t>Centre wallon de Recherches agronomiques</a:t>
            </a:r>
            <a:r>
              <a:rPr lang="fr-BE" altLang="fr-FR" sz="900" b="1">
                <a:solidFill>
                  <a:srgbClr val="009A44"/>
                </a:solidFill>
                <a:latin typeface="Arial" panose="020B0604020202020204" pitchFamily="34" charset="0"/>
                <a:cs typeface="Arial" panose="020B0604020202020204" pitchFamily="34" charset="0"/>
              </a:rPr>
              <a:t> </a:t>
            </a:r>
          </a:p>
          <a:p>
            <a:r>
              <a:rPr lang="fr-BE" altLang="fr-FR" sz="750">
                <a:latin typeface="Arial" panose="020B0604020202020204" pitchFamily="34" charset="0"/>
                <a:cs typeface="Arial" panose="020B0604020202020204" pitchFamily="34" charset="0"/>
              </a:rPr>
              <a:t>Répondre aux questions d’aujourd’hui et relever les défis de demain</a:t>
            </a:r>
            <a:endParaRPr lang="fr-FR" altLang="fr-FR" sz="750" i="1">
              <a:latin typeface="Arial" panose="020B0604020202020204" pitchFamily="34" charset="0"/>
              <a:cs typeface="Arial" panose="020B0604020202020204" pitchFamily="34" charset="0"/>
            </a:endParaRPr>
          </a:p>
          <a:p>
            <a:r>
              <a:rPr lang="fr-BE" altLang="fr-FR" sz="750" b="1">
                <a:solidFill>
                  <a:srgbClr val="C8102E"/>
                </a:solidFill>
                <a:latin typeface="Arial" panose="020B0604020202020204" pitchFamily="34" charset="0"/>
                <a:cs typeface="Arial" panose="020B0604020202020204" pitchFamily="34" charset="0"/>
              </a:rPr>
              <a:t>www.</a:t>
            </a:r>
            <a:r>
              <a:rPr lang="fr-FR" altLang="fr-FR" sz="750" b="1">
                <a:solidFill>
                  <a:srgbClr val="C8102E"/>
                </a:solidFill>
                <a:latin typeface="Arial" panose="020B0604020202020204" pitchFamily="34" charset="0"/>
                <a:cs typeface="Arial" panose="020B0604020202020204" pitchFamily="34" charset="0"/>
              </a:rPr>
              <a:t>cra.wallonie.be </a:t>
            </a:r>
          </a:p>
        </p:txBody>
      </p:sp>
      <p:pic>
        <p:nvPicPr>
          <p:cNvPr id="9" name="Image 8">
            <a:extLst>
              <a:ext uri="{FF2B5EF4-FFF2-40B4-BE49-F238E27FC236}">
                <a16:creationId xmlns:a16="http://schemas.microsoft.com/office/drawing/2014/main" id="{8F1ED019-9369-E473-0C01-73A460FF839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514" y="6007595"/>
            <a:ext cx="1114089" cy="850404"/>
          </a:xfrm>
          <a:prstGeom prst="rect">
            <a:avLst/>
          </a:prstGeom>
        </p:spPr>
      </p:pic>
    </p:spTree>
    <p:extLst>
      <p:ext uri="{BB962C8B-B14F-4D97-AF65-F5344CB8AC3E}">
        <p14:creationId xmlns:p14="http://schemas.microsoft.com/office/powerpoint/2010/main" val="104227557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200" y="1257477"/>
            <a:ext cx="8229600" cy="486868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FEAB48-76BC-4A75-87B7-A7A5C78C21DF}" type="datetimeFigureOut">
              <a:rPr lang="fr-BE" smtClean="0"/>
              <a:t>11-02-26</a:t>
            </a:fld>
            <a:endParaRPr lang="fr-BE"/>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B155DC-5F65-42D0-880D-70ED0547A2C0}" type="slidenum">
              <a:rPr lang="fr-BE" smtClean="0"/>
              <a:t>‹N°›</a:t>
            </a:fld>
            <a:endParaRPr lang="fr-BE"/>
          </a:p>
        </p:txBody>
      </p:sp>
      <p:sp>
        <p:nvSpPr>
          <p:cNvPr id="8" name="Rectangle 7">
            <a:extLst>
              <a:ext uri="{FF2B5EF4-FFF2-40B4-BE49-F238E27FC236}">
                <a16:creationId xmlns:a16="http://schemas.microsoft.com/office/drawing/2014/main" id="{442EF443-A661-4018-142B-4023955ED835}"/>
              </a:ext>
            </a:extLst>
          </p:cNvPr>
          <p:cNvSpPr/>
          <p:nvPr userDrawn="1"/>
        </p:nvSpPr>
        <p:spPr>
          <a:xfrm>
            <a:off x="0" y="6007596"/>
            <a:ext cx="9144000" cy="908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a:solidFill>
                <a:schemeClr val="bg1">
                  <a:lumMod val="85000"/>
                </a:schemeClr>
              </a:solidFill>
            </a:endParaRPr>
          </a:p>
        </p:txBody>
      </p:sp>
      <p:sp>
        <p:nvSpPr>
          <p:cNvPr id="9" name="Rectangle 8">
            <a:extLst>
              <a:ext uri="{FF2B5EF4-FFF2-40B4-BE49-F238E27FC236}">
                <a16:creationId xmlns:a16="http://schemas.microsoft.com/office/drawing/2014/main" id="{4C811AFF-BD78-E18E-2DE2-69B6A2D427EA}"/>
              </a:ext>
            </a:extLst>
          </p:cNvPr>
          <p:cNvSpPr>
            <a:spLocks noChangeArrowheads="1"/>
          </p:cNvSpPr>
          <p:nvPr userDrawn="1"/>
        </p:nvSpPr>
        <p:spPr bwMode="auto">
          <a:xfrm>
            <a:off x="1311603" y="6140410"/>
            <a:ext cx="466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altLang="fr-FR" sz="900" b="1">
                <a:solidFill>
                  <a:srgbClr val="009A44"/>
                </a:solidFill>
                <a:latin typeface="Arial" panose="020B0604020202020204" pitchFamily="34" charset="0"/>
                <a:cs typeface="Arial" panose="020B0604020202020204" pitchFamily="34" charset="0"/>
              </a:rPr>
              <a:t>Centre wallon de Recherches agronomiques</a:t>
            </a:r>
            <a:r>
              <a:rPr lang="fr-BE" altLang="fr-FR" sz="900" b="1">
                <a:solidFill>
                  <a:srgbClr val="009A44"/>
                </a:solidFill>
                <a:latin typeface="Arial" panose="020B0604020202020204" pitchFamily="34" charset="0"/>
                <a:cs typeface="Arial" panose="020B0604020202020204" pitchFamily="34" charset="0"/>
              </a:rPr>
              <a:t> </a:t>
            </a:r>
          </a:p>
          <a:p>
            <a:r>
              <a:rPr lang="fr-BE" altLang="fr-FR" sz="750">
                <a:latin typeface="Arial" panose="020B0604020202020204" pitchFamily="34" charset="0"/>
                <a:cs typeface="Arial" panose="020B0604020202020204" pitchFamily="34" charset="0"/>
              </a:rPr>
              <a:t>Répondre aux questions d’aujourd’hui et relever les défis de demain</a:t>
            </a:r>
            <a:endParaRPr lang="fr-FR" altLang="fr-FR" sz="750" i="1">
              <a:latin typeface="Arial" panose="020B0604020202020204" pitchFamily="34" charset="0"/>
              <a:cs typeface="Arial" panose="020B0604020202020204" pitchFamily="34" charset="0"/>
            </a:endParaRPr>
          </a:p>
          <a:p>
            <a:r>
              <a:rPr lang="fr-BE" altLang="fr-FR" sz="750" b="1">
                <a:solidFill>
                  <a:srgbClr val="C8102E"/>
                </a:solidFill>
                <a:latin typeface="Arial" panose="020B0604020202020204" pitchFamily="34" charset="0"/>
                <a:cs typeface="Arial" panose="020B0604020202020204" pitchFamily="34" charset="0"/>
              </a:rPr>
              <a:t>www.</a:t>
            </a:r>
            <a:r>
              <a:rPr lang="fr-FR" altLang="fr-FR" sz="750" b="1">
                <a:solidFill>
                  <a:srgbClr val="C8102E"/>
                </a:solidFill>
                <a:latin typeface="Arial" panose="020B0604020202020204" pitchFamily="34" charset="0"/>
                <a:cs typeface="Arial" panose="020B0604020202020204" pitchFamily="34" charset="0"/>
              </a:rPr>
              <a:t>cra.wallonie.be </a:t>
            </a:r>
          </a:p>
        </p:txBody>
      </p:sp>
      <p:pic>
        <p:nvPicPr>
          <p:cNvPr id="10" name="Image 9">
            <a:extLst>
              <a:ext uri="{FF2B5EF4-FFF2-40B4-BE49-F238E27FC236}">
                <a16:creationId xmlns:a16="http://schemas.microsoft.com/office/drawing/2014/main" id="{FD911A6F-7F01-2AAD-0697-EB554208F3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7514" y="6007595"/>
            <a:ext cx="1114089" cy="850404"/>
          </a:xfrm>
          <a:prstGeom prst="rect">
            <a:avLst/>
          </a:prstGeom>
        </p:spPr>
      </p:pic>
      <p:sp>
        <p:nvSpPr>
          <p:cNvPr id="12" name="Espace réservé du titre 11">
            <a:extLst>
              <a:ext uri="{FF2B5EF4-FFF2-40B4-BE49-F238E27FC236}">
                <a16:creationId xmlns:a16="http://schemas.microsoft.com/office/drawing/2014/main" id="{1E8C2401-2CAC-0F02-66FD-E18FBF46319E}"/>
              </a:ext>
            </a:extLst>
          </p:cNvPr>
          <p:cNvSpPr>
            <a:spLocks noGrp="1"/>
          </p:cNvSpPr>
          <p:nvPr>
            <p:ph type="title"/>
          </p:nvPr>
        </p:nvSpPr>
        <p:spPr>
          <a:xfrm>
            <a:off x="457200" y="115010"/>
            <a:ext cx="7886700" cy="793711"/>
          </a:xfrm>
          <a:prstGeom prst="rect">
            <a:avLst/>
          </a:prstGeom>
        </p:spPr>
        <p:txBody>
          <a:bodyPr vert="horz" lIns="91440" tIns="45720" rIns="91440" bIns="45720" rtlCol="0" anchor="ctr">
            <a:normAutofit/>
          </a:bodyPr>
          <a:lstStyle/>
          <a:p>
            <a:r>
              <a:rPr lang="fr-FR"/>
              <a:t>Modifiez le style du titre</a:t>
            </a:r>
            <a:endParaRPr lang="fr-BE"/>
          </a:p>
        </p:txBody>
      </p:sp>
    </p:spTree>
    <p:extLst>
      <p:ext uri="{BB962C8B-B14F-4D97-AF65-F5344CB8AC3E}">
        <p14:creationId xmlns:p14="http://schemas.microsoft.com/office/powerpoint/2010/main" val="18769701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685800" rtl="0" eaLnBrk="1" latinLnBrk="0" hangingPunct="1">
        <a:spcBef>
          <a:spcPct val="0"/>
        </a:spcBef>
        <a:buNone/>
        <a:defRPr sz="2400" kern="1200">
          <a:solidFill>
            <a:srgbClr val="009A44"/>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decide.cra.wallonie.be/"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png"/><Relationship Id="rId7" Type="http://schemas.openxmlformats.org/officeDocument/2006/relationships/diagramLayout" Target="../diagrams/layout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Data" Target="../diagrams/data2.xml"/><Relationship Id="rId5" Type="http://schemas.openxmlformats.org/officeDocument/2006/relationships/image" Target="../media/image30.svg"/><Relationship Id="rId10" Type="http://schemas.microsoft.com/office/2007/relationships/diagramDrawing" Target="../diagrams/drawing2.xml"/><Relationship Id="rId4" Type="http://schemas.openxmlformats.org/officeDocument/2006/relationships/image" Target="../media/image29.png"/><Relationship Id="rId9" Type="http://schemas.openxmlformats.org/officeDocument/2006/relationships/diagramColors" Target="../diagrams/colors2.xml"/></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wmf"/><Relationship Id="rId5" Type="http://schemas.openxmlformats.org/officeDocument/2006/relationships/image" Target="../media/image40.png"/><Relationship Id="rId4" Type="http://schemas.openxmlformats.org/officeDocument/2006/relationships/image" Target="../media/image39.t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commission.europa.eu/strategy-and-policy/priorities-2019-2024/european-green-deal_en" TargetMode="Externa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02" y="0"/>
            <a:ext cx="2700300" cy="1545891"/>
          </a:xfrm>
          <a:prstGeom prst="rect">
            <a:avLst/>
          </a:prstGeom>
        </p:spPr>
      </p:pic>
      <p:sp>
        <p:nvSpPr>
          <p:cNvPr id="6" name="ZoneTexte 5"/>
          <p:cNvSpPr txBox="1"/>
          <p:nvPr/>
        </p:nvSpPr>
        <p:spPr>
          <a:xfrm>
            <a:off x="5522976" y="6075115"/>
            <a:ext cx="3494900" cy="715581"/>
          </a:xfrm>
          <a:prstGeom prst="rect">
            <a:avLst/>
          </a:prstGeom>
          <a:noFill/>
        </p:spPr>
        <p:txBody>
          <a:bodyPr wrap="square" rtlCol="0">
            <a:spAutoFit/>
          </a:bodyPr>
          <a:lstStyle/>
          <a:p>
            <a:pPr algn="r" defTabSz="685800"/>
            <a:r>
              <a:rPr lang="fr-BE" sz="1350" dirty="0">
                <a:solidFill>
                  <a:prstClr val="black"/>
                </a:solidFill>
                <a:latin typeface="Aptos" panose="020B0004020202020204" pitchFamily="34" charset="0"/>
              </a:rPr>
              <a:t>Bastien </a:t>
            </a:r>
            <a:r>
              <a:rPr lang="fr-BE" sz="1350" dirty="0" err="1">
                <a:solidFill>
                  <a:prstClr val="black"/>
                </a:solidFill>
                <a:latin typeface="Aptos" panose="020B0004020202020204" pitchFamily="34" charset="0"/>
              </a:rPr>
              <a:t>Durenne</a:t>
            </a:r>
            <a:r>
              <a:rPr lang="fr-BE" sz="1350" dirty="0">
                <a:solidFill>
                  <a:prstClr val="black"/>
                </a:solidFill>
                <a:latin typeface="Aptos" panose="020B0004020202020204" pitchFamily="34" charset="0"/>
              </a:rPr>
              <a:t> &amp; Sophie Monfort</a:t>
            </a:r>
          </a:p>
          <a:p>
            <a:pPr algn="r" defTabSz="685800"/>
            <a:r>
              <a:rPr lang="fr-BE" sz="1350" dirty="0">
                <a:solidFill>
                  <a:prstClr val="black"/>
                </a:solidFill>
                <a:latin typeface="Aptos" panose="020B0004020202020204" pitchFamily="34" charset="0"/>
              </a:rPr>
              <a:t>U7 Sols, eaux et productions intégrées</a:t>
            </a:r>
          </a:p>
          <a:p>
            <a:pPr algn="r" defTabSz="685800"/>
            <a:r>
              <a:rPr lang="fr-BE" sz="1350" dirty="0">
                <a:solidFill>
                  <a:prstClr val="black"/>
                </a:solidFill>
                <a:latin typeface="Aptos" panose="020B0004020202020204" pitchFamily="34" charset="0"/>
              </a:rPr>
              <a:t>U9 Agriculture et durabilité  </a:t>
            </a:r>
          </a:p>
        </p:txBody>
      </p:sp>
      <p:sp>
        <p:nvSpPr>
          <p:cNvPr id="8" name="ZoneTexte 7">
            <a:extLst>
              <a:ext uri="{FF2B5EF4-FFF2-40B4-BE49-F238E27FC236}">
                <a16:creationId xmlns:a16="http://schemas.microsoft.com/office/drawing/2014/main" id="{795F6B94-D124-952A-803F-28914B19667B}"/>
              </a:ext>
            </a:extLst>
          </p:cNvPr>
          <p:cNvSpPr txBox="1"/>
          <p:nvPr/>
        </p:nvSpPr>
        <p:spPr>
          <a:xfrm>
            <a:off x="1222976" y="1974827"/>
            <a:ext cx="7148041" cy="1754326"/>
          </a:xfrm>
          <a:prstGeom prst="rect">
            <a:avLst/>
          </a:prstGeom>
          <a:noFill/>
        </p:spPr>
        <p:txBody>
          <a:bodyPr wrap="square" rtlCol="0">
            <a:spAutoFit/>
          </a:bodyPr>
          <a:lstStyle/>
          <a:p>
            <a:pPr algn="ctr"/>
            <a:r>
              <a:rPr lang="fr-BE" sz="3600" b="1" dirty="0"/>
              <a:t>La quantification des usages de substances actives par culture et la notion de risque associé</a:t>
            </a:r>
          </a:p>
        </p:txBody>
      </p:sp>
      <p:sp>
        <p:nvSpPr>
          <p:cNvPr id="3" name="ZoneTexte 2">
            <a:extLst>
              <a:ext uri="{FF2B5EF4-FFF2-40B4-BE49-F238E27FC236}">
                <a16:creationId xmlns:a16="http://schemas.microsoft.com/office/drawing/2014/main" id="{8FE43DFF-4DC4-5A3E-31FD-415AADD16E55}"/>
              </a:ext>
            </a:extLst>
          </p:cNvPr>
          <p:cNvSpPr txBox="1"/>
          <p:nvPr/>
        </p:nvSpPr>
        <p:spPr>
          <a:xfrm>
            <a:off x="1777148" y="4250784"/>
            <a:ext cx="5623560" cy="461665"/>
          </a:xfrm>
          <a:prstGeom prst="rect">
            <a:avLst/>
          </a:prstGeom>
          <a:noFill/>
        </p:spPr>
        <p:txBody>
          <a:bodyPr wrap="square" rtlCol="0">
            <a:spAutoFit/>
          </a:bodyPr>
          <a:lstStyle/>
          <a:p>
            <a:pPr algn="r" defTabSz="685800"/>
            <a:r>
              <a:rPr lang="fr-BE" sz="2400" dirty="0" err="1">
                <a:solidFill>
                  <a:prstClr val="black"/>
                </a:solidFill>
                <a:latin typeface="Aptos" panose="020B0004020202020204" pitchFamily="34" charset="0"/>
              </a:rPr>
              <a:t>Phytolicence</a:t>
            </a:r>
            <a:r>
              <a:rPr lang="fr-BE" sz="2400" dirty="0">
                <a:solidFill>
                  <a:prstClr val="black"/>
                </a:solidFill>
                <a:latin typeface="Aptos" panose="020B0004020202020204" pitchFamily="34" charset="0"/>
              </a:rPr>
              <a:t> </a:t>
            </a:r>
            <a:r>
              <a:rPr lang="fr-BE" sz="2400" dirty="0" err="1">
                <a:solidFill>
                  <a:prstClr val="black"/>
                </a:solidFill>
                <a:latin typeface="Aptos" panose="020B0004020202020204" pitchFamily="34" charset="0"/>
              </a:rPr>
              <a:t>Fiwap</a:t>
            </a:r>
            <a:r>
              <a:rPr lang="fr-BE" sz="2400" dirty="0">
                <a:solidFill>
                  <a:prstClr val="black"/>
                </a:solidFill>
                <a:latin typeface="Aptos" panose="020B0004020202020204" pitchFamily="34" charset="0"/>
              </a:rPr>
              <a:t> du 15 Janvier 2026</a:t>
            </a:r>
          </a:p>
        </p:txBody>
      </p:sp>
    </p:spTree>
    <p:extLst>
      <p:ext uri="{BB962C8B-B14F-4D97-AF65-F5344CB8AC3E}">
        <p14:creationId xmlns:p14="http://schemas.microsoft.com/office/powerpoint/2010/main" val="195808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D7BFB-FF0A-48F7-252E-D53447A9262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542EAC8-DDC8-3574-7C0E-075274105303}"/>
              </a:ext>
            </a:extLst>
          </p:cNvPr>
          <p:cNvSpPr>
            <a:spLocks noGrp="1"/>
          </p:cNvSpPr>
          <p:nvPr>
            <p:ph type="title"/>
          </p:nvPr>
        </p:nvSpPr>
        <p:spPr>
          <a:xfrm>
            <a:off x="457200" y="759164"/>
            <a:ext cx="8229600" cy="675000"/>
          </a:xfrm>
        </p:spPr>
        <p:txBody>
          <a:bodyPr anchor="ctr">
            <a:normAutofit/>
          </a:bodyPr>
          <a:lstStyle/>
          <a:p>
            <a:r>
              <a:rPr lang="fr-BE" sz="3000" dirty="0">
                <a:latin typeface="Avenir Next LT Pro Demi" panose="020B0704020202020204" pitchFamily="34" charset="0"/>
              </a:rPr>
              <a:t>DMA: dose maximale autorisée</a:t>
            </a:r>
            <a:endParaRPr lang="fr-BE" dirty="0">
              <a:latin typeface="Avenir Next LT Pro Demi" panose="020B0704020202020204" pitchFamily="34" charset="0"/>
            </a:endParaRPr>
          </a:p>
        </p:txBody>
      </p:sp>
      <p:sp>
        <p:nvSpPr>
          <p:cNvPr id="15" name="ZoneTexte 14">
            <a:extLst>
              <a:ext uri="{FF2B5EF4-FFF2-40B4-BE49-F238E27FC236}">
                <a16:creationId xmlns:a16="http://schemas.microsoft.com/office/drawing/2014/main" id="{BD08387E-FECF-58DD-FA54-448DA400BC89}"/>
              </a:ext>
            </a:extLst>
          </p:cNvPr>
          <p:cNvSpPr txBox="1"/>
          <p:nvPr/>
        </p:nvSpPr>
        <p:spPr>
          <a:xfrm>
            <a:off x="8613649" y="6415224"/>
            <a:ext cx="450398"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10</a:t>
            </a:r>
          </a:p>
        </p:txBody>
      </p:sp>
      <p:sp>
        <p:nvSpPr>
          <p:cNvPr id="2" name="ZoneTexte 1">
            <a:extLst>
              <a:ext uri="{FF2B5EF4-FFF2-40B4-BE49-F238E27FC236}">
                <a16:creationId xmlns:a16="http://schemas.microsoft.com/office/drawing/2014/main" id="{1FBC1110-EADB-451C-F1B0-382E11FBAC26}"/>
              </a:ext>
            </a:extLst>
          </p:cNvPr>
          <p:cNvSpPr txBox="1"/>
          <p:nvPr/>
        </p:nvSpPr>
        <p:spPr>
          <a:xfrm>
            <a:off x="221775" y="2191289"/>
            <a:ext cx="1539000" cy="646331"/>
          </a:xfrm>
          <a:prstGeom prst="rect">
            <a:avLst/>
          </a:prstGeom>
          <a:noFill/>
        </p:spPr>
        <p:txBody>
          <a:bodyPr wrap="square" rtlCol="0">
            <a:spAutoFit/>
          </a:bodyPr>
          <a:lstStyle/>
          <a:p>
            <a:pPr algn="ctr" defTabSz="685800"/>
            <a:r>
              <a:rPr lang="fr-BE" dirty="0">
                <a:solidFill>
                  <a:prstClr val="black"/>
                </a:solidFill>
                <a:latin typeface="Avenir Next LT Pro" panose="020B0504020202020204" pitchFamily="34" charset="0"/>
              </a:rPr>
              <a:t>DMA de Corder ASBL</a:t>
            </a:r>
          </a:p>
        </p:txBody>
      </p:sp>
      <p:sp>
        <p:nvSpPr>
          <p:cNvPr id="4" name="ZoneTexte 3">
            <a:extLst>
              <a:ext uri="{FF2B5EF4-FFF2-40B4-BE49-F238E27FC236}">
                <a16:creationId xmlns:a16="http://schemas.microsoft.com/office/drawing/2014/main" id="{D6C994C5-7870-737D-7420-DE9EA3BBBC16}"/>
              </a:ext>
            </a:extLst>
          </p:cNvPr>
          <p:cNvSpPr txBox="1"/>
          <p:nvPr/>
        </p:nvSpPr>
        <p:spPr>
          <a:xfrm>
            <a:off x="1879977" y="2191289"/>
            <a:ext cx="1539000" cy="646331"/>
          </a:xfrm>
          <a:prstGeom prst="rect">
            <a:avLst/>
          </a:prstGeom>
          <a:noFill/>
        </p:spPr>
        <p:txBody>
          <a:bodyPr wrap="square" rtlCol="0">
            <a:spAutoFit/>
          </a:bodyPr>
          <a:lstStyle/>
          <a:p>
            <a:pPr algn="ctr" defTabSz="685800"/>
            <a:r>
              <a:rPr lang="fr-BE" dirty="0">
                <a:solidFill>
                  <a:prstClr val="black"/>
                </a:solidFill>
                <a:latin typeface="Avenir Next LT Pro" panose="020B0504020202020204" pitchFamily="34" charset="0"/>
              </a:rPr>
              <a:t>DMA via BDPPP</a:t>
            </a:r>
          </a:p>
        </p:txBody>
      </p:sp>
      <p:sp>
        <p:nvSpPr>
          <p:cNvPr id="5" name="ZoneTexte 4">
            <a:extLst>
              <a:ext uri="{FF2B5EF4-FFF2-40B4-BE49-F238E27FC236}">
                <a16:creationId xmlns:a16="http://schemas.microsoft.com/office/drawing/2014/main" id="{F4FC8FE9-BDA4-AEEC-E636-EDA13A298C45}"/>
              </a:ext>
            </a:extLst>
          </p:cNvPr>
          <p:cNvSpPr txBox="1"/>
          <p:nvPr/>
        </p:nvSpPr>
        <p:spPr>
          <a:xfrm>
            <a:off x="24097" y="3266958"/>
            <a:ext cx="3473357" cy="1615827"/>
          </a:xfrm>
          <a:prstGeom prst="rect">
            <a:avLst/>
          </a:prstGeom>
          <a:noFill/>
        </p:spPr>
        <p:txBody>
          <a:bodyPr wrap="square" rtlCol="0">
            <a:spAutoFit/>
          </a:bodyPr>
          <a:lstStyle/>
          <a:p>
            <a:pPr algn="ctr" defTabSz="685800">
              <a:lnSpc>
                <a:spcPct val="150000"/>
              </a:lnSpc>
            </a:pPr>
            <a:r>
              <a:rPr lang="fr-BE" b="1" dirty="0">
                <a:solidFill>
                  <a:prstClr val="black"/>
                </a:solidFill>
                <a:latin typeface="Avenir Next LT Pro" panose="020B0504020202020204" pitchFamily="34" charset="0"/>
              </a:rPr>
              <a:t>Comparaison</a:t>
            </a:r>
          </a:p>
          <a:p>
            <a:pPr marL="257175" indent="-257175" algn="ctr" defTabSz="685800">
              <a:buFont typeface="Wingdings" panose="05000000000000000000" pitchFamily="2" charset="2"/>
              <a:buChar char="à"/>
            </a:pPr>
            <a:r>
              <a:rPr lang="fr-BE" dirty="0">
                <a:solidFill>
                  <a:prstClr val="black"/>
                </a:solidFill>
                <a:latin typeface="Avenir Next LT Pro" panose="020B0504020202020204" pitchFamily="34" charset="0"/>
                <a:sym typeface="Wingdings" panose="05000000000000000000" pitchFamily="2" charset="2"/>
              </a:rPr>
              <a:t>Quid des différences - sélection des DMA correctes</a:t>
            </a:r>
          </a:p>
          <a:p>
            <a:pPr marL="257175" indent="-257175" algn="ctr" defTabSz="685800">
              <a:buFont typeface="Wingdings" panose="05000000000000000000" pitchFamily="2" charset="2"/>
              <a:buChar char="à"/>
            </a:pPr>
            <a:r>
              <a:rPr lang="fr-BE" dirty="0">
                <a:solidFill>
                  <a:prstClr val="black"/>
                </a:solidFill>
                <a:latin typeface="Avenir Next LT Pro" panose="020B0504020202020204" pitchFamily="34" charset="0"/>
                <a:sym typeface="Wingdings" panose="05000000000000000000" pitchFamily="2" charset="2"/>
              </a:rPr>
              <a:t>Vérification avec DMA calculées en interne</a:t>
            </a:r>
            <a:endParaRPr lang="fr-BE" dirty="0">
              <a:solidFill>
                <a:prstClr val="black"/>
              </a:solidFill>
              <a:latin typeface="Avenir Next LT Pro" panose="020B0504020202020204" pitchFamily="34" charset="0"/>
            </a:endParaRPr>
          </a:p>
        </p:txBody>
      </p:sp>
      <p:sp>
        <p:nvSpPr>
          <p:cNvPr id="6" name="Rectangle : coins arrondis 5">
            <a:extLst>
              <a:ext uri="{FF2B5EF4-FFF2-40B4-BE49-F238E27FC236}">
                <a16:creationId xmlns:a16="http://schemas.microsoft.com/office/drawing/2014/main" id="{F6C5BB8A-3B87-3823-B9FE-1C59E3AAF2D4}"/>
              </a:ext>
            </a:extLst>
          </p:cNvPr>
          <p:cNvSpPr/>
          <p:nvPr/>
        </p:nvSpPr>
        <p:spPr>
          <a:xfrm>
            <a:off x="221775" y="1911539"/>
            <a:ext cx="3240000" cy="3021336"/>
          </a:xfrm>
          <a:prstGeom prst="round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defTabSz="685800"/>
            <a:endParaRPr lang="fr-BE" sz="1350">
              <a:solidFill>
                <a:srgbClr val="156082"/>
              </a:solidFill>
              <a:latin typeface="Aptos" panose="02110004020202020204"/>
            </a:endParaRPr>
          </a:p>
        </p:txBody>
      </p:sp>
      <p:sp>
        <p:nvSpPr>
          <p:cNvPr id="7" name="ZoneTexte 6">
            <a:extLst>
              <a:ext uri="{FF2B5EF4-FFF2-40B4-BE49-F238E27FC236}">
                <a16:creationId xmlns:a16="http://schemas.microsoft.com/office/drawing/2014/main" id="{E89BDF3A-F67E-E664-44BA-CB727B99B1B6}"/>
              </a:ext>
            </a:extLst>
          </p:cNvPr>
          <p:cNvSpPr txBox="1"/>
          <p:nvPr/>
        </p:nvSpPr>
        <p:spPr>
          <a:xfrm>
            <a:off x="6335437" y="614547"/>
            <a:ext cx="1787859"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defTabSz="685800"/>
            <a:r>
              <a:rPr lang="fr-BE" b="1" dirty="0">
                <a:solidFill>
                  <a:prstClr val="white"/>
                </a:solidFill>
                <a:latin typeface="Avenir Next LT Pro" panose="020B0504020202020204" pitchFamily="34" charset="0"/>
              </a:rPr>
              <a:t>Consolidation</a:t>
            </a:r>
          </a:p>
        </p:txBody>
      </p:sp>
      <p:pic>
        <p:nvPicPr>
          <p:cNvPr id="13" name="Graphique 12" descr="Flèche vers la droite contour">
            <a:extLst>
              <a:ext uri="{FF2B5EF4-FFF2-40B4-BE49-F238E27FC236}">
                <a16:creationId xmlns:a16="http://schemas.microsoft.com/office/drawing/2014/main" id="{720A6698-8BC5-D08F-D891-3B1FDEE9F8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537926">
            <a:off x="1030286" y="2739233"/>
            <a:ext cx="513000" cy="513000"/>
          </a:xfrm>
          <a:prstGeom prst="rect">
            <a:avLst/>
          </a:prstGeom>
        </p:spPr>
      </p:pic>
      <p:pic>
        <p:nvPicPr>
          <p:cNvPr id="14" name="Graphique 13" descr="Flèche vers la droite contour">
            <a:extLst>
              <a:ext uri="{FF2B5EF4-FFF2-40B4-BE49-F238E27FC236}">
                <a16:creationId xmlns:a16="http://schemas.microsoft.com/office/drawing/2014/main" id="{45775787-473C-8D7A-5437-A12B6F231C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062074" flipH="1">
            <a:off x="2237155" y="2762368"/>
            <a:ext cx="513000" cy="513000"/>
          </a:xfrm>
          <a:prstGeom prst="rect">
            <a:avLst/>
          </a:prstGeom>
        </p:spPr>
      </p:pic>
      <p:sp>
        <p:nvSpPr>
          <p:cNvPr id="19" name="ZoneTexte 18">
            <a:extLst>
              <a:ext uri="{FF2B5EF4-FFF2-40B4-BE49-F238E27FC236}">
                <a16:creationId xmlns:a16="http://schemas.microsoft.com/office/drawing/2014/main" id="{9C7BB271-678D-DBC1-C4A4-F516D07DD10B}"/>
              </a:ext>
            </a:extLst>
          </p:cNvPr>
          <p:cNvSpPr txBox="1"/>
          <p:nvPr/>
        </p:nvSpPr>
        <p:spPr>
          <a:xfrm>
            <a:off x="3723429" y="1801231"/>
            <a:ext cx="5340618" cy="3416320"/>
          </a:xfrm>
          <a:prstGeom prst="rect">
            <a:avLst/>
          </a:prstGeom>
          <a:noFill/>
        </p:spPr>
        <p:txBody>
          <a:bodyPr wrap="square" rtlCol="0">
            <a:spAutoFit/>
          </a:bodyPr>
          <a:lstStyle/>
          <a:p>
            <a:pPr defTabSz="685800"/>
            <a:r>
              <a:rPr lang="fr-BE" b="1" dirty="0">
                <a:solidFill>
                  <a:prstClr val="black"/>
                </a:solidFill>
                <a:latin typeface="Avenir Next LT Pro" panose="020B0504020202020204" pitchFamily="34" charset="0"/>
                <a:sym typeface="Wingdings" panose="05000000000000000000" pitchFamily="2" charset="2"/>
              </a:rPr>
              <a:t>DMA pour 2023 :</a:t>
            </a:r>
          </a:p>
          <a:p>
            <a:pPr defTabSz="685800"/>
            <a:r>
              <a:rPr lang="fr-BE" dirty="0">
                <a:solidFill>
                  <a:prstClr val="black"/>
                </a:solidFill>
                <a:latin typeface="Avenir Next LT Pro" panose="020B0504020202020204" pitchFamily="34" charset="0"/>
                <a:sym typeface="Wingdings" panose="05000000000000000000" pitchFamily="2" charset="2"/>
              </a:rPr>
              <a:t>Peuvent être calculées et fournies au besoin</a:t>
            </a:r>
          </a:p>
          <a:p>
            <a:pPr defTabSz="685800"/>
            <a:endParaRPr lang="fr-BE" dirty="0">
              <a:solidFill>
                <a:prstClr val="black"/>
              </a:solidFill>
              <a:latin typeface="Avenir Next LT Pro" panose="020B0504020202020204" pitchFamily="34" charset="0"/>
              <a:sym typeface="Wingdings" panose="05000000000000000000" pitchFamily="2" charset="2"/>
            </a:endParaRPr>
          </a:p>
          <a:p>
            <a:pPr defTabSz="685800"/>
            <a:r>
              <a:rPr lang="fr-BE" b="1" dirty="0">
                <a:solidFill>
                  <a:prstClr val="black"/>
                </a:solidFill>
                <a:latin typeface="Avenir Next LT Pro" panose="020B0504020202020204" pitchFamily="34" charset="0"/>
              </a:rPr>
              <a:t>DMA pour 2024:</a:t>
            </a:r>
          </a:p>
          <a:p>
            <a:pPr defTabSz="685800"/>
            <a:r>
              <a:rPr lang="fr-BE" dirty="0">
                <a:solidFill>
                  <a:prstClr val="black"/>
                </a:solidFill>
                <a:latin typeface="Avenir Next LT Pro" panose="020B0504020202020204" pitchFamily="34" charset="0"/>
                <a:sym typeface="Wingdings" panose="05000000000000000000" pitchFamily="2" charset="2"/>
              </a:rPr>
              <a:t>Pour des traitements réalisés en 2024</a:t>
            </a:r>
          </a:p>
          <a:p>
            <a:pPr defTabSz="685800"/>
            <a:r>
              <a:rPr lang="fr-BE" dirty="0">
                <a:solidFill>
                  <a:prstClr val="black"/>
                </a:solidFill>
                <a:latin typeface="Avenir Next LT Pro" panose="020B0504020202020204" pitchFamily="34" charset="0"/>
                <a:sym typeface="Wingdings" panose="05000000000000000000" pitchFamily="2" charset="2"/>
              </a:rPr>
              <a:t>Sinon risque d’avoir des DMA erronées (car modification d’autorisation et ajout/retrait de PPP)</a:t>
            </a:r>
          </a:p>
          <a:p>
            <a:pPr defTabSz="685800"/>
            <a:endParaRPr lang="fr-BE" dirty="0">
              <a:solidFill>
                <a:prstClr val="black"/>
              </a:solidFill>
              <a:latin typeface="Avenir Next LT Pro" panose="020B0504020202020204" pitchFamily="34" charset="0"/>
              <a:sym typeface="Wingdings" panose="05000000000000000000" pitchFamily="2" charset="2"/>
            </a:endParaRPr>
          </a:p>
          <a:p>
            <a:pPr defTabSz="685800"/>
            <a:r>
              <a:rPr lang="fr-BE" b="1" dirty="0">
                <a:solidFill>
                  <a:prstClr val="black"/>
                </a:solidFill>
                <a:latin typeface="Avenir Next LT Pro" panose="020B0504020202020204" pitchFamily="34" charset="0"/>
                <a:sym typeface="Wingdings" panose="05000000000000000000" pitchFamily="2" charset="2"/>
              </a:rPr>
              <a:t>DMA pour 2025 :</a:t>
            </a:r>
          </a:p>
          <a:p>
            <a:pPr defTabSz="685800"/>
            <a:r>
              <a:rPr lang="fr-BE" dirty="0">
                <a:solidFill>
                  <a:prstClr val="black"/>
                </a:solidFill>
                <a:latin typeface="Avenir Next LT Pro" panose="020B0504020202020204" pitchFamily="34" charset="0"/>
                <a:sym typeface="Wingdings" panose="05000000000000000000" pitchFamily="2" charset="2"/>
              </a:rPr>
              <a:t>Ne pourront être calculées qu’en début d’année 2026</a:t>
            </a:r>
          </a:p>
        </p:txBody>
      </p:sp>
    </p:spTree>
    <p:extLst>
      <p:ext uri="{BB962C8B-B14F-4D97-AF65-F5344CB8AC3E}">
        <p14:creationId xmlns:p14="http://schemas.microsoft.com/office/powerpoint/2010/main" val="270964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DAD5269-ED49-0190-332D-D89E6147F48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37011" y="12567"/>
            <a:ext cx="3762055" cy="1413704"/>
          </a:xfrm>
          <a:prstGeom prst="rect">
            <a:avLst/>
          </a:prstGeom>
        </p:spPr>
      </p:pic>
      <p:sp>
        <p:nvSpPr>
          <p:cNvPr id="3" name="ZoneTexte 2">
            <a:extLst>
              <a:ext uri="{FF2B5EF4-FFF2-40B4-BE49-F238E27FC236}">
                <a16:creationId xmlns:a16="http://schemas.microsoft.com/office/drawing/2014/main" id="{307C023F-0585-2116-A328-F9C6C16298FE}"/>
              </a:ext>
            </a:extLst>
          </p:cNvPr>
          <p:cNvSpPr txBox="1"/>
          <p:nvPr/>
        </p:nvSpPr>
        <p:spPr>
          <a:xfrm>
            <a:off x="0" y="1413704"/>
            <a:ext cx="9825277" cy="4424545"/>
          </a:xfrm>
          <a:prstGeom prst="rect">
            <a:avLst/>
          </a:prstGeom>
          <a:noFill/>
          <a:ln w="28575">
            <a:noFill/>
          </a:ln>
        </p:spPr>
        <p:txBody>
          <a:bodyPr wrap="square" rtlCol="0">
            <a:spAutoFit/>
          </a:bodyPr>
          <a:lstStyle/>
          <a:p>
            <a:pPr marL="489337" indent="-285750" defTabSz="914377">
              <a:lnSpc>
                <a:spcPct val="150000"/>
              </a:lnSpc>
              <a:spcBef>
                <a:spcPts val="151"/>
              </a:spcBef>
              <a:spcAft>
                <a:spcPts val="151"/>
              </a:spcAft>
              <a:buClr>
                <a:srgbClr val="61B676"/>
              </a:buClr>
              <a:buFont typeface="Wingdings" panose="05000000000000000000" pitchFamily="2" charset="2"/>
              <a:buChar char="Ø"/>
            </a:pPr>
            <a:r>
              <a:rPr lang="fr-BE" sz="1600" b="1" dirty="0">
                <a:solidFill>
                  <a:prstClr val="black"/>
                </a:solidFill>
                <a:latin typeface="SF Pro Text" panose="00000500000000000000"/>
                <a:cs typeface="Arial"/>
                <a:sym typeface="Arial"/>
              </a:rPr>
              <a:t>Gratuit </a:t>
            </a:r>
            <a:r>
              <a:rPr lang="fr-BE" sz="1600" dirty="0">
                <a:solidFill>
                  <a:prstClr val="black"/>
                </a:solidFill>
                <a:latin typeface="SF Pro Text" panose="00000500000000000000"/>
                <a:cs typeface="Arial"/>
                <a:sym typeface="Arial"/>
              </a:rPr>
              <a:t>– encodage simplifié – helpdesk (</a:t>
            </a:r>
            <a:r>
              <a:rPr lang="fr-BE" sz="1600" b="1" dirty="0">
                <a:solidFill>
                  <a:srgbClr val="275899"/>
                </a:solidFill>
                <a:latin typeface="SF Pro Text" panose="00000500000000000000" pitchFamily="50" charset="0"/>
                <a:ea typeface="SF Pro Text" panose="00000500000000000000" pitchFamily="50" charset="0"/>
              </a:rPr>
              <a:t>https://www.decide.cra.wallonie.be/)</a:t>
            </a:r>
            <a:endParaRPr lang="fr-BE" sz="1600" dirty="0">
              <a:solidFill>
                <a:prstClr val="black"/>
              </a:solidFill>
              <a:latin typeface="SF Pro Text" panose="00000500000000000000"/>
              <a:cs typeface="Arial"/>
              <a:sym typeface="Arial"/>
            </a:endParaRPr>
          </a:p>
          <a:p>
            <a:pPr marL="489337" indent="-285750" defTabSz="914377">
              <a:lnSpc>
                <a:spcPct val="150000"/>
              </a:lnSpc>
              <a:spcBef>
                <a:spcPts val="151"/>
              </a:spcBef>
              <a:spcAft>
                <a:spcPts val="151"/>
              </a:spcAft>
              <a:buClr>
                <a:srgbClr val="61B676"/>
              </a:buClr>
              <a:buFont typeface="Wingdings" panose="05000000000000000000" pitchFamily="2" charset="2"/>
              <a:buChar char="Ø"/>
            </a:pPr>
            <a:r>
              <a:rPr lang="fr-BE" sz="1600" b="1" dirty="0">
                <a:solidFill>
                  <a:prstClr val="black"/>
                </a:solidFill>
                <a:latin typeface="SF Pro Text" panose="00000500000000000000"/>
                <a:cs typeface="Arial"/>
                <a:sym typeface="Arial"/>
              </a:rPr>
              <a:t>Méthodologie ACV</a:t>
            </a:r>
            <a:r>
              <a:rPr lang="fr-BE" sz="1600" dirty="0">
                <a:solidFill>
                  <a:prstClr val="black"/>
                </a:solidFill>
                <a:latin typeface="SF Pro Text" panose="00000500000000000000"/>
                <a:cs typeface="Arial"/>
                <a:sym typeface="Arial"/>
              </a:rPr>
              <a:t>, basée sur des </a:t>
            </a:r>
            <a:r>
              <a:rPr lang="fr-BE" sz="1600" b="1" dirty="0">
                <a:solidFill>
                  <a:prstClr val="black"/>
                </a:solidFill>
                <a:latin typeface="SF Pro Text" panose="00000500000000000000"/>
                <a:cs typeface="Arial"/>
                <a:sym typeface="Arial"/>
              </a:rPr>
              <a:t>standards internationaux</a:t>
            </a:r>
            <a:endParaRPr lang="fr-BE" sz="1600" dirty="0">
              <a:solidFill>
                <a:prstClr val="black"/>
              </a:solidFill>
              <a:latin typeface="SF Pro Text" panose="00000500000000000000"/>
              <a:cs typeface="Arial"/>
              <a:sym typeface="Arial"/>
            </a:endParaRPr>
          </a:p>
          <a:p>
            <a:pPr marL="489337" indent="-285750" defTabSz="914377">
              <a:lnSpc>
                <a:spcPct val="150000"/>
              </a:lnSpc>
              <a:spcBef>
                <a:spcPts val="151"/>
              </a:spcBef>
              <a:spcAft>
                <a:spcPts val="151"/>
              </a:spcAft>
              <a:buClr>
                <a:srgbClr val="61B676"/>
              </a:buClr>
              <a:buFont typeface="Wingdings" panose="05000000000000000000" pitchFamily="2" charset="2"/>
              <a:buChar char="Ø"/>
            </a:pPr>
            <a:r>
              <a:rPr lang="fr-BE" sz="1600" b="1" dirty="0">
                <a:solidFill>
                  <a:prstClr val="black"/>
                </a:solidFill>
                <a:latin typeface="SF Pro Text" panose="00000500000000000000"/>
                <a:cs typeface="Arial"/>
                <a:sym typeface="Arial"/>
              </a:rPr>
              <a:t>Spécifique</a:t>
            </a:r>
            <a:r>
              <a:rPr lang="fr-BE" sz="1600" dirty="0">
                <a:solidFill>
                  <a:prstClr val="black"/>
                </a:solidFill>
                <a:latin typeface="SF Pro Text" panose="00000500000000000000"/>
                <a:cs typeface="Arial"/>
                <a:sym typeface="Arial"/>
              </a:rPr>
              <a:t> aux conditions agricoles wallonnes </a:t>
            </a:r>
          </a:p>
          <a:p>
            <a:pPr marL="489337" indent="-285750" defTabSz="914377">
              <a:lnSpc>
                <a:spcPct val="150000"/>
              </a:lnSpc>
              <a:spcBef>
                <a:spcPts val="151"/>
              </a:spcBef>
              <a:spcAft>
                <a:spcPts val="151"/>
              </a:spcAft>
              <a:buClr>
                <a:srgbClr val="61B676"/>
              </a:buClr>
              <a:buFont typeface="Wingdings" panose="05000000000000000000" pitchFamily="2" charset="2"/>
              <a:buChar char="Ø"/>
            </a:pPr>
            <a:r>
              <a:rPr lang="fr-BE" sz="1600" dirty="0">
                <a:solidFill>
                  <a:prstClr val="black"/>
                </a:solidFill>
                <a:latin typeface="SF Pro Text" panose="00000500000000000000"/>
                <a:cs typeface="Arial"/>
                <a:sym typeface="Arial"/>
              </a:rPr>
              <a:t>Ateliers disponibles:</a:t>
            </a:r>
            <a:r>
              <a:rPr lang="fr-BE" sz="1600" dirty="0">
                <a:solidFill>
                  <a:srgbClr val="BAD567"/>
                </a:solidFill>
                <a:latin typeface="SF Pro Text" panose="00000500000000000000"/>
                <a:cs typeface="Arial"/>
                <a:sym typeface="Arial"/>
              </a:rPr>
              <a:t> </a:t>
            </a:r>
            <a:r>
              <a:rPr lang="fr-BE" sz="1600" dirty="0">
                <a:solidFill>
                  <a:srgbClr val="275899"/>
                </a:solidFill>
                <a:latin typeface="SF Pro Text" panose="00000500000000000000"/>
                <a:cs typeface="Arial"/>
                <a:sym typeface="Arial"/>
              </a:rPr>
              <a:t>Lait – Viande bovine et ovine – Grandes cultures (- début 2026 : ajout des porcs)                 </a:t>
            </a:r>
            <a:r>
              <a:rPr lang="fr-BE" sz="1600" b="1" dirty="0">
                <a:solidFill>
                  <a:prstClr val="black"/>
                </a:solidFill>
                <a:latin typeface="SF Pro Text" panose="00000500000000000000"/>
                <a:cs typeface="Arial"/>
                <a:sym typeface="Arial"/>
              </a:rPr>
              <a:t>+ exploitations mixtes</a:t>
            </a:r>
          </a:p>
          <a:p>
            <a:pPr marL="489337" indent="-285750" defTabSz="914377">
              <a:lnSpc>
                <a:spcPct val="150000"/>
              </a:lnSpc>
              <a:spcBef>
                <a:spcPts val="151"/>
              </a:spcBef>
              <a:spcAft>
                <a:spcPts val="151"/>
              </a:spcAft>
              <a:buClr>
                <a:srgbClr val="61B676"/>
              </a:buClr>
              <a:buFont typeface="Wingdings" panose="05000000000000000000" pitchFamily="2" charset="2"/>
              <a:buChar char="Ø"/>
            </a:pPr>
            <a:r>
              <a:rPr lang="fr-BE" sz="1600" b="1" dirty="0">
                <a:solidFill>
                  <a:prstClr val="black"/>
                </a:solidFill>
                <a:latin typeface="SF Pro Text" panose="00000500000000000000"/>
                <a:cs typeface="Arial"/>
                <a:sym typeface="Arial"/>
              </a:rPr>
              <a:t>Comparaison des résultats </a:t>
            </a:r>
            <a:r>
              <a:rPr lang="fr-BE" sz="1600" dirty="0">
                <a:solidFill>
                  <a:prstClr val="black"/>
                </a:solidFill>
                <a:latin typeface="SF Pro Text" panose="00000500000000000000"/>
                <a:cs typeface="Arial"/>
                <a:sym typeface="Arial"/>
              </a:rPr>
              <a:t>à ceux d’exploitations de même typologie</a:t>
            </a:r>
          </a:p>
          <a:p>
            <a:pPr marL="489337" indent="-285750" defTabSz="914377">
              <a:lnSpc>
                <a:spcPct val="150000"/>
              </a:lnSpc>
              <a:spcBef>
                <a:spcPts val="151"/>
              </a:spcBef>
              <a:spcAft>
                <a:spcPts val="151"/>
              </a:spcAft>
              <a:buClr>
                <a:srgbClr val="61B676"/>
              </a:buClr>
              <a:buFont typeface="Wingdings" panose="05000000000000000000" pitchFamily="2" charset="2"/>
              <a:buChar char="Ø"/>
            </a:pPr>
            <a:r>
              <a:rPr lang="fr-BE" sz="1600" b="1" dirty="0">
                <a:solidFill>
                  <a:prstClr val="black"/>
                </a:solidFill>
                <a:latin typeface="SF Pro Text" panose="00000500000000000000"/>
                <a:cs typeface="Arial"/>
                <a:sym typeface="Arial"/>
              </a:rPr>
              <a:t>Importation automatisée des données de certaines comptabilités </a:t>
            </a:r>
            <a:r>
              <a:rPr lang="fr-BE" sz="1600" dirty="0">
                <a:solidFill>
                  <a:prstClr val="black"/>
                </a:solidFill>
                <a:latin typeface="SF Pro Text" panose="00000500000000000000"/>
                <a:cs typeface="Arial"/>
                <a:sym typeface="Arial"/>
              </a:rPr>
              <a:t>dans les formulaires d’encodage</a:t>
            </a:r>
          </a:p>
          <a:p>
            <a:pPr algn="just" defTabSz="1219170">
              <a:spcBef>
                <a:spcPct val="50000"/>
              </a:spcBef>
              <a:buClr>
                <a:srgbClr val="009A44"/>
              </a:buClr>
              <a:buSzPct val="110000"/>
            </a:pPr>
            <a:r>
              <a:rPr lang="fr-BE" altLang="fr-FR" b="1" kern="0" dirty="0">
                <a:solidFill>
                  <a:prstClr val="black"/>
                </a:solidFill>
                <a:latin typeface="SF Pro Text" panose="00000500000000000000"/>
                <a:cs typeface="Arial" panose="020B0604020202020204" pitchFamily="34" charset="0"/>
                <a:sym typeface="Arial"/>
              </a:rPr>
              <a:t>Frontières du système</a:t>
            </a:r>
          </a:p>
          <a:p>
            <a:pPr marL="800080" lvl="1" indent="-342891" algn="just" defTabSz="1219170">
              <a:spcBef>
                <a:spcPct val="50000"/>
              </a:spcBef>
              <a:buClr>
                <a:srgbClr val="009A44"/>
              </a:buClr>
              <a:buSzPct val="110000"/>
              <a:buFont typeface="Wingdings" panose="05000000000000000000" pitchFamily="2" charset="2"/>
              <a:buChar char="Ø"/>
            </a:pPr>
            <a:r>
              <a:rPr lang="fr-BE" altLang="fr-FR" sz="1600" kern="0" dirty="0">
                <a:solidFill>
                  <a:prstClr val="black"/>
                </a:solidFill>
                <a:latin typeface="SF Pro Text" panose="00000500000000000000"/>
                <a:cs typeface="Arial" panose="020B0604020202020204" pitchFamily="34" charset="0"/>
                <a:sym typeface="Arial"/>
              </a:rPr>
              <a:t>Spatiale : échelle de </a:t>
            </a:r>
            <a:r>
              <a:rPr lang="fr-BE" altLang="fr-FR" sz="1600" kern="0" dirty="0">
                <a:solidFill>
                  <a:srgbClr val="1F5295"/>
                </a:solidFill>
                <a:latin typeface="SF Pro Text" panose="00000500000000000000"/>
                <a:cs typeface="Arial" panose="020B0604020202020204" pitchFamily="34" charset="0"/>
                <a:sym typeface="Arial"/>
              </a:rPr>
              <a:t>l’exploitation</a:t>
            </a:r>
          </a:p>
          <a:p>
            <a:pPr marL="800080" lvl="1" indent="-342891" algn="just" defTabSz="1219170">
              <a:spcBef>
                <a:spcPts val="600"/>
              </a:spcBef>
              <a:buClr>
                <a:srgbClr val="009A44"/>
              </a:buClr>
              <a:buSzPct val="110000"/>
              <a:buFont typeface="Wingdings" panose="05000000000000000000" pitchFamily="2" charset="2"/>
              <a:buChar char="Ø"/>
            </a:pPr>
            <a:r>
              <a:rPr lang="fr-BE" altLang="fr-FR" sz="1600" kern="0" dirty="0">
                <a:solidFill>
                  <a:prstClr val="black"/>
                </a:solidFill>
                <a:latin typeface="SF Pro Text" panose="00000500000000000000"/>
                <a:cs typeface="Arial" panose="020B0604020202020204" pitchFamily="34" charset="0"/>
                <a:sym typeface="Wingdings" pitchFamily="2" charset="2"/>
              </a:rPr>
              <a:t>Temporelle : </a:t>
            </a:r>
            <a:r>
              <a:rPr lang="fr-BE" altLang="fr-FR" sz="1600" kern="0" dirty="0">
                <a:solidFill>
                  <a:srgbClr val="1F5295"/>
                </a:solidFill>
                <a:latin typeface="SF Pro Text" panose="00000500000000000000"/>
                <a:cs typeface="Arial" panose="020B0604020202020204" pitchFamily="34" charset="0"/>
                <a:sym typeface="Arial"/>
              </a:rPr>
              <a:t>1 année </a:t>
            </a:r>
            <a:r>
              <a:rPr lang="fr-BE" altLang="fr-FR" sz="1600" kern="0" dirty="0">
                <a:solidFill>
                  <a:prstClr val="black"/>
                </a:solidFill>
                <a:latin typeface="SF Pro Text" panose="00000500000000000000"/>
                <a:cs typeface="Arial" panose="020B0604020202020204" pitchFamily="34" charset="0"/>
                <a:sym typeface="Arial"/>
              </a:rPr>
              <a:t>(à faire chaque année pour variations interannuelles)</a:t>
            </a:r>
          </a:p>
          <a:p>
            <a:pPr marL="470274" indent="-266687" defTabSz="914377">
              <a:lnSpc>
                <a:spcPct val="150000"/>
              </a:lnSpc>
              <a:spcBef>
                <a:spcPts val="151"/>
              </a:spcBef>
              <a:spcAft>
                <a:spcPts val="151"/>
              </a:spcAft>
              <a:buFont typeface="Arial" panose="020B0604020202020204" pitchFamily="34" charset="0"/>
              <a:buChar char="•"/>
            </a:pPr>
            <a:endParaRPr lang="fr-BE" sz="1600" dirty="0">
              <a:solidFill>
                <a:prstClr val="black"/>
              </a:solidFill>
              <a:latin typeface="SF Pro Text" panose="00000500000000000000"/>
              <a:cs typeface="Arial"/>
              <a:sym typeface="Arial"/>
            </a:endParaRPr>
          </a:p>
        </p:txBody>
      </p:sp>
      <p:sp>
        <p:nvSpPr>
          <p:cNvPr id="4" name="ZoneTexte 3">
            <a:extLst>
              <a:ext uri="{FF2B5EF4-FFF2-40B4-BE49-F238E27FC236}">
                <a16:creationId xmlns:a16="http://schemas.microsoft.com/office/drawing/2014/main" id="{362EB13A-E7DB-8589-FAC8-F2A36664C374}"/>
              </a:ext>
            </a:extLst>
          </p:cNvPr>
          <p:cNvSpPr txBox="1"/>
          <p:nvPr/>
        </p:nvSpPr>
        <p:spPr>
          <a:xfrm>
            <a:off x="8613649" y="6415224"/>
            <a:ext cx="450398"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11</a:t>
            </a:r>
          </a:p>
        </p:txBody>
      </p:sp>
    </p:spTree>
    <p:extLst>
      <p:ext uri="{BB962C8B-B14F-4D97-AF65-F5344CB8AC3E}">
        <p14:creationId xmlns:p14="http://schemas.microsoft.com/office/powerpoint/2010/main" val="289506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14842-13BA-12D9-C292-409B5EED2469}"/>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3E310479-FB14-C570-69A2-23B982CD0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7" name="ZoneTexte 6">
            <a:extLst>
              <a:ext uri="{FF2B5EF4-FFF2-40B4-BE49-F238E27FC236}">
                <a16:creationId xmlns:a16="http://schemas.microsoft.com/office/drawing/2014/main" id="{6CEAA85D-BA2D-A05A-2DF4-3F53A293CC74}"/>
              </a:ext>
            </a:extLst>
          </p:cNvPr>
          <p:cNvSpPr txBox="1"/>
          <p:nvPr/>
        </p:nvSpPr>
        <p:spPr>
          <a:xfrm>
            <a:off x="6393657" y="3920386"/>
            <a:ext cx="2664619" cy="992579"/>
          </a:xfrm>
          <a:prstGeom prst="rect">
            <a:avLst/>
          </a:prstGeom>
          <a:noFill/>
        </p:spPr>
        <p:txBody>
          <a:bodyPr wrap="square">
            <a:spAutoFit/>
          </a:bodyPr>
          <a:lstStyle/>
          <a:p>
            <a:r>
              <a:rPr lang="fr-BE" b="1" dirty="0">
                <a:solidFill>
                  <a:srgbClr val="275899"/>
                </a:solidFill>
                <a:latin typeface="Menco" pitchFamily="50" charset="0"/>
                <a:ea typeface="SF Pro Text" panose="00000500000000000000" pitchFamily="50" charset="0"/>
              </a:rPr>
              <a:t>Environnementaux</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Infrastructures agroécologiques</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Bilan Azoté</a:t>
            </a:r>
          </a:p>
          <a:p>
            <a:pPr marL="214313" indent="-214313">
              <a:buFont typeface="Arial" panose="020B0604020202020204" pitchFamily="34" charset="0"/>
              <a:buChar char="•"/>
            </a:pPr>
            <a:r>
              <a:rPr lang="fr-BE" sz="1350" i="1" dirty="0">
                <a:latin typeface="Menco" pitchFamily="50" charset="0"/>
                <a:ea typeface="SF Pro Text" panose="00000500000000000000" pitchFamily="50" charset="0"/>
              </a:rPr>
              <a:t>ISAC</a:t>
            </a:r>
          </a:p>
        </p:txBody>
      </p:sp>
      <p:sp>
        <p:nvSpPr>
          <p:cNvPr id="8" name="ZoneTexte 7">
            <a:extLst>
              <a:ext uri="{FF2B5EF4-FFF2-40B4-BE49-F238E27FC236}">
                <a16:creationId xmlns:a16="http://schemas.microsoft.com/office/drawing/2014/main" id="{39BDBD30-F992-120B-75B0-5E3AFFF22F1D}"/>
              </a:ext>
            </a:extLst>
          </p:cNvPr>
          <p:cNvSpPr txBox="1"/>
          <p:nvPr/>
        </p:nvSpPr>
        <p:spPr>
          <a:xfrm>
            <a:off x="6393657" y="1164745"/>
            <a:ext cx="2664619" cy="1615827"/>
          </a:xfrm>
          <a:prstGeom prst="rect">
            <a:avLst/>
          </a:prstGeom>
          <a:noFill/>
        </p:spPr>
        <p:txBody>
          <a:bodyPr wrap="square">
            <a:spAutoFit/>
          </a:bodyPr>
          <a:lstStyle/>
          <a:p>
            <a:r>
              <a:rPr lang="fr-BE" b="1" dirty="0">
                <a:solidFill>
                  <a:srgbClr val="275899"/>
                </a:solidFill>
                <a:latin typeface="Menco" pitchFamily="50" charset="0"/>
                <a:ea typeface="SF Pro Text" panose="00000500000000000000" pitchFamily="50" charset="0"/>
              </a:rPr>
              <a:t>Sociaux</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Sécurité alimentaire</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Pérennité de l'exploitation </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Intensité et qualité du travail</a:t>
            </a:r>
            <a:endParaRPr lang="fr-BE" sz="1350" i="1" dirty="0">
              <a:latin typeface="Menco" pitchFamily="50" charset="0"/>
              <a:ea typeface="SF Pro Text" panose="00000500000000000000" pitchFamily="50" charset="0"/>
            </a:endParaRP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Ressenti de l'exploitant </a:t>
            </a:r>
            <a:endParaRPr lang="fr-BE" sz="1350" i="1" dirty="0">
              <a:latin typeface="Menco" pitchFamily="50" charset="0"/>
              <a:ea typeface="SF Pro Text" panose="00000500000000000000" pitchFamily="50" charset="0"/>
            </a:endParaRPr>
          </a:p>
          <a:p>
            <a:pPr marL="214313" indent="-214313">
              <a:buFont typeface="Arial" panose="020B0604020202020204" pitchFamily="34" charset="0"/>
              <a:buChar char="•"/>
            </a:pPr>
            <a:r>
              <a:rPr lang="fr-BE" sz="1350" i="1" dirty="0">
                <a:latin typeface="Menco" pitchFamily="50" charset="0"/>
                <a:ea typeface="SF Pro Text" panose="00000500000000000000" pitchFamily="50" charset="0"/>
              </a:rPr>
              <a:t>Main d'œuvre</a:t>
            </a:r>
          </a:p>
          <a:p>
            <a:pPr marL="214313" indent="-214313">
              <a:buFont typeface="Arial" panose="020B0604020202020204" pitchFamily="34" charset="0"/>
              <a:buChar char="•"/>
            </a:pPr>
            <a:r>
              <a:rPr lang="fr-BE" sz="1350" i="1" dirty="0">
                <a:latin typeface="Menco" pitchFamily="50" charset="0"/>
                <a:ea typeface="SF Pro Text" panose="00000500000000000000" pitchFamily="50" charset="0"/>
              </a:rPr>
              <a:t>Autres activités et échanges</a:t>
            </a:r>
          </a:p>
        </p:txBody>
      </p:sp>
      <p:sp>
        <p:nvSpPr>
          <p:cNvPr id="10" name="ZoneTexte 9">
            <a:extLst>
              <a:ext uri="{FF2B5EF4-FFF2-40B4-BE49-F238E27FC236}">
                <a16:creationId xmlns:a16="http://schemas.microsoft.com/office/drawing/2014/main" id="{24FA36FC-390E-170C-44BD-11134AB51C09}"/>
              </a:ext>
            </a:extLst>
          </p:cNvPr>
          <p:cNvSpPr txBox="1"/>
          <p:nvPr/>
        </p:nvSpPr>
        <p:spPr>
          <a:xfrm>
            <a:off x="6393657" y="2854189"/>
            <a:ext cx="2593181" cy="992579"/>
          </a:xfrm>
          <a:prstGeom prst="rect">
            <a:avLst/>
          </a:prstGeom>
          <a:noFill/>
        </p:spPr>
        <p:txBody>
          <a:bodyPr wrap="square">
            <a:spAutoFit/>
          </a:bodyPr>
          <a:lstStyle/>
          <a:p>
            <a:r>
              <a:rPr lang="fr-BE" b="1" dirty="0">
                <a:solidFill>
                  <a:srgbClr val="275899"/>
                </a:solidFill>
                <a:latin typeface="Menco" pitchFamily="50" charset="0"/>
                <a:ea typeface="SF Pro Text" panose="00000500000000000000" pitchFamily="50" charset="0"/>
              </a:rPr>
              <a:t>ACV environnementales</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GES </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Consommation énergie</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Ammoniac</a:t>
            </a:r>
          </a:p>
        </p:txBody>
      </p:sp>
      <p:sp>
        <p:nvSpPr>
          <p:cNvPr id="2" name="Ellipse 1">
            <a:extLst>
              <a:ext uri="{FF2B5EF4-FFF2-40B4-BE49-F238E27FC236}">
                <a16:creationId xmlns:a16="http://schemas.microsoft.com/office/drawing/2014/main" id="{8CB202D4-8918-8257-9C88-D85E58BFFA9B}"/>
              </a:ext>
            </a:extLst>
          </p:cNvPr>
          <p:cNvSpPr/>
          <p:nvPr/>
        </p:nvSpPr>
        <p:spPr>
          <a:xfrm>
            <a:off x="2621756" y="1328738"/>
            <a:ext cx="3686175" cy="3685047"/>
          </a:xfrm>
          <a:prstGeom prst="ellipse">
            <a:avLst/>
          </a:prstGeom>
          <a:solidFill>
            <a:srgbClr val="FFFFFF">
              <a:alpha val="50196"/>
            </a:srgbClr>
          </a:solidFill>
          <a:ln w="76200">
            <a:solidFill>
              <a:srgbClr val="7DE9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350"/>
          </a:p>
        </p:txBody>
      </p:sp>
      <p:sp>
        <p:nvSpPr>
          <p:cNvPr id="3" name="ZoneTexte 2">
            <a:extLst>
              <a:ext uri="{FF2B5EF4-FFF2-40B4-BE49-F238E27FC236}">
                <a16:creationId xmlns:a16="http://schemas.microsoft.com/office/drawing/2014/main" id="{F139FCE6-33C1-2F5C-85CD-7544095B4266}"/>
              </a:ext>
            </a:extLst>
          </p:cNvPr>
          <p:cNvSpPr txBox="1"/>
          <p:nvPr/>
        </p:nvSpPr>
        <p:spPr>
          <a:xfrm>
            <a:off x="3058418" y="2782937"/>
            <a:ext cx="2769989" cy="784830"/>
          </a:xfrm>
          <a:prstGeom prst="rect">
            <a:avLst/>
          </a:prstGeom>
          <a:noFill/>
          <a:ln>
            <a:noFill/>
          </a:ln>
        </p:spPr>
        <p:txBody>
          <a:bodyPr wrap="square">
            <a:spAutoFit/>
          </a:bodyPr>
          <a:lstStyle/>
          <a:p>
            <a:pPr algn="ctr"/>
            <a:r>
              <a:rPr lang="fr-BE" sz="4500" b="1">
                <a:solidFill>
                  <a:srgbClr val="275899"/>
                </a:solidFill>
                <a:highlight>
                  <a:srgbClr val="7DE994"/>
                </a:highlight>
                <a:latin typeface="Menco" pitchFamily="50" charset="0"/>
                <a:ea typeface="SF Pro Text" panose="00000500000000000000" pitchFamily="50" charset="0"/>
              </a:rPr>
              <a:t>Durabilité</a:t>
            </a:r>
            <a:endParaRPr lang="fr-BE" sz="4500" b="1">
              <a:highlight>
                <a:srgbClr val="7DE994"/>
              </a:highlight>
              <a:latin typeface="Menco" pitchFamily="50" charset="0"/>
              <a:ea typeface="SF Pro Text" panose="00000500000000000000" pitchFamily="50" charset="0"/>
            </a:endParaRPr>
          </a:p>
        </p:txBody>
      </p:sp>
      <p:sp>
        <p:nvSpPr>
          <p:cNvPr id="6" name="ZoneTexte 5">
            <a:extLst>
              <a:ext uri="{FF2B5EF4-FFF2-40B4-BE49-F238E27FC236}">
                <a16:creationId xmlns:a16="http://schemas.microsoft.com/office/drawing/2014/main" id="{B8254968-45CF-0136-D48A-E2CADA5BC4C2}"/>
              </a:ext>
            </a:extLst>
          </p:cNvPr>
          <p:cNvSpPr txBox="1"/>
          <p:nvPr/>
        </p:nvSpPr>
        <p:spPr>
          <a:xfrm>
            <a:off x="339329" y="1164744"/>
            <a:ext cx="2411016" cy="1823576"/>
          </a:xfrm>
          <a:prstGeom prst="rect">
            <a:avLst/>
          </a:prstGeom>
          <a:noFill/>
        </p:spPr>
        <p:txBody>
          <a:bodyPr wrap="square">
            <a:spAutoFit/>
          </a:bodyPr>
          <a:lstStyle/>
          <a:p>
            <a:r>
              <a:rPr lang="fr-BE" b="1" dirty="0">
                <a:solidFill>
                  <a:srgbClr val="275899"/>
                </a:solidFill>
                <a:latin typeface="Menco" pitchFamily="50" charset="0"/>
                <a:ea typeface="SF Pro Text" panose="00000500000000000000" pitchFamily="50" charset="0"/>
              </a:rPr>
              <a:t>Économiques</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Autonomie alimentaire</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EBE</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Revenu agricole</a:t>
            </a:r>
          </a:p>
          <a:p>
            <a:pPr marL="214313" indent="-214313">
              <a:buFont typeface="Arial" panose="020B0604020202020204" pitchFamily="34" charset="0"/>
              <a:buChar char="•"/>
            </a:pPr>
            <a:r>
              <a:rPr lang="fr-BE" sz="1350" dirty="0">
                <a:latin typeface="Menco" pitchFamily="50" charset="0"/>
                <a:ea typeface="SF Pro Text" panose="00000500000000000000" pitchFamily="50" charset="0"/>
              </a:rPr>
              <a:t>Taux d’endettement</a:t>
            </a:r>
          </a:p>
          <a:p>
            <a:pPr marL="214313" indent="-214313">
              <a:buFont typeface="Arial" panose="020B0604020202020204" pitchFamily="34" charset="0"/>
              <a:buChar char="•"/>
            </a:pPr>
            <a:r>
              <a:rPr lang="fr-BE" sz="1350" i="1" dirty="0">
                <a:latin typeface="Menco" pitchFamily="50" charset="0"/>
                <a:ea typeface="SF Pro Text" panose="00000500000000000000" pitchFamily="50" charset="0"/>
              </a:rPr>
              <a:t>Marges Brutes</a:t>
            </a:r>
          </a:p>
          <a:p>
            <a:pPr marL="214313" indent="-214313">
              <a:buFont typeface="Arial" panose="020B0604020202020204" pitchFamily="34" charset="0"/>
              <a:buChar char="•"/>
            </a:pPr>
            <a:r>
              <a:rPr lang="fr-BE" sz="1350" i="1" dirty="0">
                <a:latin typeface="Menco" pitchFamily="50" charset="0"/>
                <a:ea typeface="SF Pro Text" panose="00000500000000000000" pitchFamily="50" charset="0"/>
              </a:rPr>
              <a:t>Proportion d’aides</a:t>
            </a:r>
          </a:p>
          <a:p>
            <a:pPr marL="214313" indent="-214313">
              <a:buFont typeface="Arial" panose="020B0604020202020204" pitchFamily="34" charset="0"/>
              <a:buChar char="•"/>
            </a:pPr>
            <a:r>
              <a:rPr lang="fr-BE" sz="1350" i="1" dirty="0">
                <a:latin typeface="Menco" pitchFamily="50" charset="0"/>
                <a:ea typeface="SF Pro Text" panose="00000500000000000000" pitchFamily="50" charset="0"/>
              </a:rPr>
              <a:t>Poids de la dette </a:t>
            </a:r>
          </a:p>
        </p:txBody>
      </p:sp>
      <p:sp>
        <p:nvSpPr>
          <p:cNvPr id="9" name="ZoneTexte 8">
            <a:extLst>
              <a:ext uri="{FF2B5EF4-FFF2-40B4-BE49-F238E27FC236}">
                <a16:creationId xmlns:a16="http://schemas.microsoft.com/office/drawing/2014/main" id="{865E8F41-BA18-DBDC-4F28-DE8D5A06D004}"/>
              </a:ext>
            </a:extLst>
          </p:cNvPr>
          <p:cNvSpPr txBox="1"/>
          <p:nvPr/>
        </p:nvSpPr>
        <p:spPr>
          <a:xfrm>
            <a:off x="2185007" y="76959"/>
            <a:ext cx="6192688" cy="646331"/>
          </a:xfrm>
          <a:prstGeom prst="rect">
            <a:avLst/>
          </a:prstGeom>
          <a:noFill/>
        </p:spPr>
        <p:txBody>
          <a:bodyPr wrap="square" rtlCol="0">
            <a:spAutoFit/>
          </a:bodyPr>
          <a:lstStyle/>
          <a:p>
            <a:r>
              <a:rPr lang="fr-BE" sz="3600" dirty="0">
                <a:solidFill>
                  <a:schemeClr val="accent2">
                    <a:lumMod val="50000"/>
                  </a:schemeClr>
                </a:solidFill>
                <a:latin typeface="Arial" panose="020B0604020202020204" pitchFamily="34" charset="0"/>
                <a:cs typeface="Arial" panose="020B0604020202020204" pitchFamily="34" charset="0"/>
              </a:rPr>
              <a:t>Evaluer la durabilité</a:t>
            </a:r>
          </a:p>
        </p:txBody>
      </p:sp>
      <p:sp>
        <p:nvSpPr>
          <p:cNvPr id="4" name="ZoneTexte 3">
            <a:extLst>
              <a:ext uri="{FF2B5EF4-FFF2-40B4-BE49-F238E27FC236}">
                <a16:creationId xmlns:a16="http://schemas.microsoft.com/office/drawing/2014/main" id="{3B386907-8A6C-35F6-7D97-8525F8A27F61}"/>
              </a:ext>
            </a:extLst>
          </p:cNvPr>
          <p:cNvSpPr txBox="1"/>
          <p:nvPr/>
        </p:nvSpPr>
        <p:spPr>
          <a:xfrm>
            <a:off x="8613649" y="6415224"/>
            <a:ext cx="450398"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12</a:t>
            </a:r>
          </a:p>
        </p:txBody>
      </p:sp>
    </p:spTree>
    <p:extLst>
      <p:ext uri="{BB962C8B-B14F-4D97-AF65-F5344CB8AC3E}">
        <p14:creationId xmlns:p14="http://schemas.microsoft.com/office/powerpoint/2010/main" val="4097737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68EE8-D2FA-EE04-FE28-8526D6C110C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4ADA4514-489C-56B3-4DDA-E7E82D69C96E}"/>
              </a:ext>
            </a:extLst>
          </p:cNvPr>
          <p:cNvSpPr txBox="1"/>
          <p:nvPr/>
        </p:nvSpPr>
        <p:spPr>
          <a:xfrm>
            <a:off x="63914" y="1323116"/>
            <a:ext cx="5611976" cy="5107180"/>
          </a:xfrm>
          <a:prstGeom prst="rect">
            <a:avLst/>
          </a:prstGeom>
        </p:spPr>
        <p:txBody>
          <a:bodyPr vert="horz" lIns="91440" tIns="45720" rIns="91440" bIns="45720" rtlCol="0">
            <a:normAutofit fontScale="92500"/>
          </a:bodyPr>
          <a:lstStyle/>
          <a:p>
            <a:pPr>
              <a:lnSpc>
                <a:spcPct val="90000"/>
              </a:lnSpc>
              <a:spcBef>
                <a:spcPts val="1000"/>
              </a:spcBef>
            </a:pPr>
            <a:r>
              <a:rPr lang="fr-FR" sz="2800" kern="1200" dirty="0">
                <a:latin typeface="Arial" panose="020B0604020202020204" pitchFamily="34" charset="0"/>
                <a:cs typeface="Arial" panose="020B0604020202020204" pitchFamily="34" charset="0"/>
              </a:rPr>
              <a:t>1. Aller sur la plateforme DECiDE (</a:t>
            </a:r>
            <a:r>
              <a:rPr lang="fr-FR" sz="2800" kern="12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www.decide.cra.wallonie.be</a:t>
            </a:r>
            <a:r>
              <a:rPr lang="fr-FR" sz="2800" kern="1200" dirty="0">
                <a:latin typeface="Arial" panose="020B0604020202020204" pitchFamily="34" charset="0"/>
                <a:cs typeface="Arial" panose="020B0604020202020204" pitchFamily="34" charset="0"/>
              </a:rPr>
              <a:t>)</a:t>
            </a:r>
          </a:p>
          <a:p>
            <a:pPr>
              <a:lnSpc>
                <a:spcPct val="90000"/>
              </a:lnSpc>
              <a:spcBef>
                <a:spcPts val="1000"/>
              </a:spcBef>
            </a:pPr>
            <a:endParaRPr lang="fr-FR" sz="2800" kern="1200" dirty="0">
              <a:latin typeface="Arial" panose="020B0604020202020204" pitchFamily="34" charset="0"/>
              <a:cs typeface="Arial" panose="020B0604020202020204" pitchFamily="34" charset="0"/>
            </a:endParaRPr>
          </a:p>
          <a:p>
            <a:pPr>
              <a:lnSpc>
                <a:spcPct val="90000"/>
              </a:lnSpc>
              <a:spcBef>
                <a:spcPts val="1000"/>
              </a:spcBef>
            </a:pPr>
            <a:r>
              <a:rPr lang="fr-FR" sz="2800" kern="1200" dirty="0">
                <a:latin typeface="Arial" panose="020B0604020202020204" pitchFamily="34" charset="0"/>
                <a:cs typeface="Arial" panose="020B0604020202020204" pitchFamily="34" charset="0"/>
              </a:rPr>
              <a:t>2. Créer son compte sur l’outil : cliquer sur le bouton « Connexion » puis « Pas encore inscrit ? » </a:t>
            </a:r>
          </a:p>
          <a:p>
            <a:pPr>
              <a:lnSpc>
                <a:spcPct val="90000"/>
              </a:lnSpc>
              <a:spcBef>
                <a:spcPts val="1000"/>
              </a:spcBef>
            </a:pPr>
            <a:endParaRPr lang="fr-FR" sz="2800" dirty="0">
              <a:latin typeface="Arial" panose="020B0604020202020204" pitchFamily="34" charset="0"/>
              <a:cs typeface="Arial" panose="020B0604020202020204" pitchFamily="34" charset="0"/>
            </a:endParaRPr>
          </a:p>
          <a:p>
            <a:pPr>
              <a:lnSpc>
                <a:spcPct val="90000"/>
              </a:lnSpc>
              <a:spcBef>
                <a:spcPts val="1000"/>
              </a:spcBef>
            </a:pPr>
            <a:r>
              <a:rPr lang="fr-FR" sz="2800" kern="1200" dirty="0">
                <a:latin typeface="Arial" panose="020B0604020202020204" pitchFamily="34" charset="0"/>
                <a:cs typeface="Arial" panose="020B0604020202020204" pitchFamily="34" charset="0"/>
              </a:rPr>
              <a:t>3. Compléter le formulaire d’inscription et valider le mail</a:t>
            </a:r>
          </a:p>
          <a:p>
            <a:pPr>
              <a:lnSpc>
                <a:spcPct val="90000"/>
              </a:lnSpc>
              <a:spcBef>
                <a:spcPts val="1000"/>
              </a:spcBef>
            </a:pPr>
            <a:endParaRPr lang="fr-FR" sz="2800" kern="1200" dirty="0">
              <a:latin typeface="Arial" panose="020B0604020202020204" pitchFamily="34" charset="0"/>
              <a:cs typeface="Arial" panose="020B0604020202020204" pitchFamily="34" charset="0"/>
            </a:endParaRPr>
          </a:p>
          <a:p>
            <a:pPr>
              <a:lnSpc>
                <a:spcPct val="90000"/>
              </a:lnSpc>
              <a:spcBef>
                <a:spcPts val="1000"/>
              </a:spcBef>
            </a:pPr>
            <a:endParaRPr lang="fr-FR" sz="1600" kern="1200" dirty="0">
              <a:latin typeface="+mn-lt"/>
              <a:ea typeface="+mn-ea"/>
              <a:cs typeface="+mn-cs"/>
            </a:endParaRPr>
          </a:p>
          <a:p>
            <a:pPr>
              <a:lnSpc>
                <a:spcPct val="90000"/>
              </a:lnSpc>
              <a:spcBef>
                <a:spcPts val="1000"/>
              </a:spcBef>
            </a:pPr>
            <a:r>
              <a:rPr lang="fr-FR" sz="1600" kern="1200" dirty="0">
                <a:latin typeface="+mn-lt"/>
                <a:ea typeface="+mn-ea"/>
                <a:cs typeface="+mn-cs"/>
              </a:rPr>
              <a:t> </a:t>
            </a:r>
          </a:p>
        </p:txBody>
      </p:sp>
      <p:sp>
        <p:nvSpPr>
          <p:cNvPr id="11" name="ZoneTexte 10">
            <a:extLst>
              <a:ext uri="{FF2B5EF4-FFF2-40B4-BE49-F238E27FC236}">
                <a16:creationId xmlns:a16="http://schemas.microsoft.com/office/drawing/2014/main" id="{878E6599-478E-5670-E594-39B2AEE68A4A}"/>
              </a:ext>
            </a:extLst>
          </p:cNvPr>
          <p:cNvSpPr txBox="1"/>
          <p:nvPr/>
        </p:nvSpPr>
        <p:spPr>
          <a:xfrm>
            <a:off x="661007" y="253998"/>
            <a:ext cx="6192688" cy="646331"/>
          </a:xfrm>
          <a:prstGeom prst="rect">
            <a:avLst/>
          </a:prstGeom>
          <a:noFill/>
        </p:spPr>
        <p:txBody>
          <a:bodyPr wrap="square" rtlCol="0">
            <a:spAutoFit/>
          </a:bodyPr>
          <a:lstStyle/>
          <a:p>
            <a:r>
              <a:rPr lang="fr-BE" sz="3600" dirty="0">
                <a:solidFill>
                  <a:schemeClr val="accent2">
                    <a:lumMod val="50000"/>
                  </a:schemeClr>
                </a:solidFill>
                <a:latin typeface="Arial" panose="020B0604020202020204" pitchFamily="34" charset="0"/>
                <a:cs typeface="Arial" panose="020B0604020202020204" pitchFamily="34" charset="0"/>
              </a:rPr>
              <a:t>Calculer des ISA(C)</a:t>
            </a:r>
          </a:p>
        </p:txBody>
      </p:sp>
      <p:pic>
        <p:nvPicPr>
          <p:cNvPr id="3" name="Image 2">
            <a:extLst>
              <a:ext uri="{FF2B5EF4-FFF2-40B4-BE49-F238E27FC236}">
                <a16:creationId xmlns:a16="http://schemas.microsoft.com/office/drawing/2014/main" id="{FF6A1F8A-414F-2D81-52B9-D7D7E02BB963}"/>
              </a:ext>
            </a:extLst>
          </p:cNvPr>
          <p:cNvPicPr>
            <a:picLocks noChangeAspect="1"/>
          </p:cNvPicPr>
          <p:nvPr/>
        </p:nvPicPr>
        <p:blipFill>
          <a:blip r:embed="rId3"/>
          <a:stretch>
            <a:fillRect/>
          </a:stretch>
        </p:blipFill>
        <p:spPr>
          <a:xfrm>
            <a:off x="5576624" y="464812"/>
            <a:ext cx="2554141" cy="6393188"/>
          </a:xfrm>
          <a:prstGeom prst="rect">
            <a:avLst/>
          </a:prstGeom>
        </p:spPr>
      </p:pic>
      <p:sp>
        <p:nvSpPr>
          <p:cNvPr id="4" name="ZoneTexte 3">
            <a:extLst>
              <a:ext uri="{FF2B5EF4-FFF2-40B4-BE49-F238E27FC236}">
                <a16:creationId xmlns:a16="http://schemas.microsoft.com/office/drawing/2014/main" id="{B9691DAE-7F87-DE4A-7B71-AA3DBB29F787}"/>
              </a:ext>
            </a:extLst>
          </p:cNvPr>
          <p:cNvSpPr txBox="1"/>
          <p:nvPr/>
        </p:nvSpPr>
        <p:spPr>
          <a:xfrm>
            <a:off x="5675890" y="95480"/>
            <a:ext cx="2654710" cy="369332"/>
          </a:xfrm>
          <a:prstGeom prst="rect">
            <a:avLst/>
          </a:prstGeom>
          <a:noFill/>
        </p:spPr>
        <p:txBody>
          <a:bodyPr wrap="square" rtlCol="0">
            <a:spAutoFit/>
          </a:bodyPr>
          <a:lstStyle/>
          <a:p>
            <a:r>
              <a:rPr lang="fr-BE" dirty="0"/>
              <a:t>Formulaire d’inscription </a:t>
            </a:r>
          </a:p>
        </p:txBody>
      </p:sp>
      <p:sp>
        <p:nvSpPr>
          <p:cNvPr id="2" name="ZoneTexte 1">
            <a:extLst>
              <a:ext uri="{FF2B5EF4-FFF2-40B4-BE49-F238E27FC236}">
                <a16:creationId xmlns:a16="http://schemas.microsoft.com/office/drawing/2014/main" id="{10674145-0270-8B72-5233-4B6578A6A7F9}"/>
              </a:ext>
            </a:extLst>
          </p:cNvPr>
          <p:cNvSpPr txBox="1"/>
          <p:nvPr/>
        </p:nvSpPr>
        <p:spPr>
          <a:xfrm>
            <a:off x="8613649" y="6415224"/>
            <a:ext cx="450398"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13</a:t>
            </a:r>
          </a:p>
        </p:txBody>
      </p:sp>
    </p:spTree>
    <p:extLst>
      <p:ext uri="{BB962C8B-B14F-4D97-AF65-F5344CB8AC3E}">
        <p14:creationId xmlns:p14="http://schemas.microsoft.com/office/powerpoint/2010/main" val="4119498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1D9E0-D9F8-F927-9B29-2976FBDB0ED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CB6B47D7-6EDC-BB04-D6B5-AA1199070983}"/>
              </a:ext>
            </a:extLst>
          </p:cNvPr>
          <p:cNvSpPr txBox="1"/>
          <p:nvPr/>
        </p:nvSpPr>
        <p:spPr>
          <a:xfrm>
            <a:off x="493858" y="1025014"/>
            <a:ext cx="7307117" cy="3753465"/>
          </a:xfrm>
          <a:prstGeom prst="rect">
            <a:avLst/>
          </a:prstGeom>
        </p:spPr>
        <p:txBody>
          <a:bodyPr vert="horz" lIns="91440" tIns="45720" rIns="91440" bIns="45720" rtlCol="0">
            <a:normAutofit/>
          </a:bodyPr>
          <a:lstStyle/>
          <a:p>
            <a:pPr>
              <a:lnSpc>
                <a:spcPct val="90000"/>
              </a:lnSpc>
              <a:spcBef>
                <a:spcPts val="1000"/>
              </a:spcBef>
            </a:pPr>
            <a:r>
              <a:rPr lang="fr-FR" sz="2800" dirty="0">
                <a:latin typeface="Arial" panose="020B0604020202020204" pitchFamily="34" charset="0"/>
                <a:cs typeface="Arial" panose="020B0604020202020204" pitchFamily="34" charset="0"/>
              </a:rPr>
              <a:t>4</a:t>
            </a:r>
            <a:r>
              <a:rPr lang="fr-FR" sz="2800" kern="1200" dirty="0">
                <a:latin typeface="Arial" panose="020B0604020202020204" pitchFamily="34" charset="0"/>
                <a:cs typeface="Arial" panose="020B0604020202020204" pitchFamily="34" charset="0"/>
              </a:rPr>
              <a:t>. Encoder une ferme (1er connexion) </a:t>
            </a:r>
          </a:p>
          <a:p>
            <a:pPr>
              <a:lnSpc>
                <a:spcPct val="90000"/>
              </a:lnSpc>
              <a:spcBef>
                <a:spcPts val="1000"/>
              </a:spcBef>
            </a:pPr>
            <a:endParaRPr lang="fr-FR" sz="1600" kern="1200" dirty="0">
              <a:latin typeface="+mn-lt"/>
              <a:ea typeface="+mn-ea"/>
              <a:cs typeface="+mn-cs"/>
            </a:endParaRPr>
          </a:p>
          <a:p>
            <a:pPr>
              <a:lnSpc>
                <a:spcPct val="90000"/>
              </a:lnSpc>
              <a:spcBef>
                <a:spcPts val="1000"/>
              </a:spcBef>
            </a:pPr>
            <a:r>
              <a:rPr lang="fr-FR" sz="1600" kern="1200" dirty="0">
                <a:latin typeface="+mn-lt"/>
                <a:ea typeface="+mn-ea"/>
                <a:cs typeface="+mn-cs"/>
              </a:rPr>
              <a:t> </a:t>
            </a:r>
          </a:p>
        </p:txBody>
      </p:sp>
      <p:pic>
        <p:nvPicPr>
          <p:cNvPr id="5" name="Image 4">
            <a:extLst>
              <a:ext uri="{FF2B5EF4-FFF2-40B4-BE49-F238E27FC236}">
                <a16:creationId xmlns:a16="http://schemas.microsoft.com/office/drawing/2014/main" id="{F8927F50-E82B-0495-54B0-CEBB4B40C060}"/>
              </a:ext>
            </a:extLst>
          </p:cNvPr>
          <p:cNvPicPr>
            <a:picLocks noChangeAspect="1"/>
          </p:cNvPicPr>
          <p:nvPr/>
        </p:nvPicPr>
        <p:blipFill>
          <a:blip r:embed="rId2"/>
          <a:stretch>
            <a:fillRect/>
          </a:stretch>
        </p:blipFill>
        <p:spPr>
          <a:xfrm>
            <a:off x="0" y="1461871"/>
            <a:ext cx="9144000" cy="5438921"/>
          </a:xfrm>
          <a:prstGeom prst="rect">
            <a:avLst/>
          </a:prstGeom>
        </p:spPr>
      </p:pic>
      <p:sp>
        <p:nvSpPr>
          <p:cNvPr id="7" name="Rectangle 6">
            <a:extLst>
              <a:ext uri="{FF2B5EF4-FFF2-40B4-BE49-F238E27FC236}">
                <a16:creationId xmlns:a16="http://schemas.microsoft.com/office/drawing/2014/main" id="{A7C05D49-26B7-4560-2712-767E3DBB397D}"/>
              </a:ext>
            </a:extLst>
          </p:cNvPr>
          <p:cNvSpPr/>
          <p:nvPr/>
        </p:nvSpPr>
        <p:spPr>
          <a:xfrm>
            <a:off x="3569110" y="6223819"/>
            <a:ext cx="5574890" cy="634181"/>
          </a:xfrm>
          <a:prstGeom prst="rect">
            <a:avLst/>
          </a:prstGeom>
          <a:noFill/>
          <a:ln w="57150">
            <a:solidFill>
              <a:srgbClr val="8035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Flèche : bas 7">
            <a:extLst>
              <a:ext uri="{FF2B5EF4-FFF2-40B4-BE49-F238E27FC236}">
                <a16:creationId xmlns:a16="http://schemas.microsoft.com/office/drawing/2014/main" id="{3910D4C3-B5E0-BB43-5162-91DE50FCE0DE}"/>
              </a:ext>
            </a:extLst>
          </p:cNvPr>
          <p:cNvSpPr/>
          <p:nvPr/>
        </p:nvSpPr>
        <p:spPr>
          <a:xfrm rot="18761636">
            <a:off x="2875231" y="5733642"/>
            <a:ext cx="522697" cy="750019"/>
          </a:xfrm>
          <a:prstGeom prst="downArrow">
            <a:avLst/>
          </a:prstGeom>
          <a:solidFill>
            <a:srgbClr val="275899"/>
          </a:solidFill>
          <a:ln>
            <a:solidFill>
              <a:srgbClr val="2758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740887DE-0BDB-0827-C90F-8F3B2268E60A}"/>
              </a:ext>
            </a:extLst>
          </p:cNvPr>
          <p:cNvSpPr txBox="1"/>
          <p:nvPr/>
        </p:nvSpPr>
        <p:spPr>
          <a:xfrm>
            <a:off x="661007" y="253998"/>
            <a:ext cx="6192688" cy="646331"/>
          </a:xfrm>
          <a:prstGeom prst="rect">
            <a:avLst/>
          </a:prstGeom>
          <a:noFill/>
        </p:spPr>
        <p:txBody>
          <a:bodyPr wrap="square" rtlCol="0">
            <a:spAutoFit/>
          </a:bodyPr>
          <a:lstStyle/>
          <a:p>
            <a:r>
              <a:rPr lang="fr-BE" sz="3600" dirty="0">
                <a:solidFill>
                  <a:schemeClr val="accent2">
                    <a:lumMod val="50000"/>
                  </a:schemeClr>
                </a:solidFill>
                <a:latin typeface="Arial" panose="020B0604020202020204" pitchFamily="34" charset="0"/>
                <a:cs typeface="Arial" panose="020B0604020202020204" pitchFamily="34" charset="0"/>
              </a:rPr>
              <a:t>Calculer des ISA(C)</a:t>
            </a:r>
          </a:p>
        </p:txBody>
      </p:sp>
    </p:spTree>
    <p:extLst>
      <p:ext uri="{BB962C8B-B14F-4D97-AF65-F5344CB8AC3E}">
        <p14:creationId xmlns:p14="http://schemas.microsoft.com/office/powerpoint/2010/main" val="3432946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00809-D274-9284-3349-432ECE024D78}"/>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454D410-F7AA-B3AB-0851-28DE3D43BD99}"/>
              </a:ext>
            </a:extLst>
          </p:cNvPr>
          <p:cNvSpPr txBox="1"/>
          <p:nvPr/>
        </p:nvSpPr>
        <p:spPr>
          <a:xfrm>
            <a:off x="395536" y="1107514"/>
            <a:ext cx="6192688" cy="3753465"/>
          </a:xfrm>
          <a:prstGeom prst="rect">
            <a:avLst/>
          </a:prstGeom>
        </p:spPr>
        <p:txBody>
          <a:bodyPr vert="horz" lIns="91440" tIns="45720" rIns="91440" bIns="45720" rtlCol="0">
            <a:normAutofit/>
          </a:bodyPr>
          <a:lstStyle/>
          <a:p>
            <a:pPr>
              <a:lnSpc>
                <a:spcPct val="90000"/>
              </a:lnSpc>
              <a:spcBef>
                <a:spcPts val="1000"/>
              </a:spcBef>
            </a:pPr>
            <a:r>
              <a:rPr lang="fr-FR" sz="2800" dirty="0">
                <a:latin typeface="Arial" panose="020B0604020202020204" pitchFamily="34" charset="0"/>
                <a:cs typeface="Arial" panose="020B0604020202020204" pitchFamily="34" charset="0"/>
              </a:rPr>
              <a:t>4</a:t>
            </a:r>
            <a:r>
              <a:rPr lang="fr-FR" sz="2800" kern="1200" dirty="0">
                <a:latin typeface="Arial" panose="020B0604020202020204" pitchFamily="34" charset="0"/>
                <a:cs typeface="Arial" panose="020B0604020202020204" pitchFamily="34" charset="0"/>
              </a:rPr>
              <a:t>. Encoder une ferme</a:t>
            </a:r>
            <a:r>
              <a:rPr lang="fr-FR" sz="2800" dirty="0">
                <a:latin typeface="Arial" panose="020B0604020202020204" pitchFamily="34" charset="0"/>
                <a:cs typeface="Arial" panose="020B0604020202020204" pitchFamily="34" charset="0"/>
              </a:rPr>
              <a:t> (1er connexion) </a:t>
            </a:r>
          </a:p>
          <a:p>
            <a:pPr>
              <a:lnSpc>
                <a:spcPct val="90000"/>
              </a:lnSpc>
              <a:spcBef>
                <a:spcPts val="1000"/>
              </a:spcBef>
            </a:pPr>
            <a:r>
              <a:rPr lang="fr-FR" sz="2800" kern="1200" dirty="0">
                <a:latin typeface="Arial" panose="020B0604020202020204" pitchFamily="34" charset="0"/>
                <a:cs typeface="Arial" panose="020B0604020202020204" pitchFamily="34" charset="0"/>
              </a:rPr>
              <a:t> </a:t>
            </a:r>
          </a:p>
          <a:p>
            <a:pPr>
              <a:lnSpc>
                <a:spcPct val="90000"/>
              </a:lnSpc>
              <a:spcBef>
                <a:spcPts val="1000"/>
              </a:spcBef>
            </a:pPr>
            <a:endParaRPr lang="fr-FR" sz="1600" kern="1200" dirty="0">
              <a:latin typeface="+mn-lt"/>
              <a:ea typeface="+mn-ea"/>
              <a:cs typeface="+mn-cs"/>
            </a:endParaRPr>
          </a:p>
          <a:p>
            <a:pPr>
              <a:lnSpc>
                <a:spcPct val="90000"/>
              </a:lnSpc>
              <a:spcBef>
                <a:spcPts val="1000"/>
              </a:spcBef>
            </a:pPr>
            <a:r>
              <a:rPr lang="fr-FR" sz="1600" kern="1200" dirty="0">
                <a:latin typeface="+mn-lt"/>
                <a:ea typeface="+mn-ea"/>
                <a:cs typeface="+mn-cs"/>
              </a:rPr>
              <a:t> </a:t>
            </a:r>
          </a:p>
        </p:txBody>
      </p:sp>
      <p:pic>
        <p:nvPicPr>
          <p:cNvPr id="3" name="Image 2">
            <a:extLst>
              <a:ext uri="{FF2B5EF4-FFF2-40B4-BE49-F238E27FC236}">
                <a16:creationId xmlns:a16="http://schemas.microsoft.com/office/drawing/2014/main" id="{A868626C-40BB-2AE0-B604-A81EFE7093D3}"/>
              </a:ext>
            </a:extLst>
          </p:cNvPr>
          <p:cNvPicPr>
            <a:picLocks noChangeAspect="1"/>
          </p:cNvPicPr>
          <p:nvPr/>
        </p:nvPicPr>
        <p:blipFill>
          <a:blip r:embed="rId2"/>
          <a:stretch>
            <a:fillRect/>
          </a:stretch>
        </p:blipFill>
        <p:spPr>
          <a:xfrm>
            <a:off x="68826" y="2359014"/>
            <a:ext cx="9075174" cy="1627537"/>
          </a:xfrm>
          <a:prstGeom prst="rect">
            <a:avLst/>
          </a:prstGeom>
        </p:spPr>
      </p:pic>
      <p:sp>
        <p:nvSpPr>
          <p:cNvPr id="4" name="Rectangle 3">
            <a:extLst>
              <a:ext uri="{FF2B5EF4-FFF2-40B4-BE49-F238E27FC236}">
                <a16:creationId xmlns:a16="http://schemas.microsoft.com/office/drawing/2014/main" id="{63149A53-4389-DC2C-F08F-FAB7710B796E}"/>
              </a:ext>
            </a:extLst>
          </p:cNvPr>
          <p:cNvSpPr/>
          <p:nvPr/>
        </p:nvSpPr>
        <p:spPr>
          <a:xfrm>
            <a:off x="8627804" y="2783835"/>
            <a:ext cx="481782" cy="323730"/>
          </a:xfrm>
          <a:prstGeom prst="rect">
            <a:avLst/>
          </a:prstGeom>
          <a:noFill/>
          <a:ln w="57150">
            <a:solidFill>
              <a:srgbClr val="8035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ZoneTexte 1">
            <a:extLst>
              <a:ext uri="{FF2B5EF4-FFF2-40B4-BE49-F238E27FC236}">
                <a16:creationId xmlns:a16="http://schemas.microsoft.com/office/drawing/2014/main" id="{07BBC33A-1BEF-8E95-0782-296C2ECEF5E4}"/>
              </a:ext>
            </a:extLst>
          </p:cNvPr>
          <p:cNvSpPr txBox="1"/>
          <p:nvPr/>
        </p:nvSpPr>
        <p:spPr>
          <a:xfrm>
            <a:off x="8686799" y="6387792"/>
            <a:ext cx="422787"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15</a:t>
            </a:r>
          </a:p>
        </p:txBody>
      </p:sp>
      <p:sp>
        <p:nvSpPr>
          <p:cNvPr id="5" name="Flèche : bas 4">
            <a:extLst>
              <a:ext uri="{FF2B5EF4-FFF2-40B4-BE49-F238E27FC236}">
                <a16:creationId xmlns:a16="http://schemas.microsoft.com/office/drawing/2014/main" id="{67A754C5-715C-79C7-2200-71E018C07638}"/>
              </a:ext>
            </a:extLst>
          </p:cNvPr>
          <p:cNvSpPr/>
          <p:nvPr/>
        </p:nvSpPr>
        <p:spPr>
          <a:xfrm rot="18761636">
            <a:off x="7936170" y="2286180"/>
            <a:ext cx="522697" cy="750019"/>
          </a:xfrm>
          <a:prstGeom prst="downArrow">
            <a:avLst/>
          </a:prstGeom>
          <a:solidFill>
            <a:srgbClr val="275899"/>
          </a:solidFill>
          <a:ln>
            <a:solidFill>
              <a:srgbClr val="2758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a:extLst>
              <a:ext uri="{FF2B5EF4-FFF2-40B4-BE49-F238E27FC236}">
                <a16:creationId xmlns:a16="http://schemas.microsoft.com/office/drawing/2014/main" id="{284D4E60-9E5A-1E71-F847-5CCF48F38A64}"/>
              </a:ext>
            </a:extLst>
          </p:cNvPr>
          <p:cNvSpPr txBox="1"/>
          <p:nvPr/>
        </p:nvSpPr>
        <p:spPr>
          <a:xfrm>
            <a:off x="34413" y="1703390"/>
            <a:ext cx="3180735" cy="400110"/>
          </a:xfrm>
          <a:prstGeom prst="rect">
            <a:avLst/>
          </a:prstGeom>
          <a:noFill/>
        </p:spPr>
        <p:txBody>
          <a:bodyPr wrap="square" rtlCol="0">
            <a:spAutoFit/>
          </a:bodyPr>
          <a:lstStyle/>
          <a:p>
            <a:r>
              <a:rPr lang="fr-BE" sz="2000" dirty="0"/>
              <a:t>Formulaire ferme</a:t>
            </a:r>
          </a:p>
        </p:txBody>
      </p:sp>
      <p:sp>
        <p:nvSpPr>
          <p:cNvPr id="8" name="ZoneTexte 7">
            <a:extLst>
              <a:ext uri="{FF2B5EF4-FFF2-40B4-BE49-F238E27FC236}">
                <a16:creationId xmlns:a16="http://schemas.microsoft.com/office/drawing/2014/main" id="{FF587BD1-75D3-8546-BF90-9233C5AF8316}"/>
              </a:ext>
            </a:extLst>
          </p:cNvPr>
          <p:cNvSpPr txBox="1"/>
          <p:nvPr/>
        </p:nvSpPr>
        <p:spPr>
          <a:xfrm>
            <a:off x="661007" y="253998"/>
            <a:ext cx="6192688" cy="646331"/>
          </a:xfrm>
          <a:prstGeom prst="rect">
            <a:avLst/>
          </a:prstGeom>
          <a:noFill/>
        </p:spPr>
        <p:txBody>
          <a:bodyPr wrap="square" rtlCol="0">
            <a:spAutoFit/>
          </a:bodyPr>
          <a:lstStyle/>
          <a:p>
            <a:r>
              <a:rPr lang="fr-BE" sz="3600" dirty="0">
                <a:solidFill>
                  <a:schemeClr val="accent2">
                    <a:lumMod val="50000"/>
                  </a:schemeClr>
                </a:solidFill>
                <a:latin typeface="Arial" panose="020B0604020202020204" pitchFamily="34" charset="0"/>
                <a:cs typeface="Arial" panose="020B0604020202020204" pitchFamily="34" charset="0"/>
              </a:rPr>
              <a:t>Calculer des ISA(C)</a:t>
            </a:r>
          </a:p>
        </p:txBody>
      </p:sp>
    </p:spTree>
    <p:extLst>
      <p:ext uri="{BB962C8B-B14F-4D97-AF65-F5344CB8AC3E}">
        <p14:creationId xmlns:p14="http://schemas.microsoft.com/office/powerpoint/2010/main" val="1637751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FBE27-CCA8-69DB-150C-A913D701CF18}"/>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E061FCF-EDD6-B606-1756-518D97F28661}"/>
              </a:ext>
            </a:extLst>
          </p:cNvPr>
          <p:cNvSpPr txBox="1"/>
          <p:nvPr/>
        </p:nvSpPr>
        <p:spPr>
          <a:xfrm>
            <a:off x="493858" y="1025014"/>
            <a:ext cx="6487967" cy="3753465"/>
          </a:xfrm>
          <a:prstGeom prst="rect">
            <a:avLst/>
          </a:prstGeom>
        </p:spPr>
        <p:txBody>
          <a:bodyPr vert="horz" lIns="91440" tIns="45720" rIns="91440" bIns="45720" rtlCol="0">
            <a:normAutofit/>
          </a:bodyPr>
          <a:lstStyle/>
          <a:p>
            <a:pPr>
              <a:lnSpc>
                <a:spcPct val="90000"/>
              </a:lnSpc>
              <a:spcBef>
                <a:spcPts val="1000"/>
              </a:spcBef>
            </a:pPr>
            <a:r>
              <a:rPr lang="fr-FR" sz="2800" dirty="0">
                <a:latin typeface="Arial" panose="020B0604020202020204" pitchFamily="34" charset="0"/>
                <a:cs typeface="Arial" panose="020B0604020202020204" pitchFamily="34" charset="0"/>
              </a:rPr>
              <a:t>4</a:t>
            </a:r>
            <a:r>
              <a:rPr lang="fr-FR" sz="2800" kern="1200" dirty="0">
                <a:latin typeface="Arial" panose="020B0604020202020204" pitchFamily="34" charset="0"/>
                <a:cs typeface="Arial" panose="020B0604020202020204" pitchFamily="34" charset="0"/>
              </a:rPr>
              <a:t>. Valider sa ferme </a:t>
            </a:r>
            <a:r>
              <a:rPr lang="fr-FR" sz="2800" dirty="0">
                <a:latin typeface="Arial" panose="020B0604020202020204" pitchFamily="34" charset="0"/>
                <a:cs typeface="Arial" panose="020B0604020202020204" pitchFamily="34" charset="0"/>
              </a:rPr>
              <a:t>(1er connexion) </a:t>
            </a:r>
          </a:p>
          <a:p>
            <a:pPr>
              <a:lnSpc>
                <a:spcPct val="90000"/>
              </a:lnSpc>
              <a:spcBef>
                <a:spcPts val="1000"/>
              </a:spcBef>
            </a:pPr>
            <a:r>
              <a:rPr lang="fr-FR" sz="2800" kern="1200" dirty="0">
                <a:latin typeface="Arial" panose="020B0604020202020204" pitchFamily="34" charset="0"/>
                <a:cs typeface="Arial" panose="020B0604020202020204" pitchFamily="34" charset="0"/>
              </a:rPr>
              <a:t> </a:t>
            </a:r>
          </a:p>
          <a:p>
            <a:pPr>
              <a:lnSpc>
                <a:spcPct val="90000"/>
              </a:lnSpc>
              <a:spcBef>
                <a:spcPts val="1000"/>
              </a:spcBef>
            </a:pPr>
            <a:endParaRPr lang="fr-FR" sz="1600" kern="1200" dirty="0">
              <a:latin typeface="+mn-lt"/>
              <a:ea typeface="+mn-ea"/>
              <a:cs typeface="+mn-cs"/>
            </a:endParaRPr>
          </a:p>
          <a:p>
            <a:pPr>
              <a:lnSpc>
                <a:spcPct val="90000"/>
              </a:lnSpc>
              <a:spcBef>
                <a:spcPts val="1000"/>
              </a:spcBef>
            </a:pPr>
            <a:r>
              <a:rPr lang="fr-FR" sz="1600" kern="1200" dirty="0">
                <a:latin typeface="+mn-lt"/>
                <a:ea typeface="+mn-ea"/>
                <a:cs typeface="+mn-cs"/>
              </a:rPr>
              <a:t> </a:t>
            </a:r>
          </a:p>
        </p:txBody>
      </p:sp>
      <p:pic>
        <p:nvPicPr>
          <p:cNvPr id="5" name="Image 4">
            <a:extLst>
              <a:ext uri="{FF2B5EF4-FFF2-40B4-BE49-F238E27FC236}">
                <a16:creationId xmlns:a16="http://schemas.microsoft.com/office/drawing/2014/main" id="{90CEAADE-0FDD-72BD-310B-2FB84BCC6D85}"/>
              </a:ext>
            </a:extLst>
          </p:cNvPr>
          <p:cNvPicPr>
            <a:picLocks noChangeAspect="1"/>
          </p:cNvPicPr>
          <p:nvPr/>
        </p:nvPicPr>
        <p:blipFill>
          <a:blip r:embed="rId2"/>
          <a:stretch>
            <a:fillRect/>
          </a:stretch>
        </p:blipFill>
        <p:spPr>
          <a:xfrm>
            <a:off x="0" y="1531041"/>
            <a:ext cx="6192688" cy="5326959"/>
          </a:xfrm>
          <a:prstGeom prst="rect">
            <a:avLst/>
          </a:prstGeom>
        </p:spPr>
      </p:pic>
      <p:sp>
        <p:nvSpPr>
          <p:cNvPr id="7" name="Rectangle 6">
            <a:extLst>
              <a:ext uri="{FF2B5EF4-FFF2-40B4-BE49-F238E27FC236}">
                <a16:creationId xmlns:a16="http://schemas.microsoft.com/office/drawing/2014/main" id="{D91BBBA7-7E6E-EE11-0799-A0DF9A9DFD1D}"/>
              </a:ext>
            </a:extLst>
          </p:cNvPr>
          <p:cNvSpPr/>
          <p:nvPr/>
        </p:nvSpPr>
        <p:spPr>
          <a:xfrm>
            <a:off x="2313096" y="6401878"/>
            <a:ext cx="1566496" cy="246931"/>
          </a:xfrm>
          <a:prstGeom prst="rect">
            <a:avLst/>
          </a:prstGeom>
          <a:noFill/>
          <a:ln w="57150">
            <a:solidFill>
              <a:srgbClr val="8035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ZoneTexte 1">
            <a:extLst>
              <a:ext uri="{FF2B5EF4-FFF2-40B4-BE49-F238E27FC236}">
                <a16:creationId xmlns:a16="http://schemas.microsoft.com/office/drawing/2014/main" id="{529D498A-2C28-C93F-79D5-0EFB945E842F}"/>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16</a:t>
            </a:r>
          </a:p>
        </p:txBody>
      </p:sp>
      <p:sp>
        <p:nvSpPr>
          <p:cNvPr id="3" name="Flèche : bas 2">
            <a:extLst>
              <a:ext uri="{FF2B5EF4-FFF2-40B4-BE49-F238E27FC236}">
                <a16:creationId xmlns:a16="http://schemas.microsoft.com/office/drawing/2014/main" id="{0546D9CF-5FC4-966A-E10B-70517D2A4B93}"/>
              </a:ext>
            </a:extLst>
          </p:cNvPr>
          <p:cNvSpPr/>
          <p:nvPr/>
        </p:nvSpPr>
        <p:spPr>
          <a:xfrm rot="18761636">
            <a:off x="1771346" y="5542201"/>
            <a:ext cx="522697" cy="750019"/>
          </a:xfrm>
          <a:prstGeom prst="downArrow">
            <a:avLst/>
          </a:prstGeom>
          <a:solidFill>
            <a:srgbClr val="275899"/>
          </a:solidFill>
          <a:ln>
            <a:solidFill>
              <a:srgbClr val="2758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541D5462-60F5-990D-15FB-0DFDACB383AB}"/>
              </a:ext>
            </a:extLst>
          </p:cNvPr>
          <p:cNvSpPr txBox="1"/>
          <p:nvPr/>
        </p:nvSpPr>
        <p:spPr>
          <a:xfrm>
            <a:off x="661007" y="253998"/>
            <a:ext cx="6192688" cy="646331"/>
          </a:xfrm>
          <a:prstGeom prst="rect">
            <a:avLst/>
          </a:prstGeom>
          <a:noFill/>
        </p:spPr>
        <p:txBody>
          <a:bodyPr wrap="square" rtlCol="0">
            <a:spAutoFit/>
          </a:bodyPr>
          <a:lstStyle/>
          <a:p>
            <a:r>
              <a:rPr lang="fr-BE" sz="3600" dirty="0">
                <a:solidFill>
                  <a:schemeClr val="accent2">
                    <a:lumMod val="50000"/>
                  </a:schemeClr>
                </a:solidFill>
                <a:latin typeface="Arial" panose="020B0604020202020204" pitchFamily="34" charset="0"/>
                <a:cs typeface="Arial" panose="020B0604020202020204" pitchFamily="34" charset="0"/>
              </a:rPr>
              <a:t>Calculer des ISA(C)</a:t>
            </a:r>
          </a:p>
        </p:txBody>
      </p:sp>
    </p:spTree>
    <p:extLst>
      <p:ext uri="{BB962C8B-B14F-4D97-AF65-F5344CB8AC3E}">
        <p14:creationId xmlns:p14="http://schemas.microsoft.com/office/powerpoint/2010/main" val="3670457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1A56C-A283-1C8B-599D-719D53FDD9A8}"/>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166474B9-971F-460F-6EAC-8C78F89AC4DF}"/>
              </a:ext>
            </a:extLst>
          </p:cNvPr>
          <p:cNvSpPr txBox="1"/>
          <p:nvPr/>
        </p:nvSpPr>
        <p:spPr>
          <a:xfrm>
            <a:off x="493858" y="1025014"/>
            <a:ext cx="6487967" cy="3753465"/>
          </a:xfrm>
          <a:prstGeom prst="rect">
            <a:avLst/>
          </a:prstGeom>
        </p:spPr>
        <p:txBody>
          <a:bodyPr vert="horz" lIns="91440" tIns="45720" rIns="91440" bIns="45720" rtlCol="0">
            <a:normAutofit/>
          </a:bodyPr>
          <a:lstStyle/>
          <a:p>
            <a:pPr>
              <a:lnSpc>
                <a:spcPct val="90000"/>
              </a:lnSpc>
              <a:spcBef>
                <a:spcPts val="1000"/>
              </a:spcBef>
            </a:pPr>
            <a:r>
              <a:rPr lang="fr-FR" sz="2800" dirty="0">
                <a:latin typeface="Arial" panose="020B0604020202020204" pitchFamily="34" charset="0"/>
                <a:cs typeface="Arial" panose="020B0604020202020204" pitchFamily="34" charset="0"/>
              </a:rPr>
              <a:t>5. Compléter le formulaire </a:t>
            </a:r>
          </a:p>
          <a:p>
            <a:pPr>
              <a:lnSpc>
                <a:spcPct val="90000"/>
              </a:lnSpc>
              <a:spcBef>
                <a:spcPts val="1000"/>
              </a:spcBef>
            </a:pPr>
            <a:r>
              <a:rPr lang="fr-FR" sz="2800" kern="1200" dirty="0">
                <a:latin typeface="Arial" panose="020B0604020202020204" pitchFamily="34" charset="0"/>
                <a:cs typeface="Arial" panose="020B0604020202020204" pitchFamily="34" charset="0"/>
              </a:rPr>
              <a:t> </a:t>
            </a:r>
          </a:p>
          <a:p>
            <a:pPr>
              <a:lnSpc>
                <a:spcPct val="90000"/>
              </a:lnSpc>
              <a:spcBef>
                <a:spcPts val="1000"/>
              </a:spcBef>
            </a:pPr>
            <a:endParaRPr lang="fr-FR" sz="1600" kern="1200" dirty="0">
              <a:latin typeface="+mn-lt"/>
              <a:ea typeface="+mn-ea"/>
              <a:cs typeface="+mn-cs"/>
            </a:endParaRPr>
          </a:p>
          <a:p>
            <a:pPr>
              <a:lnSpc>
                <a:spcPct val="90000"/>
              </a:lnSpc>
              <a:spcBef>
                <a:spcPts val="1000"/>
              </a:spcBef>
            </a:pPr>
            <a:r>
              <a:rPr lang="fr-FR" sz="1600" kern="1200" dirty="0">
                <a:latin typeface="+mn-lt"/>
                <a:ea typeface="+mn-ea"/>
                <a:cs typeface="+mn-cs"/>
              </a:rPr>
              <a:t> </a:t>
            </a:r>
          </a:p>
        </p:txBody>
      </p:sp>
      <p:pic>
        <p:nvPicPr>
          <p:cNvPr id="4" name="Image 3">
            <a:extLst>
              <a:ext uri="{FF2B5EF4-FFF2-40B4-BE49-F238E27FC236}">
                <a16:creationId xmlns:a16="http://schemas.microsoft.com/office/drawing/2014/main" id="{E604B5C2-06F0-54C6-ED59-2663C65BE73A}"/>
              </a:ext>
            </a:extLst>
          </p:cNvPr>
          <p:cNvPicPr>
            <a:picLocks noChangeAspect="1"/>
          </p:cNvPicPr>
          <p:nvPr/>
        </p:nvPicPr>
        <p:blipFill>
          <a:blip r:embed="rId2"/>
          <a:stretch>
            <a:fillRect/>
          </a:stretch>
        </p:blipFill>
        <p:spPr>
          <a:xfrm>
            <a:off x="38100" y="1904650"/>
            <a:ext cx="9067800" cy="3048699"/>
          </a:xfrm>
          <a:prstGeom prst="rect">
            <a:avLst/>
          </a:prstGeom>
        </p:spPr>
      </p:pic>
      <p:sp>
        <p:nvSpPr>
          <p:cNvPr id="2" name="ZoneTexte 1">
            <a:extLst>
              <a:ext uri="{FF2B5EF4-FFF2-40B4-BE49-F238E27FC236}">
                <a16:creationId xmlns:a16="http://schemas.microsoft.com/office/drawing/2014/main" id="{41C2A29E-9097-D9E0-CE1A-49F25BAE3890}"/>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17</a:t>
            </a:r>
          </a:p>
        </p:txBody>
      </p:sp>
      <p:sp>
        <p:nvSpPr>
          <p:cNvPr id="3" name="ZoneTexte 2">
            <a:extLst>
              <a:ext uri="{FF2B5EF4-FFF2-40B4-BE49-F238E27FC236}">
                <a16:creationId xmlns:a16="http://schemas.microsoft.com/office/drawing/2014/main" id="{F3FACD5D-94B1-D23C-4F52-1DC55A441D24}"/>
              </a:ext>
            </a:extLst>
          </p:cNvPr>
          <p:cNvSpPr txBox="1"/>
          <p:nvPr/>
        </p:nvSpPr>
        <p:spPr>
          <a:xfrm>
            <a:off x="661007" y="253998"/>
            <a:ext cx="6192688" cy="646331"/>
          </a:xfrm>
          <a:prstGeom prst="rect">
            <a:avLst/>
          </a:prstGeom>
          <a:noFill/>
        </p:spPr>
        <p:txBody>
          <a:bodyPr wrap="square" rtlCol="0">
            <a:spAutoFit/>
          </a:bodyPr>
          <a:lstStyle/>
          <a:p>
            <a:r>
              <a:rPr lang="fr-BE" sz="3600" dirty="0">
                <a:solidFill>
                  <a:schemeClr val="accent2">
                    <a:lumMod val="50000"/>
                  </a:schemeClr>
                </a:solidFill>
                <a:latin typeface="Arial" panose="020B0604020202020204" pitchFamily="34" charset="0"/>
                <a:cs typeface="Arial" panose="020B0604020202020204" pitchFamily="34" charset="0"/>
              </a:rPr>
              <a:t>Calculer des ISA(C)</a:t>
            </a:r>
          </a:p>
        </p:txBody>
      </p:sp>
    </p:spTree>
    <p:extLst>
      <p:ext uri="{BB962C8B-B14F-4D97-AF65-F5344CB8AC3E}">
        <p14:creationId xmlns:p14="http://schemas.microsoft.com/office/powerpoint/2010/main" val="3519869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AF0CD-0DB9-96C8-1399-A9485AA784B1}"/>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20C00DBB-DBEE-015D-1F52-2FAA4C02B40D}"/>
              </a:ext>
            </a:extLst>
          </p:cNvPr>
          <p:cNvSpPr txBox="1"/>
          <p:nvPr/>
        </p:nvSpPr>
        <p:spPr>
          <a:xfrm>
            <a:off x="493858" y="1025014"/>
            <a:ext cx="6487967" cy="3753465"/>
          </a:xfrm>
          <a:prstGeom prst="rect">
            <a:avLst/>
          </a:prstGeom>
        </p:spPr>
        <p:txBody>
          <a:bodyPr vert="horz" lIns="91440" tIns="45720" rIns="91440" bIns="45720" rtlCol="0">
            <a:normAutofit/>
          </a:bodyPr>
          <a:lstStyle/>
          <a:p>
            <a:pPr>
              <a:lnSpc>
                <a:spcPct val="90000"/>
              </a:lnSpc>
              <a:spcBef>
                <a:spcPts val="1000"/>
              </a:spcBef>
            </a:pPr>
            <a:r>
              <a:rPr lang="fr-FR" sz="2800" dirty="0">
                <a:latin typeface="Arial" panose="020B0604020202020204" pitchFamily="34" charset="0"/>
                <a:cs typeface="Arial" panose="020B0604020202020204" pitchFamily="34" charset="0"/>
              </a:rPr>
              <a:t>6. Analyse de produit </a:t>
            </a:r>
          </a:p>
          <a:p>
            <a:pPr>
              <a:lnSpc>
                <a:spcPct val="90000"/>
              </a:lnSpc>
              <a:spcBef>
                <a:spcPts val="1000"/>
              </a:spcBef>
            </a:pPr>
            <a:r>
              <a:rPr lang="fr-FR" sz="2800" kern="1200" dirty="0">
                <a:latin typeface="Arial" panose="020B0604020202020204" pitchFamily="34" charset="0"/>
                <a:cs typeface="Arial" panose="020B0604020202020204" pitchFamily="34" charset="0"/>
              </a:rPr>
              <a:t> </a:t>
            </a:r>
          </a:p>
          <a:p>
            <a:pPr>
              <a:lnSpc>
                <a:spcPct val="90000"/>
              </a:lnSpc>
              <a:spcBef>
                <a:spcPts val="1000"/>
              </a:spcBef>
            </a:pPr>
            <a:endParaRPr lang="fr-FR" sz="1600" kern="1200" dirty="0">
              <a:latin typeface="+mn-lt"/>
              <a:ea typeface="+mn-ea"/>
              <a:cs typeface="+mn-cs"/>
            </a:endParaRPr>
          </a:p>
          <a:p>
            <a:pPr>
              <a:lnSpc>
                <a:spcPct val="90000"/>
              </a:lnSpc>
              <a:spcBef>
                <a:spcPts val="1000"/>
              </a:spcBef>
            </a:pPr>
            <a:r>
              <a:rPr lang="fr-FR" sz="1600" kern="1200" dirty="0">
                <a:latin typeface="+mn-lt"/>
                <a:ea typeface="+mn-ea"/>
                <a:cs typeface="+mn-cs"/>
              </a:rPr>
              <a:t> </a:t>
            </a:r>
          </a:p>
        </p:txBody>
      </p:sp>
      <p:pic>
        <p:nvPicPr>
          <p:cNvPr id="7" name="Image 6">
            <a:extLst>
              <a:ext uri="{FF2B5EF4-FFF2-40B4-BE49-F238E27FC236}">
                <a16:creationId xmlns:a16="http://schemas.microsoft.com/office/drawing/2014/main" id="{51D20A95-55ED-5A9A-7F28-8021C976E7B2}"/>
              </a:ext>
            </a:extLst>
          </p:cNvPr>
          <p:cNvPicPr>
            <a:picLocks noChangeAspect="1"/>
          </p:cNvPicPr>
          <p:nvPr/>
        </p:nvPicPr>
        <p:blipFill>
          <a:blip r:embed="rId2"/>
          <a:srcRect r="845"/>
          <a:stretch>
            <a:fillRect/>
          </a:stretch>
        </p:blipFill>
        <p:spPr>
          <a:xfrm>
            <a:off x="25626" y="1676400"/>
            <a:ext cx="9064880" cy="3524250"/>
          </a:xfrm>
          <a:prstGeom prst="rect">
            <a:avLst/>
          </a:prstGeom>
        </p:spPr>
      </p:pic>
      <p:sp>
        <p:nvSpPr>
          <p:cNvPr id="2" name="ZoneTexte 1">
            <a:extLst>
              <a:ext uri="{FF2B5EF4-FFF2-40B4-BE49-F238E27FC236}">
                <a16:creationId xmlns:a16="http://schemas.microsoft.com/office/drawing/2014/main" id="{65FEB1B0-CCE8-5690-F6A5-DEC63C298B23}"/>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18</a:t>
            </a:r>
          </a:p>
        </p:txBody>
      </p:sp>
      <p:sp>
        <p:nvSpPr>
          <p:cNvPr id="3" name="ZoneTexte 2">
            <a:extLst>
              <a:ext uri="{FF2B5EF4-FFF2-40B4-BE49-F238E27FC236}">
                <a16:creationId xmlns:a16="http://schemas.microsoft.com/office/drawing/2014/main" id="{859C4B4B-7C3A-081E-959B-C9CF9B901215}"/>
              </a:ext>
            </a:extLst>
          </p:cNvPr>
          <p:cNvSpPr txBox="1"/>
          <p:nvPr/>
        </p:nvSpPr>
        <p:spPr>
          <a:xfrm>
            <a:off x="661007" y="253998"/>
            <a:ext cx="6192688" cy="646331"/>
          </a:xfrm>
          <a:prstGeom prst="rect">
            <a:avLst/>
          </a:prstGeom>
          <a:noFill/>
        </p:spPr>
        <p:txBody>
          <a:bodyPr wrap="square" rtlCol="0">
            <a:spAutoFit/>
          </a:bodyPr>
          <a:lstStyle/>
          <a:p>
            <a:r>
              <a:rPr lang="fr-BE" sz="3600" dirty="0">
                <a:solidFill>
                  <a:schemeClr val="accent2">
                    <a:lumMod val="50000"/>
                  </a:schemeClr>
                </a:solidFill>
                <a:latin typeface="Arial" panose="020B0604020202020204" pitchFamily="34" charset="0"/>
                <a:cs typeface="Arial" panose="020B0604020202020204" pitchFamily="34" charset="0"/>
              </a:rPr>
              <a:t>Calculer des ISA(C)</a:t>
            </a:r>
          </a:p>
        </p:txBody>
      </p:sp>
    </p:spTree>
    <p:extLst>
      <p:ext uri="{BB962C8B-B14F-4D97-AF65-F5344CB8AC3E}">
        <p14:creationId xmlns:p14="http://schemas.microsoft.com/office/powerpoint/2010/main" val="2764232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7C37B-5FCE-AB90-1F2B-8B53B47A84A3}"/>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7FFDA0A-F966-97D4-A61D-ED29B28B89EA}"/>
              </a:ext>
            </a:extLst>
          </p:cNvPr>
          <p:cNvSpPr txBox="1"/>
          <p:nvPr/>
        </p:nvSpPr>
        <p:spPr>
          <a:xfrm>
            <a:off x="493858" y="1025014"/>
            <a:ext cx="6487967" cy="3753465"/>
          </a:xfrm>
          <a:prstGeom prst="rect">
            <a:avLst/>
          </a:prstGeom>
        </p:spPr>
        <p:txBody>
          <a:bodyPr vert="horz" lIns="91440" tIns="45720" rIns="91440" bIns="45720" rtlCol="0">
            <a:normAutofit/>
          </a:bodyPr>
          <a:lstStyle/>
          <a:p>
            <a:pPr>
              <a:lnSpc>
                <a:spcPct val="90000"/>
              </a:lnSpc>
              <a:spcBef>
                <a:spcPts val="1000"/>
              </a:spcBef>
            </a:pPr>
            <a:r>
              <a:rPr lang="fr-FR" sz="2800" dirty="0">
                <a:latin typeface="Arial" panose="020B0604020202020204" pitchFamily="34" charset="0"/>
                <a:cs typeface="Arial" panose="020B0604020202020204" pitchFamily="34" charset="0"/>
              </a:rPr>
              <a:t>6. Analyse de produit </a:t>
            </a:r>
          </a:p>
          <a:p>
            <a:pPr>
              <a:lnSpc>
                <a:spcPct val="90000"/>
              </a:lnSpc>
              <a:spcBef>
                <a:spcPts val="1000"/>
              </a:spcBef>
            </a:pPr>
            <a:r>
              <a:rPr lang="fr-FR" sz="2800" kern="1200" dirty="0">
                <a:latin typeface="Arial" panose="020B0604020202020204" pitchFamily="34" charset="0"/>
                <a:cs typeface="Arial" panose="020B0604020202020204" pitchFamily="34" charset="0"/>
              </a:rPr>
              <a:t> </a:t>
            </a:r>
          </a:p>
          <a:p>
            <a:pPr>
              <a:lnSpc>
                <a:spcPct val="90000"/>
              </a:lnSpc>
              <a:spcBef>
                <a:spcPts val="1000"/>
              </a:spcBef>
            </a:pPr>
            <a:endParaRPr lang="fr-FR" sz="1600" kern="1200" dirty="0">
              <a:latin typeface="+mn-lt"/>
              <a:ea typeface="+mn-ea"/>
              <a:cs typeface="+mn-cs"/>
            </a:endParaRPr>
          </a:p>
          <a:p>
            <a:pPr>
              <a:lnSpc>
                <a:spcPct val="90000"/>
              </a:lnSpc>
              <a:spcBef>
                <a:spcPts val="1000"/>
              </a:spcBef>
            </a:pPr>
            <a:r>
              <a:rPr lang="fr-FR" sz="1600" kern="1200" dirty="0">
                <a:latin typeface="+mn-lt"/>
                <a:ea typeface="+mn-ea"/>
                <a:cs typeface="+mn-cs"/>
              </a:rPr>
              <a:t> </a:t>
            </a:r>
          </a:p>
        </p:txBody>
      </p:sp>
      <p:pic>
        <p:nvPicPr>
          <p:cNvPr id="7" name="Image 6">
            <a:extLst>
              <a:ext uri="{FF2B5EF4-FFF2-40B4-BE49-F238E27FC236}">
                <a16:creationId xmlns:a16="http://schemas.microsoft.com/office/drawing/2014/main" id="{5CF2B034-17BB-2ECA-11D1-9B425F6EC81F}"/>
              </a:ext>
            </a:extLst>
          </p:cNvPr>
          <p:cNvPicPr>
            <a:picLocks noChangeAspect="1"/>
          </p:cNvPicPr>
          <p:nvPr/>
        </p:nvPicPr>
        <p:blipFill>
          <a:blip r:embed="rId2"/>
          <a:stretch>
            <a:fillRect/>
          </a:stretch>
        </p:blipFill>
        <p:spPr>
          <a:xfrm>
            <a:off x="42862" y="1485056"/>
            <a:ext cx="9058275" cy="3887888"/>
          </a:xfrm>
          <a:prstGeom prst="rect">
            <a:avLst/>
          </a:prstGeom>
        </p:spPr>
      </p:pic>
      <p:sp>
        <p:nvSpPr>
          <p:cNvPr id="2" name="ZoneTexte 1">
            <a:extLst>
              <a:ext uri="{FF2B5EF4-FFF2-40B4-BE49-F238E27FC236}">
                <a16:creationId xmlns:a16="http://schemas.microsoft.com/office/drawing/2014/main" id="{8C16A505-5D8E-B968-8A87-B9B00706082F}"/>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19</a:t>
            </a:r>
          </a:p>
        </p:txBody>
      </p:sp>
      <p:sp>
        <p:nvSpPr>
          <p:cNvPr id="3" name="ZoneTexte 2">
            <a:extLst>
              <a:ext uri="{FF2B5EF4-FFF2-40B4-BE49-F238E27FC236}">
                <a16:creationId xmlns:a16="http://schemas.microsoft.com/office/drawing/2014/main" id="{6DECAAD2-BB1C-D104-D5BF-1584AD3BDE8F}"/>
              </a:ext>
            </a:extLst>
          </p:cNvPr>
          <p:cNvSpPr txBox="1"/>
          <p:nvPr/>
        </p:nvSpPr>
        <p:spPr>
          <a:xfrm>
            <a:off x="661007" y="253998"/>
            <a:ext cx="6192688" cy="646331"/>
          </a:xfrm>
          <a:prstGeom prst="rect">
            <a:avLst/>
          </a:prstGeom>
          <a:noFill/>
        </p:spPr>
        <p:txBody>
          <a:bodyPr wrap="square" rtlCol="0">
            <a:spAutoFit/>
          </a:bodyPr>
          <a:lstStyle/>
          <a:p>
            <a:r>
              <a:rPr lang="fr-BE" sz="3600" dirty="0">
                <a:solidFill>
                  <a:schemeClr val="accent2">
                    <a:lumMod val="50000"/>
                  </a:schemeClr>
                </a:solidFill>
                <a:latin typeface="Arial" panose="020B0604020202020204" pitchFamily="34" charset="0"/>
                <a:cs typeface="Arial" panose="020B0604020202020204" pitchFamily="34" charset="0"/>
              </a:rPr>
              <a:t>Calculer des ISA(C)</a:t>
            </a:r>
          </a:p>
        </p:txBody>
      </p:sp>
    </p:spTree>
    <p:extLst>
      <p:ext uri="{BB962C8B-B14F-4D97-AF65-F5344CB8AC3E}">
        <p14:creationId xmlns:p14="http://schemas.microsoft.com/office/powerpoint/2010/main" val="4293500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l="-17000" r="-17000"/>
          </a:stretch>
        </a:blipFill>
        <a:effectLst/>
      </p:bgPr>
    </p:bg>
    <p:spTree>
      <p:nvGrpSpPr>
        <p:cNvPr id="1" name="">
          <a:extLst>
            <a:ext uri="{FF2B5EF4-FFF2-40B4-BE49-F238E27FC236}">
              <a16:creationId xmlns:a16="http://schemas.microsoft.com/office/drawing/2014/main" id="{B519545E-88A6-C59E-754B-8DDA693368F0}"/>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DB650CC4-DB7F-DEEE-C382-15D10642E002}"/>
              </a:ext>
            </a:extLst>
          </p:cNvPr>
          <p:cNvSpPr txBox="1"/>
          <p:nvPr/>
        </p:nvSpPr>
        <p:spPr>
          <a:xfrm>
            <a:off x="8686800" y="6387792"/>
            <a:ext cx="301921"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2</a:t>
            </a:r>
          </a:p>
        </p:txBody>
      </p:sp>
      <p:graphicFrame>
        <p:nvGraphicFramePr>
          <p:cNvPr id="3" name="Diagramme 2">
            <a:extLst>
              <a:ext uri="{FF2B5EF4-FFF2-40B4-BE49-F238E27FC236}">
                <a16:creationId xmlns:a16="http://schemas.microsoft.com/office/drawing/2014/main" id="{A584DAF5-02C4-17F1-F3BC-A0BD3D281220}"/>
              </a:ext>
            </a:extLst>
          </p:cNvPr>
          <p:cNvGraphicFramePr/>
          <p:nvPr>
            <p:extLst>
              <p:ext uri="{D42A27DB-BD31-4B8C-83A1-F6EECF244321}">
                <p14:modId xmlns:p14="http://schemas.microsoft.com/office/powerpoint/2010/main" val="1328303180"/>
              </p:ext>
            </p:extLst>
          </p:nvPr>
        </p:nvGraphicFramePr>
        <p:xfrm>
          <a:off x="155279" y="1527048"/>
          <a:ext cx="8833442" cy="2889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48921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75E35-BC86-3CA2-A64F-97651949DED5}"/>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EE6BCEF6-4880-1E02-78E2-37471CF8C7AD}"/>
              </a:ext>
            </a:extLst>
          </p:cNvPr>
          <p:cNvSpPr txBox="1"/>
          <p:nvPr/>
        </p:nvSpPr>
        <p:spPr>
          <a:xfrm>
            <a:off x="493858" y="1025014"/>
            <a:ext cx="6487967" cy="3753465"/>
          </a:xfrm>
          <a:prstGeom prst="rect">
            <a:avLst/>
          </a:prstGeom>
        </p:spPr>
        <p:txBody>
          <a:bodyPr vert="horz" lIns="91440" tIns="45720" rIns="91440" bIns="45720" rtlCol="0">
            <a:normAutofit/>
          </a:bodyPr>
          <a:lstStyle/>
          <a:p>
            <a:pPr>
              <a:lnSpc>
                <a:spcPct val="90000"/>
              </a:lnSpc>
              <a:spcBef>
                <a:spcPts val="1000"/>
              </a:spcBef>
            </a:pPr>
            <a:r>
              <a:rPr lang="fr-FR" sz="2800" dirty="0">
                <a:latin typeface="Arial" panose="020B0604020202020204" pitchFamily="34" charset="0"/>
                <a:cs typeface="Arial" panose="020B0604020202020204" pitchFamily="34" charset="0"/>
              </a:rPr>
              <a:t>6. Bilan de traitement (ISAC)</a:t>
            </a:r>
          </a:p>
          <a:p>
            <a:pPr>
              <a:lnSpc>
                <a:spcPct val="90000"/>
              </a:lnSpc>
              <a:spcBef>
                <a:spcPts val="1000"/>
              </a:spcBef>
            </a:pPr>
            <a:r>
              <a:rPr lang="fr-FR" sz="2800" kern="1200" dirty="0">
                <a:latin typeface="Arial" panose="020B0604020202020204" pitchFamily="34" charset="0"/>
                <a:cs typeface="Arial" panose="020B0604020202020204" pitchFamily="34" charset="0"/>
              </a:rPr>
              <a:t> </a:t>
            </a:r>
          </a:p>
          <a:p>
            <a:pPr>
              <a:lnSpc>
                <a:spcPct val="90000"/>
              </a:lnSpc>
              <a:spcBef>
                <a:spcPts val="1000"/>
              </a:spcBef>
            </a:pPr>
            <a:endParaRPr lang="fr-FR" sz="1600" kern="1200" dirty="0">
              <a:latin typeface="+mn-lt"/>
              <a:ea typeface="+mn-ea"/>
              <a:cs typeface="+mn-cs"/>
            </a:endParaRPr>
          </a:p>
          <a:p>
            <a:pPr>
              <a:lnSpc>
                <a:spcPct val="90000"/>
              </a:lnSpc>
              <a:spcBef>
                <a:spcPts val="1000"/>
              </a:spcBef>
            </a:pPr>
            <a:r>
              <a:rPr lang="fr-FR" sz="1600" kern="1200" dirty="0">
                <a:latin typeface="+mn-lt"/>
                <a:ea typeface="+mn-ea"/>
                <a:cs typeface="+mn-cs"/>
              </a:rPr>
              <a:t> </a:t>
            </a:r>
          </a:p>
        </p:txBody>
      </p:sp>
      <p:sp>
        <p:nvSpPr>
          <p:cNvPr id="2" name="ZoneTexte 1">
            <a:extLst>
              <a:ext uri="{FF2B5EF4-FFF2-40B4-BE49-F238E27FC236}">
                <a16:creationId xmlns:a16="http://schemas.microsoft.com/office/drawing/2014/main" id="{DCD243BC-91CE-8187-06D9-BE4D6EC9295E}"/>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20</a:t>
            </a:r>
          </a:p>
        </p:txBody>
      </p:sp>
      <p:pic>
        <p:nvPicPr>
          <p:cNvPr id="10" name="Image 9">
            <a:extLst>
              <a:ext uri="{FF2B5EF4-FFF2-40B4-BE49-F238E27FC236}">
                <a16:creationId xmlns:a16="http://schemas.microsoft.com/office/drawing/2014/main" id="{857052DA-5442-AE6C-0998-991F138099FB}"/>
              </a:ext>
            </a:extLst>
          </p:cNvPr>
          <p:cNvPicPr>
            <a:picLocks noChangeAspect="1"/>
          </p:cNvPicPr>
          <p:nvPr/>
        </p:nvPicPr>
        <p:blipFill>
          <a:blip r:embed="rId2"/>
          <a:stretch>
            <a:fillRect/>
          </a:stretch>
        </p:blipFill>
        <p:spPr>
          <a:xfrm>
            <a:off x="262482" y="2763787"/>
            <a:ext cx="8779986" cy="1939862"/>
          </a:xfrm>
          <a:prstGeom prst="rect">
            <a:avLst/>
          </a:prstGeom>
        </p:spPr>
      </p:pic>
      <p:pic>
        <p:nvPicPr>
          <p:cNvPr id="13" name="Image 12">
            <a:extLst>
              <a:ext uri="{FF2B5EF4-FFF2-40B4-BE49-F238E27FC236}">
                <a16:creationId xmlns:a16="http://schemas.microsoft.com/office/drawing/2014/main" id="{E2C9DD15-EAA7-B841-3A06-BC5A3F3F13F1}"/>
              </a:ext>
            </a:extLst>
          </p:cNvPr>
          <p:cNvPicPr>
            <a:picLocks noChangeAspect="1"/>
          </p:cNvPicPr>
          <p:nvPr/>
        </p:nvPicPr>
        <p:blipFill>
          <a:blip r:embed="rId3"/>
          <a:stretch>
            <a:fillRect/>
          </a:stretch>
        </p:blipFill>
        <p:spPr>
          <a:xfrm>
            <a:off x="101532" y="2659462"/>
            <a:ext cx="343165" cy="1814216"/>
          </a:xfrm>
          <a:prstGeom prst="rect">
            <a:avLst/>
          </a:prstGeom>
        </p:spPr>
      </p:pic>
      <p:sp>
        <p:nvSpPr>
          <p:cNvPr id="14" name="ZoneTexte 13">
            <a:extLst>
              <a:ext uri="{FF2B5EF4-FFF2-40B4-BE49-F238E27FC236}">
                <a16:creationId xmlns:a16="http://schemas.microsoft.com/office/drawing/2014/main" id="{2AA20604-F0A8-4B9B-A791-86BBC2F570D2}"/>
              </a:ext>
            </a:extLst>
          </p:cNvPr>
          <p:cNvSpPr txBox="1"/>
          <p:nvPr/>
        </p:nvSpPr>
        <p:spPr>
          <a:xfrm>
            <a:off x="661007" y="253998"/>
            <a:ext cx="6192688" cy="646331"/>
          </a:xfrm>
          <a:prstGeom prst="rect">
            <a:avLst/>
          </a:prstGeom>
          <a:noFill/>
        </p:spPr>
        <p:txBody>
          <a:bodyPr wrap="square" rtlCol="0">
            <a:spAutoFit/>
          </a:bodyPr>
          <a:lstStyle/>
          <a:p>
            <a:r>
              <a:rPr lang="fr-BE" sz="3600" dirty="0">
                <a:solidFill>
                  <a:schemeClr val="accent2">
                    <a:lumMod val="50000"/>
                  </a:schemeClr>
                </a:solidFill>
                <a:latin typeface="Arial" panose="020B0604020202020204" pitchFamily="34" charset="0"/>
                <a:cs typeface="Arial" panose="020B0604020202020204" pitchFamily="34" charset="0"/>
              </a:rPr>
              <a:t>Calculer des ISA(C)</a:t>
            </a:r>
          </a:p>
        </p:txBody>
      </p:sp>
    </p:spTree>
    <p:extLst>
      <p:ext uri="{BB962C8B-B14F-4D97-AF65-F5344CB8AC3E}">
        <p14:creationId xmlns:p14="http://schemas.microsoft.com/office/powerpoint/2010/main" val="263388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A2733-3799-5180-8D39-A8B40AE226B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9B0FDC0-EF81-1A34-CBC8-FE498B0F7990}"/>
              </a:ext>
            </a:extLst>
          </p:cNvPr>
          <p:cNvSpPr>
            <a:spLocks noGrp="1"/>
          </p:cNvSpPr>
          <p:nvPr>
            <p:ph type="title"/>
          </p:nvPr>
        </p:nvSpPr>
        <p:spPr>
          <a:xfrm>
            <a:off x="457200" y="1063229"/>
            <a:ext cx="8229600" cy="675000"/>
          </a:xfrm>
        </p:spPr>
        <p:txBody>
          <a:bodyPr anchor="ctr">
            <a:normAutofit/>
          </a:bodyPr>
          <a:lstStyle/>
          <a:p>
            <a:r>
              <a:rPr lang="fr-BE" sz="3000" dirty="0">
                <a:latin typeface="Avenir Next LT Pro Demi" panose="020B0704020202020204" pitchFamily="34" charset="0"/>
              </a:rPr>
              <a:t>ISAC</a:t>
            </a:r>
            <a:endParaRPr lang="fr-BE" dirty="0">
              <a:latin typeface="Avenir Next LT Pro Demi" panose="020B0704020202020204" pitchFamily="34" charset="0"/>
            </a:endParaRPr>
          </a:p>
        </p:txBody>
      </p:sp>
      <p:sp>
        <p:nvSpPr>
          <p:cNvPr id="9" name="Espace réservé du contenu 5">
            <a:extLst>
              <a:ext uri="{FF2B5EF4-FFF2-40B4-BE49-F238E27FC236}">
                <a16:creationId xmlns:a16="http://schemas.microsoft.com/office/drawing/2014/main" id="{763A312F-F560-1E45-EA35-D4D87718F7E2}"/>
              </a:ext>
            </a:extLst>
          </p:cNvPr>
          <p:cNvSpPr txBox="1">
            <a:spLocks/>
          </p:cNvSpPr>
          <p:nvPr/>
        </p:nvSpPr>
        <p:spPr>
          <a:xfrm>
            <a:off x="457200" y="1858709"/>
            <a:ext cx="4651040" cy="658386"/>
          </a:xfrm>
          <a:prstGeom prst="rect">
            <a:avLst/>
          </a:prstGeom>
        </p:spPr>
        <p:txBody>
          <a:bodyPr vert="horz" lIns="68580" tIns="34290" rIns="68580" bIns="34290" rtlCol="0"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fr-BE" sz="1800" b="1" dirty="0">
                <a:solidFill>
                  <a:prstClr val="black"/>
                </a:solidFill>
                <a:latin typeface="Avenir Next LT Pro" panose="020B0504020202020204" pitchFamily="34" charset="0"/>
              </a:rPr>
              <a:t>Indice de Substances Actives par Culture</a:t>
            </a:r>
          </a:p>
          <a:p>
            <a:pPr marL="0" indent="0" defTabSz="685800">
              <a:buNone/>
            </a:pPr>
            <a:r>
              <a:rPr lang="fr-BE" sz="1800" dirty="0">
                <a:solidFill>
                  <a:prstClr val="black"/>
                </a:solidFill>
                <a:latin typeface="Avenir Next LT Pro" panose="020B0504020202020204" pitchFamily="34" charset="0"/>
                <a:sym typeface="Wingdings" panose="05000000000000000000" pitchFamily="2" charset="2"/>
              </a:rPr>
              <a:t> Suivre la dépendance aux pesticides</a:t>
            </a:r>
            <a:endParaRPr lang="fr-BE" sz="1800" dirty="0">
              <a:solidFill>
                <a:prstClr val="black"/>
              </a:solidFill>
              <a:latin typeface="Avenir Next LT Pro" panose="020B0504020202020204" pitchFamily="34" charset="0"/>
            </a:endParaRPr>
          </a:p>
        </p:txBody>
      </p:sp>
      <mc:AlternateContent xmlns:mc="http://schemas.openxmlformats.org/markup-compatibility/2006" xmlns:a14="http://schemas.microsoft.com/office/drawing/2010/main">
        <mc:Choice Requires="a14">
          <p:sp>
            <p:nvSpPr>
              <p:cNvPr id="5" name="Espace réservé du contenu 5">
                <a:extLst>
                  <a:ext uri="{FF2B5EF4-FFF2-40B4-BE49-F238E27FC236}">
                    <a16:creationId xmlns:a16="http://schemas.microsoft.com/office/drawing/2014/main" id="{0CCDF23B-E2C4-EB76-91CB-6517260E8E73}"/>
                  </a:ext>
                </a:extLst>
              </p:cNvPr>
              <p:cNvSpPr txBox="1">
                <a:spLocks/>
              </p:cNvSpPr>
              <p:nvPr/>
            </p:nvSpPr>
            <p:spPr>
              <a:xfrm>
                <a:off x="704581" y="3462246"/>
                <a:ext cx="1636295" cy="675000"/>
              </a:xfrm>
              <a:prstGeom prst="rect">
                <a:avLst/>
              </a:prstGeom>
            </p:spPr>
            <p:txBody>
              <a:bodyPr vert="horz" lIns="68580" tIns="34290" rIns="68580" bIns="3429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14:m>
                  <m:oMathPara xmlns:m="http://schemas.openxmlformats.org/officeDocument/2006/math">
                    <m:oMathParaPr>
                      <m:jc m:val="centerGroup"/>
                    </m:oMathParaPr>
                    <m:oMath xmlns:m="http://schemas.openxmlformats.org/officeDocument/2006/math">
                      <m:r>
                        <a:rPr lang="fr-BE" sz="1800" i="1">
                          <a:solidFill>
                            <a:prstClr val="black"/>
                          </a:solidFill>
                          <a:latin typeface="Cambria Math" panose="02040503050406030204" pitchFamily="18" charset="0"/>
                        </a:rPr>
                        <m:t>𝐼𝑆𝐴𝐶</m:t>
                      </m:r>
                      <m:r>
                        <a:rPr lang="fr-BE" sz="1800" i="1">
                          <a:solidFill>
                            <a:prstClr val="black"/>
                          </a:solidFill>
                          <a:latin typeface="Cambria Math" panose="02040503050406030204" pitchFamily="18" charset="0"/>
                        </a:rPr>
                        <m:t>=</m:t>
                      </m:r>
                      <m:f>
                        <m:fPr>
                          <m:ctrlPr>
                            <a:rPr lang="fr-BE" sz="1800" i="1">
                              <a:solidFill>
                                <a:prstClr val="black"/>
                              </a:solidFill>
                              <a:latin typeface="Cambria Math" panose="02040503050406030204" pitchFamily="18" charset="0"/>
                            </a:rPr>
                          </m:ctrlPr>
                        </m:fPr>
                        <m:num>
                          <m:r>
                            <a:rPr lang="fr-BE" sz="1800" i="1">
                              <a:solidFill>
                                <a:prstClr val="black"/>
                              </a:solidFill>
                              <a:latin typeface="Cambria Math" panose="02040503050406030204" pitchFamily="18" charset="0"/>
                            </a:rPr>
                            <m:t>𝑄𝐴𝐶</m:t>
                          </m:r>
                        </m:num>
                        <m:den>
                          <m:r>
                            <a:rPr lang="fr-BE" sz="1800" i="1">
                              <a:solidFill>
                                <a:prstClr val="black"/>
                              </a:solidFill>
                              <a:latin typeface="Cambria Math" panose="02040503050406030204" pitchFamily="18" charset="0"/>
                            </a:rPr>
                            <m:t>𝐷𝑀𝐴</m:t>
                          </m:r>
                        </m:den>
                      </m:f>
                    </m:oMath>
                  </m:oMathPara>
                </a14:m>
                <a:endParaRPr lang="fr-BE" sz="1800" dirty="0">
                  <a:solidFill>
                    <a:prstClr val="black"/>
                  </a:solidFill>
                  <a:latin typeface="Avenir Next LT Pro" panose="020B0504020202020204" pitchFamily="34" charset="0"/>
                </a:endParaRPr>
              </a:p>
            </p:txBody>
          </p:sp>
        </mc:Choice>
        <mc:Fallback xmlns="">
          <p:sp>
            <p:nvSpPr>
              <p:cNvPr id="5" name="Espace réservé du contenu 5">
                <a:extLst>
                  <a:ext uri="{FF2B5EF4-FFF2-40B4-BE49-F238E27FC236}">
                    <a16:creationId xmlns:a16="http://schemas.microsoft.com/office/drawing/2014/main" id="{0CCDF23B-E2C4-EB76-91CB-6517260E8E73}"/>
                  </a:ext>
                </a:extLst>
              </p:cNvPr>
              <p:cNvSpPr txBox="1">
                <a:spLocks noRot="1" noChangeAspect="1" noMove="1" noResize="1" noEditPoints="1" noAdjustHandles="1" noChangeArrowheads="1" noChangeShapeType="1" noTextEdit="1"/>
              </p:cNvSpPr>
              <p:nvPr/>
            </p:nvSpPr>
            <p:spPr>
              <a:xfrm>
                <a:off x="704581" y="3462246"/>
                <a:ext cx="1636295" cy="675000"/>
              </a:xfrm>
              <a:prstGeom prst="rect">
                <a:avLst/>
              </a:prstGeom>
              <a:blipFill>
                <a:blip r:embed="rId3"/>
                <a:stretch>
                  <a:fillRect/>
                </a:stretch>
              </a:blipFill>
            </p:spPr>
            <p:txBody>
              <a:bodyPr/>
              <a:lstStyle/>
              <a:p>
                <a:r>
                  <a:rPr lang="fr-BE">
                    <a:noFill/>
                  </a:rPr>
                  <a:t> </a:t>
                </a:r>
              </a:p>
            </p:txBody>
          </p:sp>
        </mc:Fallback>
      </mc:AlternateContent>
      <p:sp>
        <p:nvSpPr>
          <p:cNvPr id="6" name="Espace réservé du contenu 5">
            <a:extLst>
              <a:ext uri="{FF2B5EF4-FFF2-40B4-BE49-F238E27FC236}">
                <a16:creationId xmlns:a16="http://schemas.microsoft.com/office/drawing/2014/main" id="{2C55FB03-1799-9479-0C17-F53C77FA83DE}"/>
              </a:ext>
            </a:extLst>
          </p:cNvPr>
          <p:cNvSpPr txBox="1">
            <a:spLocks/>
          </p:cNvSpPr>
          <p:nvPr/>
        </p:nvSpPr>
        <p:spPr>
          <a:xfrm>
            <a:off x="2894433" y="3124746"/>
            <a:ext cx="4553953" cy="675001"/>
          </a:xfrm>
          <a:prstGeom prst="rect">
            <a:avLst/>
          </a:prstGeom>
        </p:spPr>
        <p:txBody>
          <a:bodyPr vert="horz" lIns="68580" tIns="34290" rIns="68580" bIns="3429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fr-BE" sz="1800" dirty="0">
                <a:solidFill>
                  <a:prstClr val="black"/>
                </a:solidFill>
                <a:latin typeface="Avenir Next LT Pro" panose="020B0504020202020204" pitchFamily="34" charset="0"/>
              </a:rPr>
              <a:t>Quantités Appliquées par Culture (g/ha)</a:t>
            </a:r>
          </a:p>
          <a:p>
            <a:pPr marL="257175" indent="-257175" defTabSz="685800"/>
            <a:endParaRPr lang="fr-BE" sz="1800" dirty="0">
              <a:solidFill>
                <a:prstClr val="black"/>
              </a:solidFill>
              <a:latin typeface="Avenir Next LT Pro" panose="020B0504020202020204" pitchFamily="34" charset="0"/>
            </a:endParaRPr>
          </a:p>
        </p:txBody>
      </p:sp>
      <p:sp>
        <p:nvSpPr>
          <p:cNvPr id="7" name="Espace réservé du contenu 5">
            <a:extLst>
              <a:ext uri="{FF2B5EF4-FFF2-40B4-BE49-F238E27FC236}">
                <a16:creationId xmlns:a16="http://schemas.microsoft.com/office/drawing/2014/main" id="{A9EF3244-9030-EB05-82F0-F337DC9ABF5B}"/>
              </a:ext>
            </a:extLst>
          </p:cNvPr>
          <p:cNvSpPr txBox="1">
            <a:spLocks/>
          </p:cNvSpPr>
          <p:nvPr/>
        </p:nvSpPr>
        <p:spPr>
          <a:xfrm>
            <a:off x="2894432" y="3898091"/>
            <a:ext cx="5615688" cy="1134882"/>
          </a:xfrm>
          <a:prstGeom prst="rect">
            <a:avLst/>
          </a:prstGeom>
        </p:spPr>
        <p:txBody>
          <a:bodyPr vert="horz" lIns="68580" tIns="34290" rIns="68580" bIns="34290" rtlCol="0" anchor="t">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fr-BE" sz="1800" dirty="0">
                <a:solidFill>
                  <a:prstClr val="black"/>
                </a:solidFill>
                <a:latin typeface="Avenir Next LT Pro" panose="020B0504020202020204" pitchFamily="34" charset="0"/>
              </a:rPr>
              <a:t>Dose Maximale Autorisée (g/ha)</a:t>
            </a:r>
          </a:p>
          <a:p>
            <a:pPr marL="0" indent="0" defTabSz="685800">
              <a:buNone/>
            </a:pPr>
            <a:r>
              <a:rPr lang="fr-BE" sz="1800" dirty="0">
                <a:solidFill>
                  <a:prstClr val="black"/>
                </a:solidFill>
                <a:latin typeface="Avenir Next LT Pro" panose="020B0504020202020204" pitchFamily="34" charset="0"/>
                <a:sym typeface="Wingdings" panose="05000000000000000000" pitchFamily="2" charset="2"/>
              </a:rPr>
              <a:t> Calculées sur base des doses approuvées de PPP</a:t>
            </a:r>
          </a:p>
          <a:p>
            <a:pPr marL="0" indent="0" defTabSz="685800">
              <a:buNone/>
            </a:pPr>
            <a:r>
              <a:rPr lang="fr-BE" sz="1800" dirty="0">
                <a:solidFill>
                  <a:prstClr val="black"/>
                </a:solidFill>
                <a:latin typeface="Avenir Next LT Pro" panose="020B0504020202020204" pitchFamily="34" charset="0"/>
              </a:rPr>
              <a:t>      (actes d’autorisation des PPP – </a:t>
            </a:r>
            <a:r>
              <a:rPr lang="fr-BE" sz="1800" dirty="0" err="1">
                <a:solidFill>
                  <a:prstClr val="black"/>
                </a:solidFill>
                <a:latin typeface="Avenir Next LT Pro" panose="020B0504020202020204" pitchFamily="34" charset="0"/>
              </a:rPr>
              <a:t>Phytoweb</a:t>
            </a:r>
            <a:r>
              <a:rPr lang="fr-BE" sz="1800" dirty="0">
                <a:solidFill>
                  <a:prstClr val="black"/>
                </a:solidFill>
                <a:latin typeface="Avenir Next LT Pro" panose="020B0504020202020204" pitchFamily="34" charset="0"/>
              </a:rPr>
              <a:t>)</a:t>
            </a:r>
          </a:p>
          <a:p>
            <a:pPr marL="257175" indent="-257175" defTabSz="685800"/>
            <a:endParaRPr lang="fr-BE" sz="1800" dirty="0">
              <a:solidFill>
                <a:prstClr val="black"/>
              </a:solidFill>
              <a:latin typeface="Avenir Next LT Pro" panose="020B0504020202020204" pitchFamily="34" charset="0"/>
            </a:endParaRPr>
          </a:p>
        </p:txBody>
      </p:sp>
      <p:pic>
        <p:nvPicPr>
          <p:cNvPr id="12" name="Graphique 11" descr="Flèche vers la droite contour">
            <a:extLst>
              <a:ext uri="{FF2B5EF4-FFF2-40B4-BE49-F238E27FC236}">
                <a16:creationId xmlns:a16="http://schemas.microsoft.com/office/drawing/2014/main" id="{9BDF89D4-6F7A-D23E-7402-9B253E73C1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535679">
            <a:off x="2201592" y="3106334"/>
            <a:ext cx="796030" cy="685800"/>
          </a:xfrm>
          <a:prstGeom prst="rect">
            <a:avLst/>
          </a:prstGeom>
        </p:spPr>
      </p:pic>
      <p:pic>
        <p:nvPicPr>
          <p:cNvPr id="13" name="Graphique 12" descr="Flèche vers la droite contour">
            <a:extLst>
              <a:ext uri="{FF2B5EF4-FFF2-40B4-BE49-F238E27FC236}">
                <a16:creationId xmlns:a16="http://schemas.microsoft.com/office/drawing/2014/main" id="{083AAFCA-F0CF-3F9F-BAC2-50A9A44DF3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722471">
            <a:off x="2196707" y="3674272"/>
            <a:ext cx="796030" cy="685800"/>
          </a:xfrm>
          <a:prstGeom prst="rect">
            <a:avLst/>
          </a:prstGeom>
        </p:spPr>
      </p:pic>
      <p:sp>
        <p:nvSpPr>
          <p:cNvPr id="15" name="ZoneTexte 14">
            <a:extLst>
              <a:ext uri="{FF2B5EF4-FFF2-40B4-BE49-F238E27FC236}">
                <a16:creationId xmlns:a16="http://schemas.microsoft.com/office/drawing/2014/main" id="{2573C94A-B7D4-3A42-0E0F-84487F91CE69}"/>
              </a:ext>
            </a:extLst>
          </p:cNvPr>
          <p:cNvSpPr txBox="1"/>
          <p:nvPr/>
        </p:nvSpPr>
        <p:spPr>
          <a:xfrm>
            <a:off x="8693602" y="6369504"/>
            <a:ext cx="450398"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22</a:t>
            </a:r>
          </a:p>
        </p:txBody>
      </p:sp>
      <p:graphicFrame>
        <p:nvGraphicFramePr>
          <p:cNvPr id="4" name="Espace réservé du contenu 5">
            <a:extLst>
              <a:ext uri="{FF2B5EF4-FFF2-40B4-BE49-F238E27FC236}">
                <a16:creationId xmlns:a16="http://schemas.microsoft.com/office/drawing/2014/main" id="{98D60A26-E96A-B637-1551-449200C0162E}"/>
              </a:ext>
            </a:extLst>
          </p:cNvPr>
          <p:cNvGraphicFramePr/>
          <p:nvPr/>
        </p:nvGraphicFramePr>
        <p:xfrm>
          <a:off x="5186206" y="1268911"/>
          <a:ext cx="3500594" cy="15305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52543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D962A-C0D2-FBCD-7031-A74182672FD7}"/>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09E17B7D-18ED-1E7D-95C3-B9BF030A07B4}"/>
              </a:ext>
            </a:extLst>
          </p:cNvPr>
          <p:cNvSpPr txBox="1"/>
          <p:nvPr/>
        </p:nvSpPr>
        <p:spPr>
          <a:xfrm>
            <a:off x="594360" y="2028616"/>
            <a:ext cx="7059168" cy="3046988"/>
          </a:xfrm>
          <a:prstGeom prst="rect">
            <a:avLst/>
          </a:prstGeom>
          <a:noFill/>
        </p:spPr>
        <p:txBody>
          <a:bodyPr wrap="square">
            <a:spAutoFit/>
          </a:bodyPr>
          <a:lstStyle/>
          <a:p>
            <a:pPr marL="285750" indent="-285750" algn="just">
              <a:buFont typeface="Wingdings" panose="05000000000000000000" pitchFamily="2" charset="2"/>
              <a:buChar char="è"/>
            </a:pPr>
            <a:r>
              <a:rPr lang="fr-BE" sz="1600" b="0" i="0" u="none" strike="noStrike" baseline="0" dirty="0"/>
              <a:t>QAC (Quantités Appliquées par Culture) : représente la somme des </a:t>
            </a:r>
            <a:r>
              <a:rPr lang="fr-BE" sz="1600" b="0" i="0" u="none" strike="noStrike" baseline="0" dirty="0" err="1"/>
              <a:t>s.a.</a:t>
            </a:r>
            <a:r>
              <a:rPr lang="fr-BE" sz="1600" b="0" i="0" u="none" strike="noStrike" baseline="0" dirty="0"/>
              <a:t> considérées à l’hectare par culture (s’exprimant en g/ha)</a:t>
            </a:r>
            <a:endParaRPr lang="fr-BE" sz="1600" dirty="0"/>
          </a:p>
          <a:p>
            <a:pPr marL="285750" indent="-285750" algn="just">
              <a:buFont typeface="Wingdings" panose="05000000000000000000" pitchFamily="2" charset="2"/>
              <a:buChar char="è"/>
            </a:pPr>
            <a:endParaRPr lang="fr-BE" sz="800" b="0" i="0" u="none" strike="noStrike" baseline="0" dirty="0"/>
          </a:p>
          <a:p>
            <a:pPr marL="285750" indent="-285750" algn="just">
              <a:buFont typeface="Wingdings" panose="05000000000000000000" pitchFamily="2" charset="2"/>
              <a:buChar char="è"/>
            </a:pPr>
            <a:r>
              <a:rPr lang="fr-BE" sz="1600" b="0" i="0" u="none" strike="noStrike" baseline="0" dirty="0"/>
              <a:t>Afin d’éviter l’écueil de l’Indicateur de Fréquence de Traitement (IFT) développé en France (Guichard et al., 2017) et basé sur les produits commerciaux, l’ISAC a été mis en place et correspond à un Indice de Substances Actives par Culture en tant qu’indicateur d’usage des PPP non biaisé</a:t>
            </a:r>
            <a:r>
              <a:rPr lang="fr-BE" sz="1600" dirty="0"/>
              <a:t>.</a:t>
            </a:r>
          </a:p>
          <a:p>
            <a:pPr marL="285750" indent="-285750" algn="just">
              <a:buFont typeface="Wingdings" panose="05000000000000000000" pitchFamily="2" charset="2"/>
              <a:buChar char="è"/>
            </a:pPr>
            <a:endParaRPr lang="fr-BE" sz="800" dirty="0"/>
          </a:p>
          <a:p>
            <a:pPr marL="285750" indent="-285750" algn="just">
              <a:buFont typeface="Wingdings" panose="05000000000000000000" pitchFamily="2" charset="2"/>
              <a:buChar char="è"/>
            </a:pPr>
            <a:r>
              <a:rPr lang="fr-BE" sz="1600" b="0" i="0" u="none" strike="noStrike" baseline="0" dirty="0"/>
              <a:t>Chaque DMA doit être validée pour chaque </a:t>
            </a:r>
            <a:r>
              <a:rPr lang="fr-BE" sz="1600" b="0" i="0" u="none" strike="noStrike" baseline="0" dirty="0" err="1"/>
              <a:t>s.a.</a:t>
            </a:r>
            <a:r>
              <a:rPr lang="fr-BE" sz="1600" b="0" i="0" u="none" strike="noStrike" baseline="0" dirty="0"/>
              <a:t> en fonction de la culture, en tenant compte de tous les PPP commercialisés au niveau de la Belgique et contenant la </a:t>
            </a:r>
            <a:r>
              <a:rPr lang="fr-BE" sz="1600" b="0" i="0" u="none" strike="noStrike" baseline="0" dirty="0" err="1"/>
              <a:t>s.a.</a:t>
            </a:r>
            <a:r>
              <a:rPr lang="fr-BE" sz="1600" b="0" i="0" u="none" strike="noStrike" baseline="0" dirty="0"/>
              <a:t> considérée.</a:t>
            </a:r>
          </a:p>
          <a:p>
            <a:pPr algn="just"/>
            <a:endParaRPr lang="fr-BE" sz="1600" dirty="0"/>
          </a:p>
        </p:txBody>
      </p:sp>
      <p:pic>
        <p:nvPicPr>
          <p:cNvPr id="6" name="Image 5">
            <a:extLst>
              <a:ext uri="{FF2B5EF4-FFF2-40B4-BE49-F238E27FC236}">
                <a16:creationId xmlns:a16="http://schemas.microsoft.com/office/drawing/2014/main" id="{84CC613D-CB2B-5835-D094-D125BC5904CA}"/>
              </a:ext>
            </a:extLst>
          </p:cNvPr>
          <p:cNvPicPr>
            <a:picLocks noChangeAspect="1"/>
          </p:cNvPicPr>
          <p:nvPr/>
        </p:nvPicPr>
        <p:blipFill>
          <a:blip r:embed="rId3"/>
          <a:stretch>
            <a:fillRect/>
          </a:stretch>
        </p:blipFill>
        <p:spPr>
          <a:xfrm rot="16200000">
            <a:off x="7207969" y="405598"/>
            <a:ext cx="1458402" cy="1243228"/>
          </a:xfrm>
          <a:prstGeom prst="rect">
            <a:avLst/>
          </a:prstGeom>
        </p:spPr>
      </p:pic>
      <p:sp>
        <p:nvSpPr>
          <p:cNvPr id="3" name="ZoneTexte 2">
            <a:extLst>
              <a:ext uri="{FF2B5EF4-FFF2-40B4-BE49-F238E27FC236}">
                <a16:creationId xmlns:a16="http://schemas.microsoft.com/office/drawing/2014/main" id="{AB5069BD-7942-4C75-431C-74465BEDEB76}"/>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23</a:t>
            </a:r>
          </a:p>
        </p:txBody>
      </p:sp>
    </p:spTree>
    <p:extLst>
      <p:ext uri="{BB962C8B-B14F-4D97-AF65-F5344CB8AC3E}">
        <p14:creationId xmlns:p14="http://schemas.microsoft.com/office/powerpoint/2010/main" val="2982198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985C2-92B4-D4B1-3175-1E880C29A456}"/>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4DFCB661-83ED-2040-A320-F501C1445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 y="7012"/>
            <a:ext cx="4606497" cy="4606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e 3">
            <a:extLst>
              <a:ext uri="{FF2B5EF4-FFF2-40B4-BE49-F238E27FC236}">
                <a16:creationId xmlns:a16="http://schemas.microsoft.com/office/drawing/2014/main" id="{1DDAAD64-F7A0-EC20-1A49-420E4F37AFEF}"/>
              </a:ext>
            </a:extLst>
          </p:cNvPr>
          <p:cNvGrpSpPr/>
          <p:nvPr/>
        </p:nvGrpSpPr>
        <p:grpSpPr>
          <a:xfrm>
            <a:off x="1491720" y="129015"/>
            <a:ext cx="7560840" cy="5705311"/>
            <a:chOff x="1403648" y="-145305"/>
            <a:chExt cx="7560840" cy="5705311"/>
          </a:xfrm>
        </p:grpSpPr>
        <p:grpSp>
          <p:nvGrpSpPr>
            <p:cNvPr id="5" name="Groupe 4">
              <a:extLst>
                <a:ext uri="{FF2B5EF4-FFF2-40B4-BE49-F238E27FC236}">
                  <a16:creationId xmlns:a16="http://schemas.microsoft.com/office/drawing/2014/main" id="{9C667461-1072-8362-8743-138390B66F74}"/>
                </a:ext>
              </a:extLst>
            </p:cNvPr>
            <p:cNvGrpSpPr/>
            <p:nvPr/>
          </p:nvGrpSpPr>
          <p:grpSpPr>
            <a:xfrm>
              <a:off x="1403648" y="1988840"/>
              <a:ext cx="7560840" cy="3571166"/>
              <a:chOff x="1403648" y="1988840"/>
              <a:chExt cx="7560840" cy="3571166"/>
            </a:xfrm>
          </p:grpSpPr>
          <p:pic>
            <p:nvPicPr>
              <p:cNvPr id="8" name="Image 7">
                <a:extLst>
                  <a:ext uri="{FF2B5EF4-FFF2-40B4-BE49-F238E27FC236}">
                    <a16:creationId xmlns:a16="http://schemas.microsoft.com/office/drawing/2014/main" id="{A29C7C1F-03A8-5DCA-F301-99C51BC15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1988840"/>
                <a:ext cx="7560840" cy="3478496"/>
              </a:xfrm>
              <a:prstGeom prst="rect">
                <a:avLst/>
              </a:prstGeom>
            </p:spPr>
          </p:pic>
          <p:pic>
            <p:nvPicPr>
              <p:cNvPr id="9" name="Picture 5">
                <a:extLst>
                  <a:ext uri="{FF2B5EF4-FFF2-40B4-BE49-F238E27FC236}">
                    <a16:creationId xmlns:a16="http://schemas.microsoft.com/office/drawing/2014/main" id="{E467AF24-6833-CB36-ACE6-9C8E7AC5A6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229" y="5285369"/>
                <a:ext cx="57007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2" descr="C:\Program Files (x86)\Microsoft Office\MEDIA\CAGCAT10\j0293828.wmf">
              <a:extLst>
                <a:ext uri="{FF2B5EF4-FFF2-40B4-BE49-F238E27FC236}">
                  <a16:creationId xmlns:a16="http://schemas.microsoft.com/office/drawing/2014/main" id="{BF03819F-41D4-BDF6-C70A-65896B0A0835}"/>
                </a:ext>
              </a:extLst>
            </p:cNvPr>
            <p:cNvPicPr>
              <a:picLocks noChangeAspect="1" noChangeArrowheads="1"/>
            </p:cNvPicPr>
            <p:nvPr/>
          </p:nvPicPr>
          <p:blipFill>
            <a:blip r:embed="rId6" cstate="print">
              <a:duotone>
                <a:srgbClr val="4BACC6">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5721436" y="-145305"/>
              <a:ext cx="1761723" cy="230477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ZoneTexte 6">
            <a:extLst>
              <a:ext uri="{FF2B5EF4-FFF2-40B4-BE49-F238E27FC236}">
                <a16:creationId xmlns:a16="http://schemas.microsoft.com/office/drawing/2014/main" id="{983BD67D-7742-3948-6E53-75252E1B74AA}"/>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24</a:t>
            </a:r>
          </a:p>
        </p:txBody>
      </p:sp>
      <p:sp>
        <p:nvSpPr>
          <p:cNvPr id="2" name="ZoneTexte 1">
            <a:extLst>
              <a:ext uri="{FF2B5EF4-FFF2-40B4-BE49-F238E27FC236}">
                <a16:creationId xmlns:a16="http://schemas.microsoft.com/office/drawing/2014/main" id="{E13679DE-A3F4-21EE-5E42-7867136F3AC9}"/>
              </a:ext>
            </a:extLst>
          </p:cNvPr>
          <p:cNvSpPr txBox="1"/>
          <p:nvPr/>
        </p:nvSpPr>
        <p:spPr>
          <a:xfrm>
            <a:off x="4697937" y="2067217"/>
            <a:ext cx="1635760" cy="307777"/>
          </a:xfrm>
          <a:prstGeom prst="rect">
            <a:avLst/>
          </a:prstGeom>
          <a:noFill/>
          <a:ln>
            <a:solidFill>
              <a:schemeClr val="tx1"/>
            </a:solidFill>
          </a:ln>
        </p:spPr>
        <p:txBody>
          <a:bodyPr wrap="square" rtlCol="0">
            <a:spAutoFit/>
          </a:bodyPr>
          <a:lstStyle/>
          <a:p>
            <a:pPr algn="ctr"/>
            <a:r>
              <a:rPr lang="fr-BE" sz="1400" b="1" dirty="0"/>
              <a:t>Eau de surface</a:t>
            </a:r>
          </a:p>
        </p:txBody>
      </p:sp>
      <p:cxnSp>
        <p:nvCxnSpPr>
          <p:cNvPr id="11" name="Connecteur droit avec flèche 10">
            <a:extLst>
              <a:ext uri="{FF2B5EF4-FFF2-40B4-BE49-F238E27FC236}">
                <a16:creationId xmlns:a16="http://schemas.microsoft.com/office/drawing/2014/main" id="{1E37ABBF-9397-9573-72E1-4D4B2787B050}"/>
              </a:ext>
            </a:extLst>
          </p:cNvPr>
          <p:cNvCxnSpPr>
            <a:cxnSpLocks/>
          </p:cNvCxnSpPr>
          <p:nvPr/>
        </p:nvCxnSpPr>
        <p:spPr>
          <a:xfrm>
            <a:off x="6098217" y="2398143"/>
            <a:ext cx="89223" cy="62953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5" name="ZoneTexte 14">
            <a:extLst>
              <a:ext uri="{FF2B5EF4-FFF2-40B4-BE49-F238E27FC236}">
                <a16:creationId xmlns:a16="http://schemas.microsoft.com/office/drawing/2014/main" id="{BA883798-F5C8-6CF1-8DD8-EAD36115D16D}"/>
              </a:ext>
            </a:extLst>
          </p:cNvPr>
          <p:cNvSpPr txBox="1"/>
          <p:nvPr/>
        </p:nvSpPr>
        <p:spPr>
          <a:xfrm>
            <a:off x="1491720" y="5159242"/>
            <a:ext cx="1635760" cy="307777"/>
          </a:xfrm>
          <a:prstGeom prst="rect">
            <a:avLst/>
          </a:prstGeom>
          <a:solidFill>
            <a:srgbClr val="00B0F0"/>
          </a:solidFill>
          <a:ln>
            <a:solidFill>
              <a:schemeClr val="tx1"/>
            </a:solidFill>
          </a:ln>
        </p:spPr>
        <p:txBody>
          <a:bodyPr wrap="square" rtlCol="0">
            <a:spAutoFit/>
          </a:bodyPr>
          <a:lstStyle/>
          <a:p>
            <a:pPr algn="ctr"/>
            <a:r>
              <a:rPr lang="fr-BE" sz="1400" b="1" dirty="0"/>
              <a:t>Eau souterraine</a:t>
            </a:r>
          </a:p>
        </p:txBody>
      </p:sp>
      <p:sp>
        <p:nvSpPr>
          <p:cNvPr id="16" name="ZoneTexte 15">
            <a:extLst>
              <a:ext uri="{FF2B5EF4-FFF2-40B4-BE49-F238E27FC236}">
                <a16:creationId xmlns:a16="http://schemas.microsoft.com/office/drawing/2014/main" id="{5DED34FB-76FB-8C52-E90D-FCA7701D59D1}"/>
              </a:ext>
            </a:extLst>
          </p:cNvPr>
          <p:cNvSpPr txBox="1"/>
          <p:nvPr/>
        </p:nvSpPr>
        <p:spPr>
          <a:xfrm>
            <a:off x="7140680" y="4658017"/>
            <a:ext cx="984334" cy="307777"/>
          </a:xfrm>
          <a:prstGeom prst="rect">
            <a:avLst/>
          </a:prstGeom>
          <a:solidFill>
            <a:schemeClr val="bg2">
              <a:lumMod val="75000"/>
            </a:schemeClr>
          </a:solidFill>
          <a:ln>
            <a:solidFill>
              <a:schemeClr val="tx1"/>
            </a:solidFill>
          </a:ln>
        </p:spPr>
        <p:txBody>
          <a:bodyPr wrap="square" rtlCol="0">
            <a:spAutoFit/>
          </a:bodyPr>
          <a:lstStyle/>
          <a:p>
            <a:pPr algn="ctr"/>
            <a:r>
              <a:rPr lang="fr-BE" sz="1400" b="1" dirty="0"/>
              <a:t>Lessivage</a:t>
            </a:r>
          </a:p>
        </p:txBody>
      </p:sp>
      <p:sp>
        <p:nvSpPr>
          <p:cNvPr id="17" name="ZoneTexte 16">
            <a:extLst>
              <a:ext uri="{FF2B5EF4-FFF2-40B4-BE49-F238E27FC236}">
                <a16:creationId xmlns:a16="http://schemas.microsoft.com/office/drawing/2014/main" id="{678D363B-1E25-AB12-5CF2-CA22B0723964}"/>
              </a:ext>
            </a:extLst>
          </p:cNvPr>
          <p:cNvSpPr txBox="1"/>
          <p:nvPr/>
        </p:nvSpPr>
        <p:spPr>
          <a:xfrm>
            <a:off x="4708097" y="3985099"/>
            <a:ext cx="717343" cy="307777"/>
          </a:xfrm>
          <a:prstGeom prst="rect">
            <a:avLst/>
          </a:prstGeom>
          <a:solidFill>
            <a:schemeClr val="bg1">
              <a:lumMod val="95000"/>
            </a:schemeClr>
          </a:solidFill>
          <a:ln>
            <a:solidFill>
              <a:schemeClr val="tx1"/>
            </a:solidFill>
          </a:ln>
        </p:spPr>
        <p:txBody>
          <a:bodyPr wrap="square" rtlCol="0">
            <a:spAutoFit/>
          </a:bodyPr>
          <a:lstStyle/>
          <a:p>
            <a:pPr algn="ctr"/>
            <a:r>
              <a:rPr lang="fr-BE" sz="1400" b="1" dirty="0"/>
              <a:t>Dérive</a:t>
            </a:r>
          </a:p>
        </p:txBody>
      </p:sp>
      <p:sp>
        <p:nvSpPr>
          <p:cNvPr id="18" name="ZoneTexte 17">
            <a:extLst>
              <a:ext uri="{FF2B5EF4-FFF2-40B4-BE49-F238E27FC236}">
                <a16:creationId xmlns:a16="http://schemas.microsoft.com/office/drawing/2014/main" id="{F4FA53D9-8900-91A5-5248-2DE23B7CF50C}"/>
              </a:ext>
            </a:extLst>
          </p:cNvPr>
          <p:cNvSpPr txBox="1"/>
          <p:nvPr/>
        </p:nvSpPr>
        <p:spPr>
          <a:xfrm>
            <a:off x="3233098" y="2968889"/>
            <a:ext cx="1464840" cy="307777"/>
          </a:xfrm>
          <a:prstGeom prst="rect">
            <a:avLst/>
          </a:prstGeom>
          <a:solidFill>
            <a:schemeClr val="bg1">
              <a:lumMod val="95000"/>
            </a:schemeClr>
          </a:solidFill>
          <a:ln>
            <a:solidFill>
              <a:schemeClr val="tx1"/>
            </a:solidFill>
          </a:ln>
        </p:spPr>
        <p:txBody>
          <a:bodyPr wrap="square" rtlCol="0">
            <a:spAutoFit/>
          </a:bodyPr>
          <a:lstStyle/>
          <a:p>
            <a:pPr algn="ctr"/>
            <a:r>
              <a:rPr lang="fr-BE" sz="1400" b="1" dirty="0"/>
              <a:t>Ruissellement</a:t>
            </a:r>
          </a:p>
        </p:txBody>
      </p:sp>
      <p:sp>
        <p:nvSpPr>
          <p:cNvPr id="20" name="ZoneTexte 19">
            <a:extLst>
              <a:ext uri="{FF2B5EF4-FFF2-40B4-BE49-F238E27FC236}">
                <a16:creationId xmlns:a16="http://schemas.microsoft.com/office/drawing/2014/main" id="{00C83219-3DC8-ECB8-FE25-20696C4308C3}"/>
              </a:ext>
            </a:extLst>
          </p:cNvPr>
          <p:cNvSpPr txBox="1"/>
          <p:nvPr/>
        </p:nvSpPr>
        <p:spPr>
          <a:xfrm>
            <a:off x="6990080" y="3416736"/>
            <a:ext cx="1134934" cy="523220"/>
          </a:xfrm>
          <a:prstGeom prst="rect">
            <a:avLst/>
          </a:prstGeom>
          <a:solidFill>
            <a:schemeClr val="bg1">
              <a:lumMod val="95000"/>
            </a:schemeClr>
          </a:solidFill>
          <a:ln>
            <a:solidFill>
              <a:schemeClr val="tx1"/>
            </a:solidFill>
          </a:ln>
        </p:spPr>
        <p:txBody>
          <a:bodyPr wrap="square" rtlCol="0">
            <a:spAutoFit/>
          </a:bodyPr>
          <a:lstStyle/>
          <a:p>
            <a:pPr algn="ctr"/>
            <a:r>
              <a:rPr lang="fr-BE" sz="1400" b="1" dirty="0"/>
              <a:t>Source ponctuelle</a:t>
            </a:r>
          </a:p>
        </p:txBody>
      </p:sp>
      <p:sp>
        <p:nvSpPr>
          <p:cNvPr id="21" name="ZoneTexte 20">
            <a:extLst>
              <a:ext uri="{FF2B5EF4-FFF2-40B4-BE49-F238E27FC236}">
                <a16:creationId xmlns:a16="http://schemas.microsoft.com/office/drawing/2014/main" id="{B73710A0-63B4-7A8E-C2AD-0F7193043FDE}"/>
              </a:ext>
            </a:extLst>
          </p:cNvPr>
          <p:cNvSpPr txBox="1"/>
          <p:nvPr/>
        </p:nvSpPr>
        <p:spPr>
          <a:xfrm>
            <a:off x="1512039" y="4476275"/>
            <a:ext cx="2200379" cy="523220"/>
          </a:xfrm>
          <a:prstGeom prst="rect">
            <a:avLst/>
          </a:prstGeom>
          <a:solidFill>
            <a:schemeClr val="bg1">
              <a:lumMod val="95000"/>
            </a:schemeClr>
          </a:solidFill>
          <a:ln>
            <a:solidFill>
              <a:schemeClr val="tx1"/>
            </a:solidFill>
          </a:ln>
        </p:spPr>
        <p:txBody>
          <a:bodyPr wrap="square" rtlCol="0">
            <a:spAutoFit/>
          </a:bodyPr>
          <a:lstStyle/>
          <a:p>
            <a:pPr algn="ctr"/>
            <a:r>
              <a:rPr lang="fr-BE" sz="1400" b="1" dirty="0"/>
              <a:t>Lessivage à partir d’une source ponctuelle</a:t>
            </a:r>
          </a:p>
        </p:txBody>
      </p:sp>
    </p:spTree>
    <p:extLst>
      <p:ext uri="{BB962C8B-B14F-4D97-AF65-F5344CB8AC3E}">
        <p14:creationId xmlns:p14="http://schemas.microsoft.com/office/powerpoint/2010/main" val="76113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A517C-036B-FCF4-A5AB-6B06F69DE973}"/>
            </a:ext>
          </a:extLst>
        </p:cNvPr>
        <p:cNvGrpSpPr/>
        <p:nvPr/>
      </p:nvGrpSpPr>
      <p:grpSpPr>
        <a:xfrm>
          <a:off x="0" y="0"/>
          <a:ext cx="0" cy="0"/>
          <a:chOff x="0" y="0"/>
          <a:chExt cx="0" cy="0"/>
        </a:xfrm>
      </p:grpSpPr>
      <p:sp>
        <p:nvSpPr>
          <p:cNvPr id="3" name="ZoneTexte 4">
            <a:extLst>
              <a:ext uri="{FF2B5EF4-FFF2-40B4-BE49-F238E27FC236}">
                <a16:creationId xmlns:a16="http://schemas.microsoft.com/office/drawing/2014/main" id="{C068E664-AF22-7CAC-19B4-BA94C1059554}"/>
              </a:ext>
            </a:extLst>
          </p:cNvPr>
          <p:cNvSpPr txBox="1"/>
          <p:nvPr/>
        </p:nvSpPr>
        <p:spPr>
          <a:xfrm>
            <a:off x="191829" y="124620"/>
            <a:ext cx="7608213"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600" b="1">
                <a:solidFill>
                  <a:srgbClr val="3FA590"/>
                </a:solidFill>
                <a:latin typeface="Arial"/>
                <a:ea typeface="Arial"/>
                <a:cs typeface="Arial"/>
                <a:sym typeface="Arial"/>
              </a:defRPr>
            </a:lvl1pPr>
          </a:lstStyle>
          <a:p>
            <a:pPr hangingPunct="0"/>
            <a:r>
              <a:rPr lang="fr-BE" sz="3200" b="0" kern="0" dirty="0">
                <a:latin typeface="+mn-lt"/>
              </a:rPr>
              <a:t>Méthodologie</a:t>
            </a:r>
            <a:endParaRPr sz="3200" b="0" kern="0" dirty="0">
              <a:latin typeface="+mn-lt"/>
            </a:endParaRPr>
          </a:p>
        </p:txBody>
      </p:sp>
      <p:sp>
        <p:nvSpPr>
          <p:cNvPr id="4" name="ZoneTexte 5">
            <a:extLst>
              <a:ext uri="{FF2B5EF4-FFF2-40B4-BE49-F238E27FC236}">
                <a16:creationId xmlns:a16="http://schemas.microsoft.com/office/drawing/2014/main" id="{07A337BF-2677-5E10-293E-52ACE10F85E7}"/>
              </a:ext>
            </a:extLst>
          </p:cNvPr>
          <p:cNvSpPr txBox="1"/>
          <p:nvPr/>
        </p:nvSpPr>
        <p:spPr>
          <a:xfrm>
            <a:off x="3707904" y="409014"/>
            <a:ext cx="4416175"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000">
                <a:solidFill>
                  <a:srgbClr val="FBC713"/>
                </a:solidFill>
                <a:latin typeface="Arial"/>
                <a:ea typeface="Arial"/>
                <a:cs typeface="Arial"/>
                <a:sym typeface="Arial"/>
              </a:defRPr>
            </a:lvl1pPr>
          </a:lstStyle>
          <a:p>
            <a:pPr hangingPunct="0"/>
            <a:r>
              <a:rPr lang="fr-BE" sz="2400" kern="0" dirty="0">
                <a:solidFill>
                  <a:srgbClr val="67C5B1"/>
                </a:solidFill>
                <a:latin typeface="+mn-lt"/>
              </a:rPr>
              <a:t> </a:t>
            </a:r>
            <a:r>
              <a:rPr lang="fr-BE" sz="2400" kern="0" dirty="0">
                <a:solidFill>
                  <a:srgbClr val="67C5B1"/>
                </a:solidFill>
              </a:rPr>
              <a:t>IFT versus ISAC </a:t>
            </a:r>
            <a:r>
              <a:rPr lang="fr-BE" sz="2400" kern="0" dirty="0">
                <a:solidFill>
                  <a:srgbClr val="67C5B1"/>
                </a:solidFill>
                <a:latin typeface="+mn-lt"/>
                <a:sym typeface="Wingdings" panose="05000000000000000000" pitchFamily="2" charset="2"/>
              </a:rPr>
              <a:t></a:t>
            </a:r>
            <a:endParaRPr lang="fr-BE" sz="2400" kern="0" dirty="0">
              <a:solidFill>
                <a:srgbClr val="67C5B1"/>
              </a:solidFill>
            </a:endParaRPr>
          </a:p>
        </p:txBody>
      </p:sp>
      <p:sp>
        <p:nvSpPr>
          <p:cNvPr id="5" name="ZoneTexte 7">
            <a:extLst>
              <a:ext uri="{FF2B5EF4-FFF2-40B4-BE49-F238E27FC236}">
                <a16:creationId xmlns:a16="http://schemas.microsoft.com/office/drawing/2014/main" id="{D77ADC2A-38C5-C62F-D716-2DFD2567C280}"/>
              </a:ext>
            </a:extLst>
          </p:cNvPr>
          <p:cNvSpPr txBox="1"/>
          <p:nvPr/>
        </p:nvSpPr>
        <p:spPr>
          <a:xfrm>
            <a:off x="432461" y="1412776"/>
            <a:ext cx="8460019"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solidFill>
                  <a:srgbClr val="7F7F80"/>
                </a:solidFill>
                <a:latin typeface="Arial"/>
                <a:ea typeface="Arial"/>
                <a:cs typeface="Arial"/>
                <a:sym typeface="Arial"/>
              </a:defRPr>
            </a:lvl1pPr>
          </a:lstStyle>
          <a:p>
            <a:pPr marL="285750" indent="-285750" algn="just" hangingPunct="0">
              <a:buFont typeface="Wingdings" panose="05000000000000000000" pitchFamily="2" charset="2"/>
              <a:buChar char="Ø"/>
            </a:pPr>
            <a:r>
              <a:rPr lang="fr-BE" sz="1600" b="1" kern="0" dirty="0">
                <a:latin typeface="+mn-lt"/>
              </a:rPr>
              <a:t>IFT</a:t>
            </a:r>
            <a:r>
              <a:rPr lang="fr-BE" sz="1600" kern="0" dirty="0">
                <a:latin typeface="+mn-lt"/>
              </a:rPr>
              <a:t> (indicateur de fréquence de traitements) largement utilisé mais très critiqué et critiquable car analyse des produits commerciaux appliqués</a:t>
            </a:r>
          </a:p>
          <a:p>
            <a:pPr marL="285750" indent="-285750" algn="just" hangingPunct="0">
              <a:buFont typeface="Wingdings" panose="05000000000000000000" pitchFamily="2" charset="2"/>
              <a:buChar char="Ø"/>
            </a:pPr>
            <a:endParaRPr lang="fr-BE" sz="1600" kern="0" dirty="0">
              <a:latin typeface="+mn-lt"/>
            </a:endParaRPr>
          </a:p>
          <a:p>
            <a:pPr marL="285750" indent="-285750" algn="just" hangingPunct="0">
              <a:buFont typeface="Wingdings" panose="05000000000000000000" pitchFamily="2" charset="2"/>
              <a:buChar char="Ø"/>
            </a:pPr>
            <a:r>
              <a:rPr lang="fr-BE" sz="1600" kern="0" dirty="0">
                <a:latin typeface="+mn-lt"/>
              </a:rPr>
              <a:t>Réduction artificielle d’IFT par simple utilisation de PPP contenant plus d’une substance active (betteraves, céréales)</a:t>
            </a:r>
          </a:p>
          <a:p>
            <a:pPr algn="just" hangingPunct="0"/>
            <a:endParaRPr lang="fr-BE" sz="1600" kern="0" dirty="0">
              <a:latin typeface="+mn-lt"/>
            </a:endParaRPr>
          </a:p>
          <a:p>
            <a:pPr marL="285750" indent="-285750" algn="just" hangingPunct="0">
              <a:buFont typeface="Wingdings" panose="05000000000000000000" pitchFamily="2" charset="2"/>
              <a:buChar char="Ø"/>
            </a:pPr>
            <a:r>
              <a:rPr lang="fr-BE" sz="1600" b="1" dirty="0">
                <a:latin typeface="+mn-lt"/>
              </a:rPr>
              <a:t>QAC</a:t>
            </a:r>
            <a:r>
              <a:rPr lang="fr-BE" sz="1600" dirty="0">
                <a:latin typeface="+mn-lt"/>
              </a:rPr>
              <a:t> (Quantités Appliquées par Culture) : représente la somme des </a:t>
            </a:r>
            <a:r>
              <a:rPr lang="fr-BE" sz="1600" b="1" dirty="0">
                <a:latin typeface="+mn-lt"/>
              </a:rPr>
              <a:t>substances actives</a:t>
            </a:r>
            <a:r>
              <a:rPr lang="fr-BE" sz="1600" dirty="0">
                <a:latin typeface="+mn-lt"/>
              </a:rPr>
              <a:t> considérées à l’hectare par culture (g.ha</a:t>
            </a:r>
            <a:r>
              <a:rPr lang="fr-BE" sz="1600" baseline="30000" dirty="0">
                <a:latin typeface="+mn-lt"/>
              </a:rPr>
              <a:t>-1</a:t>
            </a:r>
            <a:r>
              <a:rPr lang="fr-BE" sz="1600" dirty="0">
                <a:latin typeface="+mn-lt"/>
              </a:rPr>
              <a:t>)</a:t>
            </a:r>
          </a:p>
          <a:p>
            <a:pPr marL="285750" indent="-285750" algn="just" hangingPunct="0">
              <a:buFont typeface="Wingdings" panose="05000000000000000000" pitchFamily="2" charset="2"/>
              <a:buChar char="Ø"/>
            </a:pPr>
            <a:endParaRPr lang="fr-BE" sz="1600" kern="0" dirty="0">
              <a:latin typeface="+mn-lt"/>
            </a:endParaRPr>
          </a:p>
          <a:p>
            <a:pPr marL="285750" indent="-285750" algn="just" hangingPunct="0">
              <a:buFont typeface="Wingdings" panose="05000000000000000000" pitchFamily="2" charset="2"/>
              <a:buChar char="Ø"/>
            </a:pPr>
            <a:r>
              <a:rPr lang="fr-BE" sz="1600" b="1" kern="0" dirty="0">
                <a:latin typeface="+mn-lt"/>
              </a:rPr>
              <a:t>ISAC</a:t>
            </a:r>
            <a:r>
              <a:rPr lang="fr-BE" sz="1600" kern="0" dirty="0">
                <a:latin typeface="+mn-lt"/>
              </a:rPr>
              <a:t> (Indice de Substances Actives par Culture) = </a:t>
            </a:r>
            <a:r>
              <a:rPr lang="fr-BE" sz="1600" b="1" kern="0" dirty="0">
                <a:latin typeface="+mn-lt"/>
              </a:rPr>
              <a:t>QAC/DMA</a:t>
            </a:r>
            <a:r>
              <a:rPr lang="fr-BE" sz="1600" kern="0" dirty="0">
                <a:latin typeface="+mn-lt"/>
              </a:rPr>
              <a:t> (dose maximale autorisée de </a:t>
            </a:r>
            <a:r>
              <a:rPr lang="fr-BE" sz="1600" kern="0" dirty="0" err="1">
                <a:latin typeface="+mn-lt"/>
              </a:rPr>
              <a:t>s.a.</a:t>
            </a:r>
            <a:r>
              <a:rPr lang="fr-BE" sz="1600" kern="0" dirty="0">
                <a:latin typeface="+mn-lt"/>
              </a:rPr>
              <a:t> à l’hectare par culture en g.ha</a:t>
            </a:r>
            <a:r>
              <a:rPr lang="fr-BE" sz="1600" kern="0" baseline="30000" dirty="0">
                <a:latin typeface="+mn-lt"/>
              </a:rPr>
              <a:t>-1</a:t>
            </a:r>
            <a:r>
              <a:rPr lang="fr-BE" sz="1600" kern="0" dirty="0">
                <a:latin typeface="+mn-lt"/>
              </a:rPr>
              <a:t>)</a:t>
            </a:r>
          </a:p>
          <a:p>
            <a:pPr marL="285750" indent="-285750" algn="just" hangingPunct="0">
              <a:buFont typeface="Wingdings" panose="05000000000000000000" pitchFamily="2" charset="2"/>
              <a:buChar char="Ø"/>
            </a:pPr>
            <a:endParaRPr lang="fr-BE" sz="1600" kern="0" dirty="0">
              <a:latin typeface="+mn-lt"/>
            </a:endParaRPr>
          </a:p>
          <a:p>
            <a:pPr marL="285750" indent="-285750" algn="just" hangingPunct="0">
              <a:buFont typeface="Wingdings" panose="05000000000000000000" pitchFamily="2" charset="2"/>
              <a:buChar char="Ø"/>
            </a:pPr>
            <a:r>
              <a:rPr lang="fr-BE" sz="1600" b="1" kern="0" dirty="0">
                <a:latin typeface="+mn-lt"/>
              </a:rPr>
              <a:t>ISAC’eau</a:t>
            </a:r>
            <a:r>
              <a:rPr lang="fr-BE" sz="1600" kern="0" dirty="0">
                <a:latin typeface="+mn-lt"/>
              </a:rPr>
              <a:t>, en restreignant le calcul de l’ISAC à une liste négative de substances actives ayant un impact avéré au niveau du compartiment eau  </a:t>
            </a:r>
          </a:p>
          <a:p>
            <a:pPr marL="285750" indent="-285750" algn="just" hangingPunct="0">
              <a:buFont typeface="Wingdings" panose="05000000000000000000" pitchFamily="2" charset="2"/>
              <a:buChar char="Ø"/>
            </a:pPr>
            <a:endParaRPr lang="fr-BE" sz="1600" kern="0" dirty="0">
              <a:latin typeface="+mn-lt"/>
            </a:endParaRPr>
          </a:p>
          <a:p>
            <a:pPr marL="285750" indent="-285750" algn="just" hangingPunct="0">
              <a:buFont typeface="Wingdings" panose="05000000000000000000" pitchFamily="2" charset="2"/>
              <a:buChar char="Ø"/>
            </a:pPr>
            <a:r>
              <a:rPr lang="fr-BE" sz="1600" b="1" kern="0" dirty="0">
                <a:latin typeface="+mn-lt"/>
              </a:rPr>
              <a:t>Valeur objective</a:t>
            </a:r>
            <a:r>
              <a:rPr lang="fr-BE" sz="1600" kern="0" dirty="0">
                <a:latin typeface="+mn-lt"/>
              </a:rPr>
              <a:t> pour quantifier le recours aux pesticides potentiellement problématiques pour la ressource en eau et </a:t>
            </a:r>
            <a:r>
              <a:rPr lang="fr-BE" sz="1600" b="1" kern="0" dirty="0">
                <a:latin typeface="+mn-lt"/>
              </a:rPr>
              <a:t>comparaison de façon non biaisée</a:t>
            </a:r>
            <a:r>
              <a:rPr lang="fr-BE" sz="1600" kern="0" dirty="0">
                <a:latin typeface="+mn-lt"/>
              </a:rPr>
              <a:t> des schémas de traitements choisis par les différents agriculteurs</a:t>
            </a:r>
          </a:p>
        </p:txBody>
      </p:sp>
      <p:sp>
        <p:nvSpPr>
          <p:cNvPr id="6" name="Bulle ronde 2">
            <a:extLst>
              <a:ext uri="{FF2B5EF4-FFF2-40B4-BE49-F238E27FC236}">
                <a16:creationId xmlns:a16="http://schemas.microsoft.com/office/drawing/2014/main" id="{A958849D-3846-400A-A573-C3D097E3F1AF}"/>
              </a:ext>
            </a:extLst>
          </p:cNvPr>
          <p:cNvSpPr/>
          <p:nvPr/>
        </p:nvSpPr>
        <p:spPr>
          <a:xfrm>
            <a:off x="3203848" y="111128"/>
            <a:ext cx="5196419" cy="1092969"/>
          </a:xfrm>
          <a:prstGeom prst="wedgeEllipseCallout">
            <a:avLst/>
          </a:prstGeom>
          <a:noFill/>
          <a:ln w="25400" cap="flat">
            <a:solidFill>
              <a:srgbClr val="009999"/>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BE" sz="1800" b="0" i="0" u="none" strike="noStrike" cap="none" spc="0" normalizeH="0" baseline="0">
              <a:ln>
                <a:noFill/>
              </a:ln>
              <a:solidFill>
                <a:srgbClr val="000000"/>
              </a:solidFill>
              <a:effectLst/>
              <a:uFillTx/>
              <a:latin typeface="+mj-lt"/>
              <a:ea typeface="+mj-ea"/>
              <a:cs typeface="+mj-cs"/>
              <a:sym typeface="Calibri"/>
            </a:endParaRPr>
          </a:p>
        </p:txBody>
      </p:sp>
      <p:sp>
        <p:nvSpPr>
          <p:cNvPr id="8" name="Rectangle 7">
            <a:extLst>
              <a:ext uri="{FF2B5EF4-FFF2-40B4-BE49-F238E27FC236}">
                <a16:creationId xmlns:a16="http://schemas.microsoft.com/office/drawing/2014/main" id="{31776AEC-948B-691D-3AF8-35DD5361E5A4}"/>
              </a:ext>
            </a:extLst>
          </p:cNvPr>
          <p:cNvSpPr/>
          <p:nvPr/>
        </p:nvSpPr>
        <p:spPr>
          <a:xfrm>
            <a:off x="6516216" y="409016"/>
            <a:ext cx="1486304" cy="461665"/>
          </a:xfrm>
          <a:prstGeom prst="rect">
            <a:avLst/>
          </a:prstGeom>
        </p:spPr>
        <p:txBody>
          <a:bodyPr wrap="none">
            <a:spAutoFit/>
          </a:bodyPr>
          <a:lstStyle/>
          <a:p>
            <a:r>
              <a:rPr lang="fr-BE" sz="2400" kern="0" dirty="0" err="1">
                <a:solidFill>
                  <a:srgbClr val="67C5B1"/>
                </a:solidFill>
              </a:rPr>
              <a:t>ISAC’eau</a:t>
            </a:r>
            <a:endParaRPr lang="fr-BE" dirty="0"/>
          </a:p>
        </p:txBody>
      </p:sp>
      <p:sp>
        <p:nvSpPr>
          <p:cNvPr id="7" name="ZoneTexte 6">
            <a:extLst>
              <a:ext uri="{FF2B5EF4-FFF2-40B4-BE49-F238E27FC236}">
                <a16:creationId xmlns:a16="http://schemas.microsoft.com/office/drawing/2014/main" id="{C2D73C5B-4EC8-55B1-F3D2-3D276D155CE2}"/>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21</a:t>
            </a:r>
          </a:p>
        </p:txBody>
      </p:sp>
    </p:spTree>
    <p:extLst>
      <p:ext uri="{BB962C8B-B14F-4D97-AF65-F5344CB8AC3E}">
        <p14:creationId xmlns:p14="http://schemas.microsoft.com/office/powerpoint/2010/main" val="345506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46AC4-A5DF-1FDA-C921-87AAFAC9B450}"/>
            </a:ext>
          </a:extLst>
        </p:cNvPr>
        <p:cNvGrpSpPr/>
        <p:nvPr/>
      </p:nvGrpSpPr>
      <p:grpSpPr>
        <a:xfrm>
          <a:off x="0" y="0"/>
          <a:ext cx="0" cy="0"/>
          <a:chOff x="0" y="0"/>
          <a:chExt cx="0" cy="0"/>
        </a:xfrm>
      </p:grpSpPr>
      <p:sp>
        <p:nvSpPr>
          <p:cNvPr id="3" name="ZoneTexte 4">
            <a:extLst>
              <a:ext uri="{FF2B5EF4-FFF2-40B4-BE49-F238E27FC236}">
                <a16:creationId xmlns:a16="http://schemas.microsoft.com/office/drawing/2014/main" id="{2F36FB1D-F4F4-106C-2424-F5D47F2E006F}"/>
              </a:ext>
            </a:extLst>
          </p:cNvPr>
          <p:cNvSpPr txBox="1"/>
          <p:nvPr/>
        </p:nvSpPr>
        <p:spPr>
          <a:xfrm>
            <a:off x="120462" y="222001"/>
            <a:ext cx="7608213"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600" b="1">
                <a:solidFill>
                  <a:srgbClr val="3FA590"/>
                </a:solidFill>
                <a:latin typeface="Arial"/>
                <a:ea typeface="Arial"/>
                <a:cs typeface="Arial"/>
                <a:sym typeface="Arial"/>
              </a:defRPr>
            </a:lvl1pPr>
          </a:lstStyle>
          <a:p>
            <a:pPr hangingPunct="0"/>
            <a:r>
              <a:rPr lang="fr-BE" sz="3200" b="0" kern="0" dirty="0">
                <a:latin typeface="+mn-lt"/>
              </a:rPr>
              <a:t>Méthodologie</a:t>
            </a:r>
            <a:endParaRPr sz="3200" b="0" kern="0" dirty="0">
              <a:latin typeface="+mn-lt"/>
            </a:endParaRPr>
          </a:p>
        </p:txBody>
      </p:sp>
      <p:graphicFrame>
        <p:nvGraphicFramePr>
          <p:cNvPr id="4" name="Diagramme 3">
            <a:extLst>
              <a:ext uri="{FF2B5EF4-FFF2-40B4-BE49-F238E27FC236}">
                <a16:creationId xmlns:a16="http://schemas.microsoft.com/office/drawing/2014/main" id="{D8E5B75E-6BA3-B98E-09C8-97479ABC8245}"/>
              </a:ext>
            </a:extLst>
          </p:cNvPr>
          <p:cNvGraphicFramePr/>
          <p:nvPr>
            <p:extLst>
              <p:ext uri="{D42A27DB-BD31-4B8C-83A1-F6EECF244321}">
                <p14:modId xmlns:p14="http://schemas.microsoft.com/office/powerpoint/2010/main" val="1615975943"/>
              </p:ext>
            </p:extLst>
          </p:nvPr>
        </p:nvGraphicFramePr>
        <p:xfrm>
          <a:off x="324514" y="654049"/>
          <a:ext cx="7152456" cy="4635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Résultat de recherche d'images pour &quot;image bonne direction&quot;">
            <a:extLst>
              <a:ext uri="{FF2B5EF4-FFF2-40B4-BE49-F238E27FC236}">
                <a16:creationId xmlns:a16="http://schemas.microsoft.com/office/drawing/2014/main" id="{7C2B97DB-9E4A-119D-8BB6-149DB9CBE43F}"/>
              </a:ext>
            </a:extLst>
          </p:cNvPr>
          <p:cNvPicPr>
            <a:picLocks noChangeAspect="1" noChangeArrowheads="1"/>
          </p:cNvPicPr>
          <p:nvPr/>
        </p:nvPicPr>
        <p:blipFill>
          <a:blip r:embed="rId8">
            <a:clrChange>
              <a:clrFrom>
                <a:srgbClr val="CECECE"/>
              </a:clrFrom>
              <a:clrTo>
                <a:srgbClr val="CECECE">
                  <a:alpha val="0"/>
                </a:srgbClr>
              </a:clrTo>
            </a:clrChange>
            <a:extLst>
              <a:ext uri="{28A0092B-C50C-407E-A947-70E740481C1C}">
                <a14:useLocalDpi xmlns:a14="http://schemas.microsoft.com/office/drawing/2010/main" val="0"/>
              </a:ext>
            </a:extLst>
          </a:blip>
          <a:srcRect/>
          <a:stretch>
            <a:fillRect/>
          </a:stretch>
        </p:blipFill>
        <p:spPr bwMode="auto">
          <a:xfrm>
            <a:off x="6169134" y="2022201"/>
            <a:ext cx="2376624" cy="295232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5">
            <a:extLst>
              <a:ext uri="{FF2B5EF4-FFF2-40B4-BE49-F238E27FC236}">
                <a16:creationId xmlns:a16="http://schemas.microsoft.com/office/drawing/2014/main" id="{451C8FAA-E17F-EC16-2F45-621C38F19AC1}"/>
              </a:ext>
            </a:extLst>
          </p:cNvPr>
          <p:cNvGrpSpPr/>
          <p:nvPr/>
        </p:nvGrpSpPr>
        <p:grpSpPr>
          <a:xfrm>
            <a:off x="188496" y="193209"/>
            <a:ext cx="8767007" cy="5726135"/>
            <a:chOff x="391562" y="159848"/>
            <a:chExt cx="8767007" cy="5726135"/>
          </a:xfrm>
        </p:grpSpPr>
        <p:sp>
          <p:nvSpPr>
            <p:cNvPr id="8" name="ZoneTexte 4">
              <a:extLst>
                <a:ext uri="{FF2B5EF4-FFF2-40B4-BE49-F238E27FC236}">
                  <a16:creationId xmlns:a16="http://schemas.microsoft.com/office/drawing/2014/main" id="{994C5DBE-D123-0A91-C614-7E4C9E26B724}"/>
                </a:ext>
              </a:extLst>
            </p:cNvPr>
            <p:cNvSpPr txBox="1"/>
            <p:nvPr/>
          </p:nvSpPr>
          <p:spPr>
            <a:xfrm>
              <a:off x="391562" y="5301208"/>
              <a:ext cx="8360876"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3600" b="1">
                  <a:solidFill>
                    <a:srgbClr val="3FA590"/>
                  </a:solidFill>
                  <a:latin typeface="Arial"/>
                  <a:ea typeface="Arial"/>
                  <a:cs typeface="Arial"/>
                  <a:sym typeface="Arial"/>
                </a:defRPr>
              </a:lvl1pPr>
            </a:lstStyle>
            <a:p>
              <a:pPr hangingPunct="0"/>
              <a:r>
                <a:rPr lang="fr-BE" sz="3200" b="0" kern="0" dirty="0">
                  <a:solidFill>
                    <a:schemeClr val="bg1">
                      <a:lumMod val="50000"/>
                    </a:schemeClr>
                  </a:solidFill>
                  <a:latin typeface="+mn-lt"/>
                  <a:sym typeface="Wingdings" panose="05000000000000000000" pitchFamily="2" charset="2"/>
                </a:rPr>
                <a:t></a:t>
              </a:r>
              <a:r>
                <a:rPr lang="fr-BE" sz="3200" b="0" kern="0" dirty="0">
                  <a:solidFill>
                    <a:schemeClr val="bg1">
                      <a:lumMod val="50000"/>
                    </a:schemeClr>
                  </a:solidFill>
                  <a:latin typeface="+mn-lt"/>
                </a:rPr>
                <a:t> Tableau de bord pour l’agriculteur</a:t>
              </a:r>
              <a:endParaRPr sz="3200" b="0" kern="0" dirty="0">
                <a:solidFill>
                  <a:schemeClr val="bg1">
                    <a:lumMod val="50000"/>
                  </a:schemeClr>
                </a:solidFill>
                <a:latin typeface="+mn-lt"/>
              </a:endParaRPr>
            </a:p>
          </p:txBody>
        </p:sp>
        <p:pic>
          <p:nvPicPr>
            <p:cNvPr id="9" name="Picture 3">
              <a:extLst>
                <a:ext uri="{FF2B5EF4-FFF2-40B4-BE49-F238E27FC236}">
                  <a16:creationId xmlns:a16="http://schemas.microsoft.com/office/drawing/2014/main" id="{43B4CA51-98DB-5245-2632-BC51FE6F6E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0112" y="159848"/>
              <a:ext cx="3578457" cy="72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ZoneTexte 1">
            <a:extLst>
              <a:ext uri="{FF2B5EF4-FFF2-40B4-BE49-F238E27FC236}">
                <a16:creationId xmlns:a16="http://schemas.microsoft.com/office/drawing/2014/main" id="{30914C2C-5303-B95E-61E4-9B3738916472}"/>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25</a:t>
            </a:r>
          </a:p>
        </p:txBody>
      </p:sp>
    </p:spTree>
    <p:extLst>
      <p:ext uri="{BB962C8B-B14F-4D97-AF65-F5344CB8AC3E}">
        <p14:creationId xmlns:p14="http://schemas.microsoft.com/office/powerpoint/2010/main" val="23176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A50AB-2DAF-97EE-009E-AC882E1AA34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94B18FF-DED0-E6E3-3ED5-A793C0A01726}"/>
              </a:ext>
            </a:extLst>
          </p:cNvPr>
          <p:cNvSpPr txBox="1"/>
          <p:nvPr/>
        </p:nvSpPr>
        <p:spPr>
          <a:xfrm>
            <a:off x="8686800" y="6387792"/>
            <a:ext cx="450398"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26</a:t>
            </a:r>
          </a:p>
        </p:txBody>
      </p:sp>
      <p:sp>
        <p:nvSpPr>
          <p:cNvPr id="7" name="Titre 6">
            <a:extLst>
              <a:ext uri="{FF2B5EF4-FFF2-40B4-BE49-F238E27FC236}">
                <a16:creationId xmlns:a16="http://schemas.microsoft.com/office/drawing/2014/main" id="{961BA7E5-3021-D840-F179-F6C7B111AACA}"/>
              </a:ext>
            </a:extLst>
          </p:cNvPr>
          <p:cNvSpPr>
            <a:spLocks noGrp="1"/>
          </p:cNvSpPr>
          <p:nvPr>
            <p:ph type="title"/>
          </p:nvPr>
        </p:nvSpPr>
        <p:spPr>
          <a:xfrm>
            <a:off x="281178" y="155627"/>
            <a:ext cx="7886700" cy="335276"/>
          </a:xfrm>
        </p:spPr>
        <p:txBody>
          <a:bodyPr>
            <a:normAutofit/>
          </a:bodyPr>
          <a:lstStyle/>
          <a:p>
            <a:r>
              <a:rPr lang="fr-BE" sz="1600" dirty="0">
                <a:solidFill>
                  <a:schemeClr val="accent6">
                    <a:lumMod val="75000"/>
                  </a:schemeClr>
                </a:solidFill>
                <a:latin typeface="+mn-lt"/>
              </a:rPr>
              <a:t>Exemples ISAC « herbicides » en cultures de maïs (2022)</a:t>
            </a:r>
          </a:p>
        </p:txBody>
      </p:sp>
      <p:pic>
        <p:nvPicPr>
          <p:cNvPr id="4" name="Image 3">
            <a:extLst>
              <a:ext uri="{FF2B5EF4-FFF2-40B4-BE49-F238E27FC236}">
                <a16:creationId xmlns:a16="http://schemas.microsoft.com/office/drawing/2014/main" id="{45A7096C-EA85-429D-B684-E62A8DBFFAA0}"/>
              </a:ext>
            </a:extLst>
          </p:cNvPr>
          <p:cNvPicPr>
            <a:picLocks noChangeAspect="1"/>
          </p:cNvPicPr>
          <p:nvPr/>
        </p:nvPicPr>
        <p:blipFill>
          <a:blip r:embed="rId3"/>
          <a:stretch>
            <a:fillRect/>
          </a:stretch>
        </p:blipFill>
        <p:spPr>
          <a:xfrm>
            <a:off x="345699" y="700403"/>
            <a:ext cx="8616886" cy="5142613"/>
          </a:xfrm>
          <a:prstGeom prst="rect">
            <a:avLst/>
          </a:prstGeom>
        </p:spPr>
      </p:pic>
    </p:spTree>
    <p:extLst>
      <p:ext uri="{BB962C8B-B14F-4D97-AF65-F5344CB8AC3E}">
        <p14:creationId xmlns:p14="http://schemas.microsoft.com/office/powerpoint/2010/main" val="3116688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B3DDB-68E2-B214-BDD6-8EF583E3A8A0}"/>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47324249-023C-D770-470A-616D08471159}"/>
              </a:ext>
            </a:extLst>
          </p:cNvPr>
          <p:cNvSpPr>
            <a:spLocks noGrp="1"/>
          </p:cNvSpPr>
          <p:nvPr>
            <p:ph type="title"/>
          </p:nvPr>
        </p:nvSpPr>
        <p:spPr>
          <a:xfrm>
            <a:off x="98298" y="118239"/>
            <a:ext cx="7886700" cy="302386"/>
          </a:xfrm>
        </p:spPr>
        <p:txBody>
          <a:bodyPr>
            <a:noAutofit/>
          </a:bodyPr>
          <a:lstStyle/>
          <a:p>
            <a:r>
              <a:rPr lang="fr-BE" sz="1600" dirty="0">
                <a:solidFill>
                  <a:schemeClr val="accent6">
                    <a:lumMod val="75000"/>
                  </a:schemeClr>
                </a:solidFill>
                <a:latin typeface="+mn-lt"/>
              </a:rPr>
              <a:t>Exemples d’ISAC « herbicides » en froment d’hiver (2022)</a:t>
            </a:r>
          </a:p>
        </p:txBody>
      </p:sp>
      <p:pic>
        <p:nvPicPr>
          <p:cNvPr id="4" name="Image 3">
            <a:extLst>
              <a:ext uri="{FF2B5EF4-FFF2-40B4-BE49-F238E27FC236}">
                <a16:creationId xmlns:a16="http://schemas.microsoft.com/office/drawing/2014/main" id="{76D2830E-EF92-9419-C13C-7EF1DB423335}"/>
              </a:ext>
            </a:extLst>
          </p:cNvPr>
          <p:cNvPicPr>
            <a:picLocks noChangeAspect="1"/>
          </p:cNvPicPr>
          <p:nvPr/>
        </p:nvPicPr>
        <p:blipFill>
          <a:blip r:embed="rId3"/>
          <a:stretch>
            <a:fillRect/>
          </a:stretch>
        </p:blipFill>
        <p:spPr>
          <a:xfrm>
            <a:off x="98298" y="530352"/>
            <a:ext cx="8789670" cy="5367606"/>
          </a:xfrm>
          <a:prstGeom prst="rect">
            <a:avLst/>
          </a:prstGeom>
        </p:spPr>
      </p:pic>
      <p:sp>
        <p:nvSpPr>
          <p:cNvPr id="3" name="ZoneTexte 2">
            <a:extLst>
              <a:ext uri="{FF2B5EF4-FFF2-40B4-BE49-F238E27FC236}">
                <a16:creationId xmlns:a16="http://schemas.microsoft.com/office/drawing/2014/main" id="{914DEAA7-E8C0-96F7-A98C-EBF692A5BC1F}"/>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27</a:t>
            </a:r>
          </a:p>
        </p:txBody>
      </p:sp>
    </p:spTree>
    <p:extLst>
      <p:ext uri="{BB962C8B-B14F-4D97-AF65-F5344CB8AC3E}">
        <p14:creationId xmlns:p14="http://schemas.microsoft.com/office/powerpoint/2010/main" val="2169199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26FBC-078B-26F5-E5ED-33B9F295F180}"/>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981E3E3-58C9-7CBE-4521-A1B66F7E1720}"/>
              </a:ext>
            </a:extLst>
          </p:cNvPr>
          <p:cNvPicPr>
            <a:picLocks noChangeAspect="1"/>
          </p:cNvPicPr>
          <p:nvPr/>
        </p:nvPicPr>
        <p:blipFill>
          <a:blip r:embed="rId3"/>
          <a:stretch>
            <a:fillRect/>
          </a:stretch>
        </p:blipFill>
        <p:spPr>
          <a:xfrm>
            <a:off x="319497" y="365126"/>
            <a:ext cx="8311283" cy="5551041"/>
          </a:xfrm>
          <a:prstGeom prst="rect">
            <a:avLst/>
          </a:prstGeom>
        </p:spPr>
      </p:pic>
      <p:sp>
        <p:nvSpPr>
          <p:cNvPr id="5" name="Titre 6">
            <a:extLst>
              <a:ext uri="{FF2B5EF4-FFF2-40B4-BE49-F238E27FC236}">
                <a16:creationId xmlns:a16="http://schemas.microsoft.com/office/drawing/2014/main" id="{25620920-4489-F0DF-ABEC-D7924A6A9E10}"/>
              </a:ext>
            </a:extLst>
          </p:cNvPr>
          <p:cNvSpPr>
            <a:spLocks noGrp="1"/>
          </p:cNvSpPr>
          <p:nvPr>
            <p:ph type="title"/>
          </p:nvPr>
        </p:nvSpPr>
        <p:spPr>
          <a:xfrm>
            <a:off x="206282" y="62741"/>
            <a:ext cx="7886700" cy="302386"/>
          </a:xfrm>
        </p:spPr>
        <p:txBody>
          <a:bodyPr>
            <a:noAutofit/>
          </a:bodyPr>
          <a:lstStyle/>
          <a:p>
            <a:r>
              <a:rPr lang="fr-BE" sz="1600" dirty="0">
                <a:solidFill>
                  <a:schemeClr val="accent6">
                    <a:lumMod val="75000"/>
                  </a:schemeClr>
                </a:solidFill>
                <a:latin typeface="+mn-lt"/>
              </a:rPr>
              <a:t>Exemples d’ISAC « herbicides » en pommes de terre (2022)</a:t>
            </a:r>
          </a:p>
        </p:txBody>
      </p:sp>
      <p:sp>
        <p:nvSpPr>
          <p:cNvPr id="3" name="ZoneTexte 2">
            <a:extLst>
              <a:ext uri="{FF2B5EF4-FFF2-40B4-BE49-F238E27FC236}">
                <a16:creationId xmlns:a16="http://schemas.microsoft.com/office/drawing/2014/main" id="{F7A8BD34-303D-3F0C-F366-D56A775DCD8C}"/>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28</a:t>
            </a:r>
          </a:p>
        </p:txBody>
      </p:sp>
    </p:spTree>
    <p:extLst>
      <p:ext uri="{BB962C8B-B14F-4D97-AF65-F5344CB8AC3E}">
        <p14:creationId xmlns:p14="http://schemas.microsoft.com/office/powerpoint/2010/main" val="2631843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72EFD-20C8-C385-09E0-6995014F15D8}"/>
            </a:ext>
          </a:extLst>
        </p:cNvPr>
        <p:cNvGrpSpPr/>
        <p:nvPr/>
      </p:nvGrpSpPr>
      <p:grpSpPr>
        <a:xfrm>
          <a:off x="0" y="0"/>
          <a:ext cx="0" cy="0"/>
          <a:chOff x="0" y="0"/>
          <a:chExt cx="0" cy="0"/>
        </a:xfrm>
      </p:grpSpPr>
      <p:sp>
        <p:nvSpPr>
          <p:cNvPr id="20" name="Titre 2">
            <a:extLst>
              <a:ext uri="{FF2B5EF4-FFF2-40B4-BE49-F238E27FC236}">
                <a16:creationId xmlns:a16="http://schemas.microsoft.com/office/drawing/2014/main" id="{99ED1F92-F58F-4788-AA47-87BDDFA85036}"/>
              </a:ext>
            </a:extLst>
          </p:cNvPr>
          <p:cNvSpPr>
            <a:spLocks noGrp="1"/>
          </p:cNvSpPr>
          <p:nvPr>
            <p:ph type="title"/>
          </p:nvPr>
        </p:nvSpPr>
        <p:spPr>
          <a:xfrm>
            <a:off x="105658" y="278266"/>
            <a:ext cx="8229600" cy="565565"/>
          </a:xfrm>
        </p:spPr>
        <p:txBody>
          <a:bodyPr anchor="ctr">
            <a:normAutofit fontScale="90000"/>
          </a:bodyPr>
          <a:lstStyle/>
          <a:p>
            <a:r>
              <a:rPr lang="fr-BE" sz="1650" b="1" dirty="0">
                <a:latin typeface="Avenir Next LT Pro" panose="020B0504020202020204" pitchFamily="34" charset="0"/>
              </a:rPr>
              <a:t>ISAC+: diagnostic des risques associés aux Produits </a:t>
            </a:r>
            <a:r>
              <a:rPr lang="fr-BE" sz="1650" b="1" dirty="0" err="1">
                <a:latin typeface="Avenir Next LT Pro" panose="020B0504020202020204" pitchFamily="34" charset="0"/>
              </a:rPr>
              <a:t>PhytoPharmaceutiques</a:t>
            </a:r>
            <a:r>
              <a:rPr lang="fr-BE" sz="1650" b="1" dirty="0">
                <a:latin typeface="Avenir Next LT Pro" panose="020B0504020202020204" pitchFamily="34" charset="0"/>
              </a:rPr>
              <a:t> (PPP)</a:t>
            </a:r>
            <a:endParaRPr lang="fr-BE" sz="1650" b="1" dirty="0">
              <a:solidFill>
                <a:schemeClr val="tx1"/>
              </a:solidFill>
              <a:latin typeface="Avenir Next LT Pro" panose="020B0504020202020204" pitchFamily="34" charset="0"/>
            </a:endParaRPr>
          </a:p>
        </p:txBody>
      </p:sp>
      <p:pic>
        <p:nvPicPr>
          <p:cNvPr id="34" name="Picture 6" descr="soutien_Wallonie – Associations21">
            <a:extLst>
              <a:ext uri="{FF2B5EF4-FFF2-40B4-BE49-F238E27FC236}">
                <a16:creationId xmlns:a16="http://schemas.microsoft.com/office/drawing/2014/main" id="{8FD3581D-428A-7500-FC6F-489AF1D9E6B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40" t="20815" r="18807" b="23557"/>
          <a:stretch/>
        </p:blipFill>
        <p:spPr bwMode="auto">
          <a:xfrm>
            <a:off x="8445514" y="98177"/>
            <a:ext cx="605269" cy="81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Nos partenaires – APPI">
            <a:extLst>
              <a:ext uri="{FF2B5EF4-FFF2-40B4-BE49-F238E27FC236}">
                <a16:creationId xmlns:a16="http://schemas.microsoft.com/office/drawing/2014/main" id="{84F6C79D-A551-FE6B-2043-DE1D76A6C7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6514" y="138677"/>
            <a:ext cx="729000" cy="729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 coins arrondis 12">
            <a:extLst>
              <a:ext uri="{FF2B5EF4-FFF2-40B4-BE49-F238E27FC236}">
                <a16:creationId xmlns:a16="http://schemas.microsoft.com/office/drawing/2014/main" id="{6EC720DC-31F2-AEE1-EB0D-905083389C7D}"/>
              </a:ext>
            </a:extLst>
          </p:cNvPr>
          <p:cNvSpPr/>
          <p:nvPr/>
        </p:nvSpPr>
        <p:spPr>
          <a:xfrm>
            <a:off x="247206" y="1672881"/>
            <a:ext cx="4860000" cy="1674000"/>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685800"/>
            <a:endParaRPr lang="fr-BE" sz="1350">
              <a:solidFill>
                <a:srgbClr val="C0504D"/>
              </a:solidFill>
              <a:latin typeface="Calibri"/>
            </a:endParaRPr>
          </a:p>
        </p:txBody>
      </p:sp>
      <p:sp>
        <p:nvSpPr>
          <p:cNvPr id="15" name="Espace réservé du contenu 14">
            <a:extLst>
              <a:ext uri="{FF2B5EF4-FFF2-40B4-BE49-F238E27FC236}">
                <a16:creationId xmlns:a16="http://schemas.microsoft.com/office/drawing/2014/main" id="{8CF80848-D725-8F52-BF33-8BD84BD11446}"/>
              </a:ext>
            </a:extLst>
          </p:cNvPr>
          <p:cNvSpPr txBox="1">
            <a:spLocks/>
          </p:cNvSpPr>
          <p:nvPr/>
        </p:nvSpPr>
        <p:spPr>
          <a:xfrm>
            <a:off x="255238" y="1916072"/>
            <a:ext cx="2025000" cy="1349334"/>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fr-BE" sz="1350" b="1" dirty="0">
                <a:solidFill>
                  <a:prstClr val="black"/>
                </a:solidFill>
                <a:latin typeface="Avenir Next LT Pro" panose="020B0504020202020204" pitchFamily="34" charset="0"/>
                <a:sym typeface="Wingdings" panose="05000000000000000000" pitchFamily="2" charset="2"/>
              </a:rPr>
              <a:t>ISAC (CRA-W)</a:t>
            </a:r>
          </a:p>
          <a:p>
            <a:pPr marL="257175" indent="-257175" defTabSz="685800"/>
            <a:r>
              <a:rPr lang="fr-BE" sz="1350" dirty="0">
                <a:solidFill>
                  <a:prstClr val="black"/>
                </a:solidFill>
                <a:latin typeface="Avenir Next LT Pro" panose="020B0504020202020204" pitchFamily="34" charset="0"/>
                <a:sym typeface="Wingdings" panose="05000000000000000000" pitchFamily="2" charset="2"/>
              </a:rPr>
              <a:t>Indice de Substances Actives (S.A.) par Culture</a:t>
            </a:r>
          </a:p>
          <a:p>
            <a:pPr marL="257175" indent="-257175" defTabSz="685800"/>
            <a:r>
              <a:rPr lang="fr-BE" sz="1350" dirty="0">
                <a:solidFill>
                  <a:prstClr val="black"/>
                </a:solidFill>
                <a:latin typeface="Avenir Next LT Pro" panose="020B0504020202020204" pitchFamily="34" charset="0"/>
                <a:sym typeface="Wingdings" panose="05000000000000000000" pitchFamily="2" charset="2"/>
              </a:rPr>
              <a:t>Indicateur d’usage normalisé de PPP</a:t>
            </a:r>
          </a:p>
        </p:txBody>
      </p:sp>
      <p:sp>
        <p:nvSpPr>
          <p:cNvPr id="19" name="Espace réservé du contenu 14">
            <a:extLst>
              <a:ext uri="{FF2B5EF4-FFF2-40B4-BE49-F238E27FC236}">
                <a16:creationId xmlns:a16="http://schemas.microsoft.com/office/drawing/2014/main" id="{13BD977E-CF1F-5F85-DB21-91508E6795F4}"/>
              </a:ext>
            </a:extLst>
          </p:cNvPr>
          <p:cNvSpPr txBox="1">
            <a:spLocks/>
          </p:cNvSpPr>
          <p:nvPr/>
        </p:nvSpPr>
        <p:spPr>
          <a:xfrm>
            <a:off x="2166399" y="1916072"/>
            <a:ext cx="2970000" cy="1414860"/>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fr-BE" sz="1350" b="1" dirty="0">
                <a:solidFill>
                  <a:prstClr val="black"/>
                </a:solidFill>
                <a:latin typeface="Avenir Next LT Pro" panose="020B0504020202020204" pitchFamily="34" charset="0"/>
                <a:sym typeface="Wingdings" panose="05000000000000000000" pitchFamily="2" charset="2"/>
              </a:rPr>
              <a:t>ISAC+</a:t>
            </a:r>
          </a:p>
          <a:p>
            <a:pPr marL="257175" indent="-257175" defTabSz="685800"/>
            <a:r>
              <a:rPr lang="fr-BE" sz="1350" dirty="0">
                <a:solidFill>
                  <a:prstClr val="black"/>
                </a:solidFill>
                <a:latin typeface="Avenir Next LT Pro" panose="020B0504020202020204" pitchFamily="34" charset="0"/>
                <a:sym typeface="Wingdings" panose="05000000000000000000" pitchFamily="2" charset="2"/>
              </a:rPr>
              <a:t>Objectif : compléter l’ISAC afin de prendre en compte les </a:t>
            </a:r>
            <a:r>
              <a:rPr lang="fr-BE" sz="1350" dirty="0">
                <a:solidFill>
                  <a:srgbClr val="009A44"/>
                </a:solidFill>
                <a:latin typeface="Avenir Next LT Pro" panose="020B0504020202020204" pitchFamily="34" charset="0"/>
                <a:sym typeface="Wingdings" panose="05000000000000000000" pitchFamily="2" charset="2"/>
              </a:rPr>
              <a:t>risques</a:t>
            </a:r>
            <a:r>
              <a:rPr lang="fr-BE" sz="1350" dirty="0">
                <a:solidFill>
                  <a:prstClr val="black"/>
                </a:solidFill>
                <a:latin typeface="Avenir Next LT Pro" panose="020B0504020202020204" pitchFamily="34" charset="0"/>
                <a:sym typeface="Wingdings" panose="05000000000000000000" pitchFamily="2" charset="2"/>
              </a:rPr>
              <a:t> pour </a:t>
            </a:r>
            <a:r>
              <a:rPr lang="fr-BE" sz="1350" dirty="0">
                <a:solidFill>
                  <a:srgbClr val="009A44"/>
                </a:solidFill>
                <a:latin typeface="Avenir Next LT Pro" panose="020B0504020202020204" pitchFamily="34" charset="0"/>
                <a:sym typeface="Wingdings" panose="05000000000000000000" pitchFamily="2" charset="2"/>
              </a:rPr>
              <a:t>l’environnement</a:t>
            </a:r>
            <a:r>
              <a:rPr lang="fr-BE" sz="1350" dirty="0">
                <a:solidFill>
                  <a:prstClr val="black"/>
                </a:solidFill>
                <a:latin typeface="Avenir Next LT Pro" panose="020B0504020202020204" pitchFamily="34" charset="0"/>
                <a:sym typeface="Wingdings" panose="05000000000000000000" pitchFamily="2" charset="2"/>
              </a:rPr>
              <a:t> et la </a:t>
            </a:r>
            <a:r>
              <a:rPr lang="fr-BE" sz="1350" dirty="0">
                <a:solidFill>
                  <a:srgbClr val="009A44"/>
                </a:solidFill>
                <a:latin typeface="Avenir Next LT Pro" panose="020B0504020202020204" pitchFamily="34" charset="0"/>
                <a:sym typeface="Wingdings" panose="05000000000000000000" pitchFamily="2" charset="2"/>
              </a:rPr>
              <a:t>santé humaine</a:t>
            </a:r>
            <a:endParaRPr lang="fr-BE" sz="1350" dirty="0">
              <a:solidFill>
                <a:prstClr val="black"/>
              </a:solidFill>
              <a:latin typeface="Avenir Next LT Pro" panose="020B0504020202020204" pitchFamily="34" charset="0"/>
              <a:sym typeface="Wingdings" panose="05000000000000000000" pitchFamily="2" charset="2"/>
            </a:endParaRPr>
          </a:p>
          <a:p>
            <a:pPr marL="257175" indent="-257175" defTabSz="685800"/>
            <a:r>
              <a:rPr lang="fr-BE" sz="1350" dirty="0">
                <a:solidFill>
                  <a:prstClr val="black"/>
                </a:solidFill>
                <a:latin typeface="Avenir Next LT Pro" panose="020B0504020202020204" pitchFamily="34" charset="0"/>
                <a:sym typeface="Wingdings" panose="05000000000000000000" pitchFamily="2" charset="2"/>
              </a:rPr>
              <a:t>Indicateur de risque</a:t>
            </a:r>
          </a:p>
        </p:txBody>
      </p:sp>
      <p:sp>
        <p:nvSpPr>
          <p:cNvPr id="21" name="Espace réservé du contenu 14">
            <a:extLst>
              <a:ext uri="{FF2B5EF4-FFF2-40B4-BE49-F238E27FC236}">
                <a16:creationId xmlns:a16="http://schemas.microsoft.com/office/drawing/2014/main" id="{E0C6B3AD-27FD-F547-6529-F2CF74275374}"/>
              </a:ext>
            </a:extLst>
          </p:cNvPr>
          <p:cNvSpPr txBox="1">
            <a:spLocks/>
          </p:cNvSpPr>
          <p:nvPr/>
        </p:nvSpPr>
        <p:spPr>
          <a:xfrm>
            <a:off x="627243" y="1531613"/>
            <a:ext cx="1188000" cy="26286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buNone/>
            </a:pPr>
            <a:r>
              <a:rPr lang="fr-BE" sz="1350" b="1" dirty="0">
                <a:solidFill>
                  <a:prstClr val="white"/>
                </a:solidFill>
                <a:latin typeface="Avenir Next LT Pro" panose="020B0504020202020204" pitchFamily="34" charset="0"/>
                <a:sym typeface="Wingdings" panose="05000000000000000000" pitchFamily="2" charset="2"/>
              </a:rPr>
              <a:t>Contexte</a:t>
            </a:r>
          </a:p>
        </p:txBody>
      </p:sp>
      <p:sp>
        <p:nvSpPr>
          <p:cNvPr id="29" name="Rectangle : coins arrondis 28">
            <a:extLst>
              <a:ext uri="{FF2B5EF4-FFF2-40B4-BE49-F238E27FC236}">
                <a16:creationId xmlns:a16="http://schemas.microsoft.com/office/drawing/2014/main" id="{A5D0F43C-1109-2812-E043-AF5D2454D725}"/>
              </a:ext>
            </a:extLst>
          </p:cNvPr>
          <p:cNvSpPr/>
          <p:nvPr/>
        </p:nvSpPr>
        <p:spPr>
          <a:xfrm>
            <a:off x="247206" y="3590072"/>
            <a:ext cx="4860000" cy="1674000"/>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685800"/>
            <a:endParaRPr lang="fr-BE" sz="1350">
              <a:solidFill>
                <a:srgbClr val="C0504D"/>
              </a:solidFill>
              <a:latin typeface="Calibri"/>
            </a:endParaRPr>
          </a:p>
        </p:txBody>
      </p:sp>
      <mc:AlternateContent xmlns:mc="http://schemas.openxmlformats.org/markup-compatibility/2006" xmlns:a14="http://schemas.microsoft.com/office/drawing/2010/main">
        <mc:Choice Requires="a14">
          <p:sp>
            <p:nvSpPr>
              <p:cNvPr id="32" name="Espace réservé du contenu 14">
                <a:extLst>
                  <a:ext uri="{FF2B5EF4-FFF2-40B4-BE49-F238E27FC236}">
                    <a16:creationId xmlns:a16="http://schemas.microsoft.com/office/drawing/2014/main" id="{A3DAE60F-5D70-6BA3-6D52-C1E11216E37D}"/>
                  </a:ext>
                </a:extLst>
              </p:cNvPr>
              <p:cNvSpPr txBox="1">
                <a:spLocks/>
              </p:cNvSpPr>
              <p:nvPr/>
            </p:nvSpPr>
            <p:spPr>
              <a:xfrm>
                <a:off x="252475" y="3777438"/>
                <a:ext cx="4860000" cy="1458000"/>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14:m>
                  <m:oMathPara xmlns:m="http://schemas.openxmlformats.org/officeDocument/2006/math">
                    <m:oMathParaPr>
                      <m:jc m:val="centerGroup"/>
                    </m:oMathParaPr>
                    <m:oMath xmlns:m="http://schemas.openxmlformats.org/officeDocument/2006/math">
                      <m:r>
                        <a:rPr lang="fr-BE" sz="1350" i="1">
                          <a:solidFill>
                            <a:prstClr val="black"/>
                          </a:solidFill>
                          <a:latin typeface="Cambria Math" panose="02040503050406030204" pitchFamily="18" charset="0"/>
                          <a:sym typeface="Wingdings" panose="05000000000000000000" pitchFamily="2" charset="2"/>
                        </a:rPr>
                        <m:t>=</m:t>
                      </m:r>
                      <m:r>
                        <a:rPr lang="fr-BE" sz="1350" i="1">
                          <a:solidFill>
                            <a:srgbClr val="009A44"/>
                          </a:solidFill>
                          <a:latin typeface="Cambria Math" panose="02040503050406030204" pitchFamily="18" charset="0"/>
                          <a:sym typeface="Wingdings" panose="05000000000000000000" pitchFamily="2" charset="2"/>
                        </a:rPr>
                        <m:t>𝐼𝑆𝐴𝐶</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m:t>
                      </m:r>
                      <m:r>
                        <a:rPr lang="fr-BE" sz="1350" i="1">
                          <a:solidFill>
                            <a:srgbClr val="009A44"/>
                          </a:solidFill>
                          <a:latin typeface="Cambria Math" panose="02040503050406030204" pitchFamily="18" charset="0"/>
                          <a:ea typeface="Cambria Math" panose="02040503050406030204" pitchFamily="18" charset="0"/>
                          <a:sym typeface="Wingdings" panose="05000000000000000000" pitchFamily="2" charset="2"/>
                        </a:rPr>
                        <m:t>𝑖𝑛𝑑𝑖𝑐𝑒</m:t>
                      </m:r>
                      <m:r>
                        <a:rPr lang="fr-BE" sz="1350" i="1">
                          <a:solidFill>
                            <a:srgbClr val="009A44"/>
                          </a:solidFill>
                          <a:latin typeface="Cambria Math" panose="02040503050406030204" pitchFamily="18" charset="0"/>
                          <a:ea typeface="Cambria Math" panose="02040503050406030204" pitchFamily="18" charset="0"/>
                          <a:sym typeface="Wingdings" panose="05000000000000000000" pitchFamily="2" charset="2"/>
                        </a:rPr>
                        <m:t> </m:t>
                      </m:r>
                      <m:r>
                        <a:rPr lang="fr-BE" sz="1350" i="1">
                          <a:solidFill>
                            <a:srgbClr val="009A44"/>
                          </a:solidFill>
                          <a:latin typeface="Cambria Math" panose="02040503050406030204" pitchFamily="18" charset="0"/>
                          <a:ea typeface="Cambria Math" panose="02040503050406030204" pitchFamily="18" charset="0"/>
                          <a:sym typeface="Wingdings" panose="05000000000000000000" pitchFamily="2" charset="2"/>
                        </a:rPr>
                        <m:t>𝑑𝑒</m:t>
                      </m:r>
                      <m:r>
                        <a:rPr lang="fr-BE" sz="1350" i="1">
                          <a:solidFill>
                            <a:srgbClr val="009A44"/>
                          </a:solidFill>
                          <a:latin typeface="Cambria Math" panose="02040503050406030204" pitchFamily="18" charset="0"/>
                          <a:ea typeface="Cambria Math" panose="02040503050406030204" pitchFamily="18" charset="0"/>
                          <a:sym typeface="Wingdings" panose="05000000000000000000" pitchFamily="2" charset="2"/>
                        </a:rPr>
                        <m:t> </m:t>
                      </m:r>
                      <m:r>
                        <a:rPr lang="fr-BE" sz="1350" i="1">
                          <a:solidFill>
                            <a:srgbClr val="009A44"/>
                          </a:solidFill>
                          <a:latin typeface="Cambria Math" panose="02040503050406030204" pitchFamily="18" charset="0"/>
                          <a:ea typeface="Cambria Math" panose="02040503050406030204" pitchFamily="18" charset="0"/>
                          <a:sym typeface="Wingdings" panose="05000000000000000000" pitchFamily="2" charset="2"/>
                        </a:rPr>
                        <m:t>𝑟𝑖𝑠𝑞𝑢𝑒</m:t>
                      </m:r>
                    </m:oMath>
                  </m:oMathPara>
                </a14:m>
                <a:endParaRPr lang="fr-BE" sz="1350" dirty="0">
                  <a:solidFill>
                    <a:prstClr val="black"/>
                  </a:solidFill>
                  <a:latin typeface="Avenir Next LT Pro" panose="020B0504020202020204" pitchFamily="34" charset="0"/>
                  <a:sym typeface="Wingdings" panose="05000000000000000000" pitchFamily="2" charset="2"/>
                </a:endParaRPr>
              </a:p>
            </p:txBody>
          </p:sp>
        </mc:Choice>
        <mc:Fallback xmlns="">
          <p:sp>
            <p:nvSpPr>
              <p:cNvPr id="32" name="Espace réservé du contenu 14">
                <a:extLst>
                  <a:ext uri="{FF2B5EF4-FFF2-40B4-BE49-F238E27FC236}">
                    <a16:creationId xmlns:a16="http://schemas.microsoft.com/office/drawing/2014/main" id="{A3DAE60F-5D70-6BA3-6D52-C1E11216E37D}"/>
                  </a:ext>
                </a:extLst>
              </p:cNvPr>
              <p:cNvSpPr txBox="1">
                <a:spLocks noRot="1" noChangeAspect="1" noMove="1" noResize="1" noEditPoints="1" noAdjustHandles="1" noChangeArrowheads="1" noChangeShapeType="1" noTextEdit="1"/>
              </p:cNvSpPr>
              <p:nvPr/>
            </p:nvSpPr>
            <p:spPr>
              <a:xfrm>
                <a:off x="252475" y="3777438"/>
                <a:ext cx="4860000" cy="1458000"/>
              </a:xfrm>
              <a:prstGeom prst="rect">
                <a:avLst/>
              </a:prstGeom>
              <a:blipFill>
                <a:blip r:embed="rId5"/>
                <a:stretch>
                  <a:fillRect/>
                </a:stretch>
              </a:blipFill>
            </p:spPr>
            <p:txBody>
              <a:bodyPr/>
              <a:lstStyle/>
              <a:p>
                <a:r>
                  <a:rPr lang="fr-BE">
                    <a:noFill/>
                  </a:rPr>
                  <a:t> </a:t>
                </a:r>
              </a:p>
            </p:txBody>
          </p:sp>
        </mc:Fallback>
      </mc:AlternateContent>
      <p:sp>
        <p:nvSpPr>
          <p:cNvPr id="36" name="Espace réservé du contenu 14">
            <a:extLst>
              <a:ext uri="{FF2B5EF4-FFF2-40B4-BE49-F238E27FC236}">
                <a16:creationId xmlns:a16="http://schemas.microsoft.com/office/drawing/2014/main" id="{0A0379E0-81CA-A919-D61F-9CDECDD2AD19}"/>
              </a:ext>
            </a:extLst>
          </p:cNvPr>
          <p:cNvSpPr txBox="1">
            <a:spLocks/>
          </p:cNvSpPr>
          <p:nvPr/>
        </p:nvSpPr>
        <p:spPr>
          <a:xfrm>
            <a:off x="627243" y="3448803"/>
            <a:ext cx="1539156" cy="26286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buNone/>
            </a:pPr>
            <a:r>
              <a:rPr lang="fr-BE" sz="1350" b="1" dirty="0">
                <a:solidFill>
                  <a:prstClr val="white"/>
                </a:solidFill>
                <a:latin typeface="Avenir Next LT Pro" panose="020B0504020202020204" pitchFamily="34" charset="0"/>
                <a:sym typeface="Wingdings" panose="05000000000000000000" pitchFamily="2" charset="2"/>
              </a:rPr>
              <a:t>Méthodologie</a:t>
            </a:r>
          </a:p>
        </p:txBody>
      </p:sp>
      <mc:AlternateContent xmlns:mc="http://schemas.openxmlformats.org/markup-compatibility/2006" xmlns:a14="http://schemas.microsoft.com/office/drawing/2010/main">
        <mc:Choice Requires="a14">
          <p:sp>
            <p:nvSpPr>
              <p:cNvPr id="38" name="Espace réservé du contenu 14">
                <a:extLst>
                  <a:ext uri="{FF2B5EF4-FFF2-40B4-BE49-F238E27FC236}">
                    <a16:creationId xmlns:a16="http://schemas.microsoft.com/office/drawing/2014/main" id="{852212B8-5364-461B-9117-E7F15AE86298}"/>
                  </a:ext>
                </a:extLst>
              </p:cNvPr>
              <p:cNvSpPr txBox="1">
                <a:spLocks/>
              </p:cNvSpPr>
              <p:nvPr/>
            </p:nvSpPr>
            <p:spPr>
              <a:xfrm>
                <a:off x="297710" y="4245502"/>
                <a:ext cx="2214000" cy="1051958"/>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buNone/>
                </a:pPr>
                <a:r>
                  <a:rPr lang="fr-BE" sz="1350" dirty="0">
                    <a:solidFill>
                      <a:srgbClr val="009A44"/>
                    </a:solidFill>
                    <a:latin typeface="Avenir Next LT Pro" panose="020B0504020202020204" pitchFamily="34" charset="0"/>
                    <a:sym typeface="Wingdings" panose="05000000000000000000" pitchFamily="2" charset="2"/>
                  </a:rPr>
                  <a:t>Usage par culture</a:t>
                </a:r>
              </a:p>
              <a:p>
                <a:pPr marL="0" indent="0" algn="ctr" defTabSz="685800">
                  <a:buNone/>
                </a:pPr>
                <a:endParaRPr lang="fr-BE" sz="600" dirty="0">
                  <a:solidFill>
                    <a:prstClr val="black"/>
                  </a:solidFill>
                  <a:latin typeface="Avenir Next LT Pro" panose="020B0504020202020204" pitchFamily="34" charset="0"/>
                  <a:sym typeface="Wingdings" panose="05000000000000000000" pitchFamily="2" charset="2"/>
                </a:endParaRPr>
              </a:p>
              <a:p>
                <a:pPr marL="0" indent="0" algn="ctr" defTabSz="685800">
                  <a:buNone/>
                </a:pPr>
                <a14:m>
                  <m:oMathPara xmlns:m="http://schemas.openxmlformats.org/officeDocument/2006/math">
                    <m:oMathParaPr>
                      <m:jc m:val="centerGroup"/>
                    </m:oMathParaPr>
                    <m:oMath xmlns:m="http://schemas.openxmlformats.org/officeDocument/2006/math">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m:t>
                      </m:r>
                      <m:f>
                        <m:fPr>
                          <m:ctrlP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fPr>
                        <m:num>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𝑞𝑢𝑎𝑛𝑡𝑖𝑡</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é </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𝑑𝑒</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 </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𝑆</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𝐴</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m:t>
                          </m:r>
                        </m:num>
                        <m:den>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𝐷𝑜𝑠𝑒</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 </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𝑀𝑎𝑥𝑖𝑚𝑎𝑙𝑒</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 </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𝐴𝑢𝑡𝑜𝑟𝑖𝑠</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é</m:t>
                          </m:r>
                          <m:r>
                            <a:rPr lang="fr-BE" sz="135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𝑒</m:t>
                          </m:r>
                        </m:den>
                      </m:f>
                    </m:oMath>
                  </m:oMathPara>
                </a14:m>
                <a:endParaRPr lang="fr-BE" sz="1350" dirty="0">
                  <a:solidFill>
                    <a:prstClr val="black"/>
                  </a:solidFill>
                  <a:latin typeface="Cambria Math" panose="02040503050406030204" pitchFamily="18" charset="0"/>
                  <a:ea typeface="Cambria Math" panose="02040503050406030204" pitchFamily="18" charset="0"/>
                  <a:sym typeface="Wingdings" panose="05000000000000000000" pitchFamily="2" charset="2"/>
                </a:endParaRPr>
              </a:p>
            </p:txBody>
          </p:sp>
        </mc:Choice>
        <mc:Fallback xmlns="">
          <p:sp>
            <p:nvSpPr>
              <p:cNvPr id="38" name="Espace réservé du contenu 14">
                <a:extLst>
                  <a:ext uri="{FF2B5EF4-FFF2-40B4-BE49-F238E27FC236}">
                    <a16:creationId xmlns:a16="http://schemas.microsoft.com/office/drawing/2014/main" id="{852212B8-5364-461B-9117-E7F15AE86298}"/>
                  </a:ext>
                </a:extLst>
              </p:cNvPr>
              <p:cNvSpPr txBox="1">
                <a:spLocks noRot="1" noChangeAspect="1" noMove="1" noResize="1" noEditPoints="1" noAdjustHandles="1" noChangeArrowheads="1" noChangeShapeType="1" noTextEdit="1"/>
              </p:cNvSpPr>
              <p:nvPr/>
            </p:nvSpPr>
            <p:spPr>
              <a:xfrm>
                <a:off x="297710" y="4245502"/>
                <a:ext cx="2214000" cy="1051958"/>
              </a:xfrm>
              <a:prstGeom prst="rect">
                <a:avLst/>
              </a:prstGeom>
              <a:blipFill>
                <a:blip r:embed="rId6"/>
                <a:stretch>
                  <a:fillRect l="-1377" t="-1734" r="-551"/>
                </a:stretch>
              </a:blipFill>
            </p:spPr>
            <p:txBody>
              <a:bodyPr/>
              <a:lstStyle/>
              <a:p>
                <a:r>
                  <a:rPr lang="fr-BE">
                    <a:noFill/>
                  </a:rPr>
                  <a:t> </a:t>
                </a:r>
              </a:p>
            </p:txBody>
          </p:sp>
        </mc:Fallback>
      </mc:AlternateContent>
      <p:sp>
        <p:nvSpPr>
          <p:cNvPr id="39" name="Espace réservé du contenu 14">
            <a:extLst>
              <a:ext uri="{FF2B5EF4-FFF2-40B4-BE49-F238E27FC236}">
                <a16:creationId xmlns:a16="http://schemas.microsoft.com/office/drawing/2014/main" id="{DBD7D679-36F6-BDA4-D480-AF0F03A14292}"/>
              </a:ext>
            </a:extLst>
          </p:cNvPr>
          <p:cNvSpPr txBox="1">
            <a:spLocks/>
          </p:cNvSpPr>
          <p:nvPr/>
        </p:nvSpPr>
        <p:spPr>
          <a:xfrm>
            <a:off x="2610863" y="4330813"/>
            <a:ext cx="2460081" cy="90462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buNone/>
            </a:pPr>
            <a:r>
              <a:rPr lang="fr-BE" sz="1350" dirty="0">
                <a:solidFill>
                  <a:prstClr val="black"/>
                </a:solidFill>
                <a:latin typeface="Avenir Next LT Pro" panose="020B0504020202020204" pitchFamily="34" charset="0"/>
                <a:sym typeface="Wingdings" panose="05000000000000000000" pitchFamily="2" charset="2"/>
              </a:rPr>
              <a:t>- </a:t>
            </a:r>
            <a:r>
              <a:rPr lang="fr-BE" sz="1350" dirty="0">
                <a:solidFill>
                  <a:srgbClr val="009A44"/>
                </a:solidFill>
                <a:latin typeface="Avenir Next LT Pro" panose="020B0504020202020204" pitchFamily="34" charset="0"/>
                <a:sym typeface="Wingdings" panose="05000000000000000000" pitchFamily="2" charset="2"/>
              </a:rPr>
              <a:t>Toxicité</a:t>
            </a:r>
            <a:r>
              <a:rPr lang="fr-BE" sz="1350" dirty="0">
                <a:solidFill>
                  <a:prstClr val="black"/>
                </a:solidFill>
                <a:latin typeface="Avenir Next LT Pro" panose="020B0504020202020204" pitchFamily="34" charset="0"/>
                <a:sym typeface="Wingdings" panose="05000000000000000000" pitchFamily="2" charset="2"/>
              </a:rPr>
              <a:t> (aigüe et chronique)</a:t>
            </a:r>
          </a:p>
          <a:p>
            <a:pPr marL="0" indent="0" defTabSz="685800">
              <a:spcBef>
                <a:spcPts val="0"/>
              </a:spcBef>
              <a:buNone/>
            </a:pPr>
            <a:r>
              <a:rPr lang="fr-BE" sz="1350" dirty="0">
                <a:solidFill>
                  <a:prstClr val="black"/>
                </a:solidFill>
                <a:latin typeface="Avenir Next LT Pro" panose="020B0504020202020204" pitchFamily="34" charset="0"/>
                <a:sym typeface="Wingdings" panose="05000000000000000000" pitchFamily="2" charset="2"/>
              </a:rPr>
              <a:t>- </a:t>
            </a:r>
            <a:r>
              <a:rPr lang="fr-BE" sz="1350" dirty="0">
                <a:solidFill>
                  <a:srgbClr val="009A44"/>
                </a:solidFill>
                <a:latin typeface="Avenir Next LT Pro" panose="020B0504020202020204" pitchFamily="34" charset="0"/>
                <a:sym typeface="Wingdings" panose="05000000000000000000" pitchFamily="2" charset="2"/>
              </a:rPr>
              <a:t>Exposition</a:t>
            </a:r>
            <a:r>
              <a:rPr lang="fr-BE" sz="1350" dirty="0">
                <a:solidFill>
                  <a:prstClr val="black"/>
                </a:solidFill>
                <a:latin typeface="Avenir Next LT Pro" panose="020B0504020202020204" pitchFamily="34" charset="0"/>
                <a:sym typeface="Wingdings" panose="05000000000000000000" pitchFamily="2" charset="2"/>
              </a:rPr>
              <a:t> (via données relatives aux propriétés physico-chimiques)</a:t>
            </a:r>
          </a:p>
        </p:txBody>
      </p:sp>
      <p:cxnSp>
        <p:nvCxnSpPr>
          <p:cNvPr id="43" name="Connecteur droit avec flèche 42">
            <a:extLst>
              <a:ext uri="{FF2B5EF4-FFF2-40B4-BE49-F238E27FC236}">
                <a16:creationId xmlns:a16="http://schemas.microsoft.com/office/drawing/2014/main" id="{A23F5AAF-0553-2BEE-8D22-52BCB522BCFB}"/>
              </a:ext>
            </a:extLst>
          </p:cNvPr>
          <p:cNvCxnSpPr>
            <a:cxnSpLocks/>
          </p:cNvCxnSpPr>
          <p:nvPr/>
        </p:nvCxnSpPr>
        <p:spPr>
          <a:xfrm flipH="1">
            <a:off x="1786937" y="4031327"/>
            <a:ext cx="223061" cy="18767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6" name="Connecteur droit avec flèche 45">
            <a:extLst>
              <a:ext uri="{FF2B5EF4-FFF2-40B4-BE49-F238E27FC236}">
                <a16:creationId xmlns:a16="http://schemas.microsoft.com/office/drawing/2014/main" id="{745DD6E9-C205-63AE-F3E4-2DDC3DAAA594}"/>
              </a:ext>
            </a:extLst>
          </p:cNvPr>
          <p:cNvCxnSpPr>
            <a:cxnSpLocks/>
          </p:cNvCxnSpPr>
          <p:nvPr/>
        </p:nvCxnSpPr>
        <p:spPr>
          <a:xfrm>
            <a:off x="2905726" y="4039043"/>
            <a:ext cx="213558" cy="20645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47" name="Rectangle : coins arrondis 46">
            <a:extLst>
              <a:ext uri="{FF2B5EF4-FFF2-40B4-BE49-F238E27FC236}">
                <a16:creationId xmlns:a16="http://schemas.microsoft.com/office/drawing/2014/main" id="{3348CC5C-D608-9C6F-5441-A1F5510F2F6D}"/>
              </a:ext>
            </a:extLst>
          </p:cNvPr>
          <p:cNvSpPr/>
          <p:nvPr/>
        </p:nvSpPr>
        <p:spPr>
          <a:xfrm>
            <a:off x="5282518" y="1701522"/>
            <a:ext cx="3672755" cy="3549866"/>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defTabSz="685800"/>
            <a:endParaRPr lang="fr-BE" sz="1350">
              <a:solidFill>
                <a:srgbClr val="C0504D"/>
              </a:solidFill>
              <a:latin typeface="Calibri"/>
            </a:endParaRPr>
          </a:p>
        </p:txBody>
      </p:sp>
      <p:sp>
        <p:nvSpPr>
          <p:cNvPr id="49" name="Espace réservé du contenu 14">
            <a:extLst>
              <a:ext uri="{FF2B5EF4-FFF2-40B4-BE49-F238E27FC236}">
                <a16:creationId xmlns:a16="http://schemas.microsoft.com/office/drawing/2014/main" id="{ADB30A68-AD7D-7E10-5029-87813ADD318B}"/>
              </a:ext>
            </a:extLst>
          </p:cNvPr>
          <p:cNvSpPr txBox="1">
            <a:spLocks/>
          </p:cNvSpPr>
          <p:nvPr/>
        </p:nvSpPr>
        <p:spPr>
          <a:xfrm>
            <a:off x="5809566" y="1560254"/>
            <a:ext cx="1188000" cy="26286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buNone/>
            </a:pPr>
            <a:r>
              <a:rPr lang="fr-BE" sz="1350" b="1" dirty="0">
                <a:solidFill>
                  <a:prstClr val="white"/>
                </a:solidFill>
                <a:latin typeface="Avenir Next LT Pro" panose="020B0504020202020204" pitchFamily="34" charset="0"/>
                <a:sym typeface="Wingdings" panose="05000000000000000000" pitchFamily="2" charset="2"/>
              </a:rPr>
              <a:t>Perspective</a:t>
            </a:r>
          </a:p>
        </p:txBody>
      </p:sp>
      <p:sp>
        <p:nvSpPr>
          <p:cNvPr id="61" name="Espace réservé du contenu 14">
            <a:extLst>
              <a:ext uri="{FF2B5EF4-FFF2-40B4-BE49-F238E27FC236}">
                <a16:creationId xmlns:a16="http://schemas.microsoft.com/office/drawing/2014/main" id="{CCEA80B4-0669-F756-16FA-E9423620DA73}"/>
              </a:ext>
            </a:extLst>
          </p:cNvPr>
          <p:cNvSpPr txBox="1">
            <a:spLocks/>
          </p:cNvSpPr>
          <p:nvPr/>
        </p:nvSpPr>
        <p:spPr>
          <a:xfrm>
            <a:off x="5277100" y="2412262"/>
            <a:ext cx="3710072" cy="943005"/>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57175" indent="-257175" defTabSz="685800">
              <a:buFont typeface="Wingdings" panose="05000000000000000000" pitchFamily="2" charset="2"/>
              <a:buChar char="à"/>
            </a:pPr>
            <a:r>
              <a:rPr lang="fr-BE" sz="1350" dirty="0">
                <a:solidFill>
                  <a:prstClr val="black"/>
                </a:solidFill>
                <a:latin typeface="Avenir Next LT Pro" panose="020B0504020202020204" pitchFamily="34" charset="0"/>
                <a:sym typeface="Wingdings" panose="05000000000000000000" pitchFamily="2" charset="2"/>
              </a:rPr>
              <a:t>Permet de suivre/comparer les </a:t>
            </a:r>
            <a:r>
              <a:rPr lang="fr-BE" sz="1350" dirty="0">
                <a:solidFill>
                  <a:srgbClr val="009A44"/>
                </a:solidFill>
                <a:latin typeface="Avenir Next LT Pro" panose="020B0504020202020204" pitchFamily="34" charset="0"/>
                <a:sym typeface="Wingdings" panose="05000000000000000000" pitchFamily="2" charset="2"/>
              </a:rPr>
              <a:t>pratiques de pulvérisation</a:t>
            </a:r>
            <a:r>
              <a:rPr lang="fr-BE" sz="1350" dirty="0">
                <a:solidFill>
                  <a:prstClr val="black"/>
                </a:solidFill>
                <a:latin typeface="Avenir Next LT Pro" panose="020B0504020202020204" pitchFamily="34" charset="0"/>
                <a:sym typeface="Wingdings" panose="05000000000000000000" pitchFamily="2" charset="2"/>
              </a:rPr>
              <a:t> entre agriculteurs</a:t>
            </a:r>
          </a:p>
          <a:p>
            <a:pPr marL="257175" indent="-257175" defTabSz="685800">
              <a:buFont typeface="Wingdings" panose="05000000000000000000" pitchFamily="2" charset="2"/>
              <a:buChar char="à"/>
            </a:pPr>
            <a:r>
              <a:rPr lang="fr-BE" sz="1350" dirty="0">
                <a:solidFill>
                  <a:prstClr val="black"/>
                </a:solidFill>
                <a:latin typeface="Avenir Next LT Pro" panose="020B0504020202020204" pitchFamily="34" charset="0"/>
                <a:sym typeface="Wingdings" panose="05000000000000000000" pitchFamily="2" charset="2"/>
              </a:rPr>
              <a:t>Résultats </a:t>
            </a:r>
            <a:r>
              <a:rPr lang="fr-BE" sz="1350" dirty="0">
                <a:solidFill>
                  <a:srgbClr val="009A44"/>
                </a:solidFill>
                <a:latin typeface="Avenir Next LT Pro" panose="020B0504020202020204" pitchFamily="34" charset="0"/>
                <a:sym typeface="Wingdings" panose="05000000000000000000" pitchFamily="2" charset="2"/>
              </a:rPr>
              <a:t>par compartiment </a:t>
            </a:r>
            <a:r>
              <a:rPr lang="fr-BE" sz="1350" dirty="0">
                <a:solidFill>
                  <a:prstClr val="black"/>
                </a:solidFill>
                <a:latin typeface="Avenir Next LT Pro" panose="020B0504020202020204" pitchFamily="34" charset="0"/>
                <a:sym typeface="Wingdings" panose="05000000000000000000" pitchFamily="2" charset="2"/>
              </a:rPr>
              <a:t>– pas de résultat agrégé</a:t>
            </a:r>
          </a:p>
        </p:txBody>
      </p:sp>
      <p:pic>
        <p:nvPicPr>
          <p:cNvPr id="63" name="Image 62">
            <a:extLst>
              <a:ext uri="{FF2B5EF4-FFF2-40B4-BE49-F238E27FC236}">
                <a16:creationId xmlns:a16="http://schemas.microsoft.com/office/drawing/2014/main" id="{AEE7D134-A006-9B72-817B-B7BDB0BAF12F}"/>
              </a:ext>
            </a:extLst>
          </p:cNvPr>
          <p:cNvPicPr>
            <a:picLocks noChangeAspect="1"/>
          </p:cNvPicPr>
          <p:nvPr/>
        </p:nvPicPr>
        <p:blipFill>
          <a:blip r:embed="rId7"/>
          <a:srcRect l="7795" t="8802" r="8910"/>
          <a:stretch/>
        </p:blipFill>
        <p:spPr>
          <a:xfrm>
            <a:off x="5789432" y="3393852"/>
            <a:ext cx="2639533" cy="1836307"/>
          </a:xfrm>
          <a:prstGeom prst="rect">
            <a:avLst/>
          </a:prstGeom>
        </p:spPr>
      </p:pic>
      <p:sp>
        <p:nvSpPr>
          <p:cNvPr id="65" name="Espace réservé du contenu 14">
            <a:extLst>
              <a:ext uri="{FF2B5EF4-FFF2-40B4-BE49-F238E27FC236}">
                <a16:creationId xmlns:a16="http://schemas.microsoft.com/office/drawing/2014/main" id="{3EEB36BC-8F49-DB35-86BB-5C9648D96DA4}"/>
              </a:ext>
            </a:extLst>
          </p:cNvPr>
          <p:cNvSpPr txBox="1">
            <a:spLocks/>
          </p:cNvSpPr>
          <p:nvPr/>
        </p:nvSpPr>
        <p:spPr>
          <a:xfrm>
            <a:off x="5380321" y="1928497"/>
            <a:ext cx="3343694" cy="476900"/>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defTabSz="685800">
              <a:buNone/>
            </a:pPr>
            <a:r>
              <a:rPr lang="fr-BE" sz="1350" b="1" dirty="0">
                <a:solidFill>
                  <a:prstClr val="black"/>
                </a:solidFill>
                <a:latin typeface="Avenir Next LT Pro" panose="020B0504020202020204" pitchFamily="34" charset="0"/>
                <a:sym typeface="Wingdings" panose="05000000000000000000" pitchFamily="2" charset="2"/>
              </a:rPr>
              <a:t>Diagnostic</a:t>
            </a:r>
            <a:r>
              <a:rPr lang="fr-BE" sz="1350" dirty="0">
                <a:solidFill>
                  <a:prstClr val="black"/>
                </a:solidFill>
                <a:latin typeface="Avenir Next LT Pro" panose="020B0504020202020204" pitchFamily="34" charset="0"/>
                <a:sym typeface="Wingdings" panose="05000000000000000000" pitchFamily="2" charset="2"/>
              </a:rPr>
              <a:t> à l’exploitation sous forme de </a:t>
            </a:r>
            <a:r>
              <a:rPr lang="fr-BE" sz="1350" dirty="0">
                <a:solidFill>
                  <a:srgbClr val="009A44"/>
                </a:solidFill>
                <a:latin typeface="Avenir Next LT Pro" panose="020B0504020202020204" pitchFamily="34" charset="0"/>
                <a:sym typeface="Wingdings" panose="05000000000000000000" pitchFamily="2" charset="2"/>
              </a:rPr>
              <a:t>toile d’araignée</a:t>
            </a:r>
          </a:p>
        </p:txBody>
      </p:sp>
      <p:sp>
        <p:nvSpPr>
          <p:cNvPr id="3" name="ZoneTexte 2">
            <a:extLst>
              <a:ext uri="{FF2B5EF4-FFF2-40B4-BE49-F238E27FC236}">
                <a16:creationId xmlns:a16="http://schemas.microsoft.com/office/drawing/2014/main" id="{DE56300A-D6C4-A3B0-E9E6-396AD6E09D4C}"/>
              </a:ext>
            </a:extLst>
          </p:cNvPr>
          <p:cNvSpPr txBox="1"/>
          <p:nvPr/>
        </p:nvSpPr>
        <p:spPr>
          <a:xfrm>
            <a:off x="8686800" y="6387792"/>
            <a:ext cx="365760"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29</a:t>
            </a:r>
          </a:p>
        </p:txBody>
      </p:sp>
    </p:spTree>
    <p:extLst>
      <p:ext uri="{BB962C8B-B14F-4D97-AF65-F5344CB8AC3E}">
        <p14:creationId xmlns:p14="http://schemas.microsoft.com/office/powerpoint/2010/main" val="522302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8E6E2AB-6516-430E-88FC-1F49B18A97EC}"/>
              </a:ext>
            </a:extLst>
          </p:cNvPr>
          <p:cNvSpPr txBox="1"/>
          <p:nvPr/>
        </p:nvSpPr>
        <p:spPr>
          <a:xfrm>
            <a:off x="395536" y="332656"/>
            <a:ext cx="6192688" cy="769441"/>
          </a:xfrm>
          <a:prstGeom prst="rect">
            <a:avLst/>
          </a:prstGeom>
          <a:noFill/>
        </p:spPr>
        <p:txBody>
          <a:bodyPr wrap="square" rtlCol="0">
            <a:spAutoFit/>
          </a:bodyPr>
          <a:lstStyle/>
          <a:p>
            <a:r>
              <a:rPr lang="fr-BE" sz="4400" dirty="0">
                <a:solidFill>
                  <a:schemeClr val="accent2">
                    <a:lumMod val="50000"/>
                  </a:schemeClr>
                </a:solidFill>
                <a:latin typeface="Arial" panose="020B0604020202020204" pitchFamily="34" charset="0"/>
                <a:cs typeface="Arial" panose="020B0604020202020204" pitchFamily="34" charset="0"/>
              </a:rPr>
              <a:t>Introduction</a:t>
            </a:r>
          </a:p>
        </p:txBody>
      </p:sp>
      <p:sp>
        <p:nvSpPr>
          <p:cNvPr id="5" name="ZoneTexte 4">
            <a:extLst>
              <a:ext uri="{FF2B5EF4-FFF2-40B4-BE49-F238E27FC236}">
                <a16:creationId xmlns:a16="http://schemas.microsoft.com/office/drawing/2014/main" id="{57DBF1CE-873B-45E4-ACF9-C02BEC467102}"/>
              </a:ext>
            </a:extLst>
          </p:cNvPr>
          <p:cNvSpPr txBox="1"/>
          <p:nvPr/>
        </p:nvSpPr>
        <p:spPr>
          <a:xfrm>
            <a:off x="436948" y="1418872"/>
            <a:ext cx="8377868" cy="1477328"/>
          </a:xfrm>
          <a:prstGeom prst="rect">
            <a:avLst/>
          </a:prstGeom>
          <a:noFill/>
        </p:spPr>
        <p:txBody>
          <a:bodyPr wrap="square" rtlCol="0">
            <a:spAutoFit/>
          </a:bodyPr>
          <a:lstStyle/>
          <a:p>
            <a:pPr marL="285750" indent="-285750">
              <a:buFont typeface="Arial" panose="020B0604020202020204" pitchFamily="34" charset="0"/>
              <a:buChar char="•"/>
            </a:pPr>
            <a:r>
              <a:rPr lang="fr-BE" dirty="0"/>
              <a:t>Pesticides : impacts néfastes sur la santé humaine et sur l’environnement</a:t>
            </a:r>
          </a:p>
          <a:p>
            <a:pPr marL="285750" indent="-285750">
              <a:buFont typeface="Arial" panose="020B0604020202020204" pitchFamily="34" charset="0"/>
              <a:buChar char="•"/>
            </a:pPr>
            <a:r>
              <a:rPr lang="fr-BE" dirty="0"/>
              <a:t>Inquiétudes </a:t>
            </a:r>
            <a:r>
              <a:rPr lang="fr-BE" dirty="0">
                <a:sym typeface="Wingdings" panose="05000000000000000000" pitchFamily="2" charset="2"/>
              </a:rPr>
              <a:t> politiques</a:t>
            </a:r>
          </a:p>
          <a:p>
            <a:pPr marL="742950" lvl="1" indent="-285750">
              <a:buFont typeface="Arial" panose="020B0604020202020204" pitchFamily="34" charset="0"/>
              <a:buChar char="•"/>
            </a:pPr>
            <a:r>
              <a:rPr lang="fr-BE" dirty="0">
                <a:sym typeface="Wingdings" panose="05000000000000000000" pitchFamily="2" charset="2"/>
              </a:rPr>
              <a:t>UE : </a:t>
            </a:r>
            <a:r>
              <a:rPr lang="fr-BE" b="1" dirty="0">
                <a:sym typeface="Wingdings" panose="05000000000000000000" pitchFamily="2" charset="2"/>
              </a:rPr>
              <a:t>Directive 2009/128/CE </a:t>
            </a:r>
            <a:r>
              <a:rPr lang="fr-BE" dirty="0">
                <a:sym typeface="Wingdings" panose="05000000000000000000" pitchFamily="2" charset="2"/>
              </a:rPr>
              <a:t>: utilisation des pesticides liée au développement durable</a:t>
            </a:r>
          </a:p>
          <a:p>
            <a:pPr marL="742950" lvl="1" indent="-285750">
              <a:buFont typeface="Arial" panose="020B0604020202020204" pitchFamily="34" charset="0"/>
              <a:buChar char="•"/>
            </a:pPr>
            <a:r>
              <a:rPr lang="fr-BE" dirty="0">
                <a:sym typeface="Wingdings" panose="05000000000000000000" pitchFamily="2" charset="2"/>
              </a:rPr>
              <a:t>Wallonie : </a:t>
            </a:r>
            <a:r>
              <a:rPr lang="fr-BE" b="1" dirty="0">
                <a:sym typeface="Wingdings" panose="05000000000000000000" pitchFamily="2" charset="2"/>
              </a:rPr>
              <a:t>Programme Wallon de Réduction des Pesticides</a:t>
            </a:r>
            <a:r>
              <a:rPr lang="fr-BE" b="1" dirty="0"/>
              <a:t> </a:t>
            </a:r>
            <a:r>
              <a:rPr lang="fr-BE" dirty="0"/>
              <a:t>– PWRP III</a:t>
            </a:r>
          </a:p>
        </p:txBody>
      </p:sp>
      <p:pic>
        <p:nvPicPr>
          <p:cNvPr id="3" name="Image 2">
            <a:extLst>
              <a:ext uri="{FF2B5EF4-FFF2-40B4-BE49-F238E27FC236}">
                <a16:creationId xmlns:a16="http://schemas.microsoft.com/office/drawing/2014/main" id="{9C16DB6A-4894-44B7-B4EF-0F16A4857AD4}"/>
              </a:ext>
            </a:extLst>
          </p:cNvPr>
          <p:cNvPicPr>
            <a:picLocks noChangeAspect="1"/>
          </p:cNvPicPr>
          <p:nvPr/>
        </p:nvPicPr>
        <p:blipFill>
          <a:blip r:embed="rId2"/>
          <a:stretch>
            <a:fillRect/>
          </a:stretch>
        </p:blipFill>
        <p:spPr>
          <a:xfrm>
            <a:off x="323528" y="3212976"/>
            <a:ext cx="4001852" cy="2569217"/>
          </a:xfrm>
          <a:prstGeom prst="rect">
            <a:avLst/>
          </a:prstGeom>
        </p:spPr>
      </p:pic>
      <p:sp>
        <p:nvSpPr>
          <p:cNvPr id="6" name="ZoneTexte 5">
            <a:extLst>
              <a:ext uri="{FF2B5EF4-FFF2-40B4-BE49-F238E27FC236}">
                <a16:creationId xmlns:a16="http://schemas.microsoft.com/office/drawing/2014/main" id="{B729F33C-E479-4394-AF2B-ECC0A9DA5EC2}"/>
              </a:ext>
            </a:extLst>
          </p:cNvPr>
          <p:cNvSpPr txBox="1"/>
          <p:nvPr/>
        </p:nvSpPr>
        <p:spPr>
          <a:xfrm>
            <a:off x="4420687" y="3429000"/>
            <a:ext cx="4255769" cy="2031325"/>
          </a:xfrm>
          <a:prstGeom prst="rect">
            <a:avLst/>
          </a:prstGeom>
          <a:noFill/>
        </p:spPr>
        <p:txBody>
          <a:bodyPr wrap="square" rtlCol="0">
            <a:spAutoFit/>
          </a:bodyPr>
          <a:lstStyle/>
          <a:p>
            <a:pPr marL="285750" indent="-285750">
              <a:buFont typeface="Arial" panose="020B0604020202020204" pitchFamily="34" charset="0"/>
              <a:buChar char="•"/>
            </a:pPr>
            <a:r>
              <a:rPr lang="fr-BE" dirty="0"/>
              <a:t>Comment voir l’évolution de l’utilisation des PPP ?</a:t>
            </a:r>
          </a:p>
          <a:p>
            <a:pPr marL="742950" lvl="1" indent="-285750">
              <a:buFont typeface="Arial" panose="020B0604020202020204" pitchFamily="34" charset="0"/>
              <a:buChar char="•"/>
            </a:pPr>
            <a:r>
              <a:rPr lang="fr-BE" b="1" dirty="0"/>
              <a:t>Indicateurs !</a:t>
            </a:r>
          </a:p>
          <a:p>
            <a:pPr marL="1200150" lvl="2" indent="-285750">
              <a:buFont typeface="Arial" panose="020B0604020202020204" pitchFamily="34" charset="0"/>
              <a:buChar char="•"/>
            </a:pPr>
            <a:r>
              <a:rPr lang="fr-BE" dirty="0"/>
              <a:t>Indicateurs de l’utilisation</a:t>
            </a:r>
          </a:p>
          <a:p>
            <a:pPr marL="1200150" lvl="2" indent="-285750">
              <a:buFont typeface="Arial" panose="020B0604020202020204" pitchFamily="34" charset="0"/>
              <a:buChar char="•"/>
            </a:pPr>
            <a:r>
              <a:rPr lang="fr-BE" dirty="0"/>
              <a:t>Indicateurs de risques</a:t>
            </a:r>
          </a:p>
          <a:p>
            <a:pPr marL="742950" lvl="1" indent="-285750">
              <a:buFont typeface="Arial" panose="020B0604020202020204" pitchFamily="34" charset="0"/>
              <a:buChar char="•"/>
            </a:pPr>
            <a:r>
              <a:rPr lang="fr-BE" dirty="0"/>
              <a:t>Aucun indicateur n’est parfait</a:t>
            </a:r>
          </a:p>
          <a:p>
            <a:endParaRPr lang="fr-BE" dirty="0"/>
          </a:p>
        </p:txBody>
      </p:sp>
      <p:pic>
        <p:nvPicPr>
          <p:cNvPr id="8" name="Graphique 7" descr="Avertissement">
            <a:extLst>
              <a:ext uri="{FF2B5EF4-FFF2-40B4-BE49-F238E27FC236}">
                <a16:creationId xmlns:a16="http://schemas.microsoft.com/office/drawing/2014/main" id="{F71E3313-6A4C-4D84-8D17-8705F9F729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61334" y="5023215"/>
            <a:ext cx="437110" cy="437110"/>
          </a:xfrm>
          <a:prstGeom prst="rect">
            <a:avLst/>
          </a:prstGeom>
        </p:spPr>
      </p:pic>
      <p:sp>
        <p:nvSpPr>
          <p:cNvPr id="4" name="ZoneTexte 3">
            <a:extLst>
              <a:ext uri="{FF2B5EF4-FFF2-40B4-BE49-F238E27FC236}">
                <a16:creationId xmlns:a16="http://schemas.microsoft.com/office/drawing/2014/main" id="{68F5A4BD-9DA1-43D7-0F4D-38E51E0D1803}"/>
              </a:ext>
            </a:extLst>
          </p:cNvPr>
          <p:cNvSpPr txBox="1"/>
          <p:nvPr/>
        </p:nvSpPr>
        <p:spPr>
          <a:xfrm>
            <a:off x="8686800" y="6387792"/>
            <a:ext cx="301921"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3</a:t>
            </a:r>
          </a:p>
        </p:txBody>
      </p:sp>
    </p:spTree>
    <p:extLst>
      <p:ext uri="{BB962C8B-B14F-4D97-AF65-F5344CB8AC3E}">
        <p14:creationId xmlns:p14="http://schemas.microsoft.com/office/powerpoint/2010/main" val="1526262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3000"/>
            <a:lum/>
          </a:blip>
          <a:srcRect/>
          <a:stretch>
            <a:fillRect l="-6000" r="-6000"/>
          </a:stretch>
        </a:blipFill>
        <a:effectLst/>
      </p:bgPr>
    </p:bg>
    <p:spTree>
      <p:nvGrpSpPr>
        <p:cNvPr id="1" name="">
          <a:extLst>
            <a:ext uri="{FF2B5EF4-FFF2-40B4-BE49-F238E27FC236}">
              <a16:creationId xmlns:a16="http://schemas.microsoft.com/office/drawing/2014/main" id="{66983993-BDEF-EFDF-DBDC-1B0526F7D66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1B677247-6B6F-3F9E-BA0C-6CE7E59C5BDD}"/>
              </a:ext>
            </a:extLst>
          </p:cNvPr>
          <p:cNvSpPr txBox="1"/>
          <p:nvPr/>
        </p:nvSpPr>
        <p:spPr>
          <a:xfrm>
            <a:off x="8686800" y="6387792"/>
            <a:ext cx="450398"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4</a:t>
            </a:r>
          </a:p>
        </p:txBody>
      </p:sp>
      <p:sp>
        <p:nvSpPr>
          <p:cNvPr id="3" name="ZoneTexte 5">
            <a:extLst>
              <a:ext uri="{FF2B5EF4-FFF2-40B4-BE49-F238E27FC236}">
                <a16:creationId xmlns:a16="http://schemas.microsoft.com/office/drawing/2014/main" id="{DA600A43-15FD-C72B-478B-CEDC7C1DFDF2}"/>
              </a:ext>
            </a:extLst>
          </p:cNvPr>
          <p:cNvSpPr txBox="1"/>
          <p:nvPr/>
        </p:nvSpPr>
        <p:spPr>
          <a:xfrm>
            <a:off x="1231072" y="673272"/>
            <a:ext cx="7104157"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000">
                <a:solidFill>
                  <a:srgbClr val="FBC713"/>
                </a:solidFill>
                <a:latin typeface="Arial"/>
                <a:ea typeface="Arial"/>
                <a:cs typeface="Arial"/>
                <a:sym typeface="Arial"/>
              </a:defRPr>
            </a:lvl1pPr>
          </a:lstStyle>
          <a:p>
            <a:pPr algn="ctr" hangingPunct="0"/>
            <a:r>
              <a:rPr lang="fr-BE" sz="4400" kern="0" dirty="0">
                <a:solidFill>
                  <a:schemeClr val="bg1"/>
                </a:solidFill>
                <a:latin typeface="+mn-lt"/>
              </a:rPr>
              <a:t>Merci pour votre attention !</a:t>
            </a:r>
          </a:p>
        </p:txBody>
      </p:sp>
    </p:spTree>
    <p:extLst>
      <p:ext uri="{BB962C8B-B14F-4D97-AF65-F5344CB8AC3E}">
        <p14:creationId xmlns:p14="http://schemas.microsoft.com/office/powerpoint/2010/main" val="2072539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F27F0-3364-18D8-B877-F856C554C7BE}"/>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3A78D45-5722-702F-279E-DE1C34D3CB48}"/>
              </a:ext>
            </a:extLst>
          </p:cNvPr>
          <p:cNvSpPr txBox="1"/>
          <p:nvPr/>
        </p:nvSpPr>
        <p:spPr>
          <a:xfrm>
            <a:off x="8686800" y="6387792"/>
            <a:ext cx="450398"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4</a:t>
            </a:r>
          </a:p>
        </p:txBody>
      </p:sp>
      <p:sp>
        <p:nvSpPr>
          <p:cNvPr id="3" name="ZoneTexte 7">
            <a:extLst>
              <a:ext uri="{FF2B5EF4-FFF2-40B4-BE49-F238E27FC236}">
                <a16:creationId xmlns:a16="http://schemas.microsoft.com/office/drawing/2014/main" id="{E798A679-2383-E716-0BCD-C10F7D469487}"/>
              </a:ext>
            </a:extLst>
          </p:cNvPr>
          <p:cNvSpPr txBox="1"/>
          <p:nvPr/>
        </p:nvSpPr>
        <p:spPr>
          <a:xfrm>
            <a:off x="348161" y="1409490"/>
            <a:ext cx="8564929" cy="4216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a:solidFill>
                  <a:srgbClr val="7F7F80"/>
                </a:solidFill>
                <a:latin typeface="Arial"/>
                <a:ea typeface="Arial"/>
                <a:cs typeface="Arial"/>
                <a:sym typeface="Arial"/>
              </a:defRPr>
            </a:lvl1pPr>
          </a:lstStyle>
          <a:p>
            <a:pPr marL="285750" indent="-285750">
              <a:buFont typeface="Wingdings" panose="05000000000000000000" pitchFamily="2" charset="2"/>
              <a:buChar char="Ø"/>
            </a:pPr>
            <a:r>
              <a:rPr lang="fr-BE" dirty="0"/>
              <a:t>Très utilisés depuis les années 1950 pour augmenter les productions agricoles</a:t>
            </a:r>
          </a:p>
          <a:p>
            <a:pPr marL="285750" indent="-285750">
              <a:buFont typeface="Wingdings" panose="05000000000000000000" pitchFamily="2" charset="2"/>
              <a:buChar char="Ø"/>
            </a:pPr>
            <a:endParaRPr lang="fr-BE" dirty="0"/>
          </a:p>
          <a:p>
            <a:pPr marL="285750" indent="-285750">
              <a:buFont typeface="Wingdings" panose="05000000000000000000" pitchFamily="2" charset="2"/>
              <a:buChar char="Ø"/>
            </a:pPr>
            <a:r>
              <a:rPr lang="fr-BE" dirty="0"/>
              <a:t>Peuvent laisser des résidus dans les denrées alimentaires et dans l’environnement (eaux, sols, air) et donc représenter un danger</a:t>
            </a:r>
          </a:p>
          <a:p>
            <a:pPr marL="285750" indent="-285750">
              <a:buFont typeface="Wingdings" panose="05000000000000000000" pitchFamily="2" charset="2"/>
              <a:buChar char="Ø"/>
            </a:pPr>
            <a:endParaRPr lang="fr-BE" dirty="0"/>
          </a:p>
          <a:p>
            <a:pPr marL="285750" indent="-285750">
              <a:buFont typeface="Wingdings" panose="05000000000000000000" pitchFamily="2" charset="2"/>
              <a:buChar char="Ø"/>
            </a:pPr>
            <a:r>
              <a:rPr lang="fr-BE" dirty="0"/>
              <a:t>Règlementation européenne de plus en plus stricte</a:t>
            </a:r>
            <a:br>
              <a:rPr lang="fr-BE" dirty="0"/>
            </a:br>
            <a:r>
              <a:rPr lang="fr-BE" dirty="0">
                <a:sym typeface="Wingdings" panose="05000000000000000000" pitchFamily="2" charset="2"/>
              </a:rPr>
              <a:t> retrait des substance actives les plus dangereuses pour la santé</a:t>
            </a:r>
            <a:br>
              <a:rPr lang="fr-BE" dirty="0">
                <a:sym typeface="Wingdings" panose="05000000000000000000" pitchFamily="2" charset="2"/>
              </a:rPr>
            </a:br>
            <a:r>
              <a:rPr lang="fr-BE" dirty="0">
                <a:sym typeface="Wingdings" panose="05000000000000000000" pitchFamily="2" charset="2"/>
              </a:rPr>
              <a:t>    et l’environnement</a:t>
            </a:r>
          </a:p>
          <a:p>
            <a:endParaRPr lang="fr-BE" dirty="0">
              <a:sym typeface="Wingdings" panose="05000000000000000000" pitchFamily="2" charset="2"/>
            </a:endParaRPr>
          </a:p>
          <a:p>
            <a:r>
              <a:rPr lang="fr-BE" dirty="0">
                <a:solidFill>
                  <a:schemeClr val="tx1"/>
                </a:solidFill>
                <a:sym typeface="Wingdings" panose="05000000000000000000" pitchFamily="2" charset="2"/>
              </a:rPr>
              <a:t> Important de d</a:t>
            </a:r>
            <a:r>
              <a:rPr lang="fr-BE" dirty="0">
                <a:solidFill>
                  <a:schemeClr val="tx1"/>
                </a:solidFill>
              </a:rPr>
              <a:t>évelopper des alternatives pour réduire davantage ou supprimer</a:t>
            </a:r>
            <a:br>
              <a:rPr lang="fr-BE" dirty="0">
                <a:solidFill>
                  <a:schemeClr val="tx1"/>
                </a:solidFill>
              </a:rPr>
            </a:br>
            <a:r>
              <a:rPr lang="fr-BE" dirty="0">
                <a:solidFill>
                  <a:schemeClr val="tx1"/>
                </a:solidFill>
              </a:rPr>
              <a:t>     les risques d’exposition aux produits chimiques et les dangers pour la santé et</a:t>
            </a:r>
            <a:br>
              <a:rPr lang="fr-BE" dirty="0">
                <a:solidFill>
                  <a:schemeClr val="tx1"/>
                </a:solidFill>
              </a:rPr>
            </a:br>
            <a:r>
              <a:rPr lang="fr-BE" dirty="0">
                <a:solidFill>
                  <a:schemeClr val="tx1"/>
                </a:solidFill>
              </a:rPr>
              <a:t>     l’environnement</a:t>
            </a:r>
          </a:p>
          <a:p>
            <a:pPr marL="285750" indent="-285750">
              <a:buFont typeface="Wingdings" panose="05000000000000000000" pitchFamily="2" charset="2"/>
              <a:buChar char="Ø"/>
            </a:pPr>
            <a:endParaRPr lang="fr-BE" sz="1600" dirty="0"/>
          </a:p>
          <a:p>
            <a:pPr marL="285750" indent="-285750">
              <a:buFont typeface="Wingdings" panose="05000000000000000000" pitchFamily="2" charset="2"/>
              <a:buChar char="Ø"/>
            </a:pPr>
            <a:endParaRPr lang="fr-BE" dirty="0"/>
          </a:p>
          <a:p>
            <a:pPr marL="285750" indent="-285750">
              <a:buFont typeface="Wingdings" panose="05000000000000000000" pitchFamily="2" charset="2"/>
              <a:buChar char="Ø"/>
            </a:pPr>
            <a:endParaRPr dirty="0"/>
          </a:p>
        </p:txBody>
      </p:sp>
      <p:sp>
        <p:nvSpPr>
          <p:cNvPr id="4" name="ZoneTexte 3">
            <a:extLst>
              <a:ext uri="{FF2B5EF4-FFF2-40B4-BE49-F238E27FC236}">
                <a16:creationId xmlns:a16="http://schemas.microsoft.com/office/drawing/2014/main" id="{F52C57D0-3EB9-AB48-D17F-BFECA164A189}"/>
              </a:ext>
            </a:extLst>
          </p:cNvPr>
          <p:cNvSpPr txBox="1"/>
          <p:nvPr/>
        </p:nvSpPr>
        <p:spPr>
          <a:xfrm>
            <a:off x="395536" y="332656"/>
            <a:ext cx="6192688" cy="769441"/>
          </a:xfrm>
          <a:prstGeom prst="rect">
            <a:avLst/>
          </a:prstGeom>
          <a:noFill/>
        </p:spPr>
        <p:txBody>
          <a:bodyPr wrap="square" rtlCol="0">
            <a:spAutoFit/>
          </a:bodyPr>
          <a:lstStyle/>
          <a:p>
            <a:r>
              <a:rPr lang="fr-BE" sz="4400" dirty="0">
                <a:solidFill>
                  <a:schemeClr val="accent2">
                    <a:lumMod val="50000"/>
                  </a:schemeClr>
                </a:solidFill>
                <a:latin typeface="Arial" panose="020B0604020202020204" pitchFamily="34" charset="0"/>
                <a:cs typeface="Arial" panose="020B0604020202020204" pitchFamily="34" charset="0"/>
              </a:rPr>
              <a:t>Pesticides</a:t>
            </a:r>
          </a:p>
        </p:txBody>
      </p:sp>
    </p:spTree>
    <p:extLst>
      <p:ext uri="{BB962C8B-B14F-4D97-AF65-F5344CB8AC3E}">
        <p14:creationId xmlns:p14="http://schemas.microsoft.com/office/powerpoint/2010/main" val="2903643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1959C-7272-D45F-ACBE-090DE05784F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81691E84-4C9E-A072-3A61-6B44E8C57F7D}"/>
              </a:ext>
            </a:extLst>
          </p:cNvPr>
          <p:cNvSpPr txBox="1"/>
          <p:nvPr/>
        </p:nvSpPr>
        <p:spPr>
          <a:xfrm>
            <a:off x="8686800" y="6387792"/>
            <a:ext cx="450398"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5</a:t>
            </a:r>
          </a:p>
        </p:txBody>
      </p:sp>
      <p:pic>
        <p:nvPicPr>
          <p:cNvPr id="4" name="Image 3">
            <a:extLst>
              <a:ext uri="{FF2B5EF4-FFF2-40B4-BE49-F238E27FC236}">
                <a16:creationId xmlns:a16="http://schemas.microsoft.com/office/drawing/2014/main" id="{9AEDA024-DBCC-F03B-F591-FAA7F8277B69}"/>
              </a:ext>
            </a:extLst>
          </p:cNvPr>
          <p:cNvPicPr>
            <a:picLocks noChangeAspect="1"/>
          </p:cNvPicPr>
          <p:nvPr/>
        </p:nvPicPr>
        <p:blipFill>
          <a:blip r:embed="rId3"/>
          <a:stretch>
            <a:fillRect/>
          </a:stretch>
        </p:blipFill>
        <p:spPr>
          <a:xfrm>
            <a:off x="4026124" y="1433424"/>
            <a:ext cx="5109903" cy="3569467"/>
          </a:xfrm>
          <a:prstGeom prst="rect">
            <a:avLst/>
          </a:prstGeom>
        </p:spPr>
      </p:pic>
      <p:sp>
        <p:nvSpPr>
          <p:cNvPr id="6" name="ZoneTexte 5">
            <a:extLst>
              <a:ext uri="{FF2B5EF4-FFF2-40B4-BE49-F238E27FC236}">
                <a16:creationId xmlns:a16="http://schemas.microsoft.com/office/drawing/2014/main" id="{7F9997CA-6C17-0BBD-3D15-124B7AD4B7EF}"/>
              </a:ext>
            </a:extLst>
          </p:cNvPr>
          <p:cNvSpPr txBox="1"/>
          <p:nvPr/>
        </p:nvSpPr>
        <p:spPr>
          <a:xfrm>
            <a:off x="4974336" y="5654827"/>
            <a:ext cx="3710122" cy="215444"/>
          </a:xfrm>
          <a:prstGeom prst="rect">
            <a:avLst/>
          </a:prstGeom>
          <a:noFill/>
        </p:spPr>
        <p:txBody>
          <a:bodyPr wrap="square">
            <a:spAutoFit/>
          </a:bodyPr>
          <a:lstStyle/>
          <a:p>
            <a:r>
              <a:rPr lang="fr-BE" sz="800" dirty="0">
                <a:solidFill>
                  <a:schemeClr val="bg1">
                    <a:lumMod val="65000"/>
                  </a:schemeClr>
                </a:solidFill>
              </a:rPr>
              <a:t>https://food.ec.europa.eu/horizontal-topics/farm-fork-strategy_en</a:t>
            </a:r>
          </a:p>
        </p:txBody>
      </p:sp>
      <p:pic>
        <p:nvPicPr>
          <p:cNvPr id="8" name="Image 7">
            <a:extLst>
              <a:ext uri="{FF2B5EF4-FFF2-40B4-BE49-F238E27FC236}">
                <a16:creationId xmlns:a16="http://schemas.microsoft.com/office/drawing/2014/main" id="{1D3A15A3-F88C-F339-0B2B-968940671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0141" y="3945221"/>
            <a:ext cx="2091818" cy="2091818"/>
          </a:xfrm>
          <a:prstGeom prst="rect">
            <a:avLst/>
          </a:prstGeom>
        </p:spPr>
      </p:pic>
      <p:sp>
        <p:nvSpPr>
          <p:cNvPr id="10" name="ZoneTexte 9">
            <a:extLst>
              <a:ext uri="{FF2B5EF4-FFF2-40B4-BE49-F238E27FC236}">
                <a16:creationId xmlns:a16="http://schemas.microsoft.com/office/drawing/2014/main" id="{754601F7-1721-1AA2-8A48-BFB55698A902}"/>
              </a:ext>
            </a:extLst>
          </p:cNvPr>
          <p:cNvSpPr txBox="1"/>
          <p:nvPr/>
        </p:nvSpPr>
        <p:spPr>
          <a:xfrm>
            <a:off x="192024" y="153446"/>
            <a:ext cx="8719975" cy="646331"/>
          </a:xfrm>
          <a:prstGeom prst="rect">
            <a:avLst/>
          </a:prstGeom>
          <a:noFill/>
        </p:spPr>
        <p:txBody>
          <a:bodyPr wrap="square">
            <a:spAutoFit/>
          </a:bodyPr>
          <a:lstStyle/>
          <a:p>
            <a:r>
              <a:rPr lang="en-US" dirty="0"/>
              <a:t>The Farm to Fork Strategy is at the heart of the </a:t>
            </a:r>
            <a:r>
              <a:rPr lang="en-US" dirty="0">
                <a:hlinkClick r:id="rId5"/>
              </a:rPr>
              <a:t>European Green Deal</a:t>
            </a:r>
            <a:r>
              <a:rPr lang="en-US" dirty="0"/>
              <a:t> aiming to make food systems fair, healthy and environmentally-friendly.</a:t>
            </a:r>
            <a:endParaRPr lang="fr-BE" dirty="0"/>
          </a:p>
        </p:txBody>
      </p:sp>
      <p:sp>
        <p:nvSpPr>
          <p:cNvPr id="12" name="ZoneTexte 11">
            <a:extLst>
              <a:ext uri="{FF2B5EF4-FFF2-40B4-BE49-F238E27FC236}">
                <a16:creationId xmlns:a16="http://schemas.microsoft.com/office/drawing/2014/main" id="{C213E71D-0C1D-EE03-8258-889D8525128B}"/>
              </a:ext>
            </a:extLst>
          </p:cNvPr>
          <p:cNvSpPr txBox="1"/>
          <p:nvPr/>
        </p:nvSpPr>
        <p:spPr>
          <a:xfrm>
            <a:off x="281205" y="1074961"/>
            <a:ext cx="4591531" cy="3539430"/>
          </a:xfrm>
          <a:prstGeom prst="rect">
            <a:avLst/>
          </a:prstGeom>
          <a:noFill/>
        </p:spPr>
        <p:txBody>
          <a:bodyPr wrap="square">
            <a:spAutoFit/>
          </a:bodyPr>
          <a:lstStyle/>
          <a:p>
            <a:pPr algn="just"/>
            <a:r>
              <a:rPr lang="fr-FR" sz="1600" dirty="0"/>
              <a:t>L’utilisation de pesticides chimiques en agriculture contribue à la pollution des sols, de l’eau et de l’air, à la perte de biodiversité et peut nuire aux espèces non ciblées telles que les plantes, les insectes, les oiseaux, les mammifères et les amphibiens. </a:t>
            </a:r>
          </a:p>
          <a:p>
            <a:pPr algn="just"/>
            <a:r>
              <a:rPr lang="fr-FR" sz="1600" dirty="0"/>
              <a:t>La Commission a déjà mis en place un indicateur de risque harmonisé afin de quantifier les progrès accomplis dans la réduction des risques liés aux pesticides. Elle prendra des mesures supplémentaires pour réduire de 50 % d’ici à 2030 l’utilisation globale et les risques associés aux pesticides chimiques, ainsi que l’utilisation des pesticides les plus dangereux.</a:t>
            </a:r>
            <a:endParaRPr lang="fr-BE" sz="1600" dirty="0"/>
          </a:p>
        </p:txBody>
      </p:sp>
      <p:sp>
        <p:nvSpPr>
          <p:cNvPr id="3" name="ZoneTexte 2">
            <a:extLst>
              <a:ext uri="{FF2B5EF4-FFF2-40B4-BE49-F238E27FC236}">
                <a16:creationId xmlns:a16="http://schemas.microsoft.com/office/drawing/2014/main" id="{585125AC-0D1F-2D69-8702-38DF733602C6}"/>
              </a:ext>
            </a:extLst>
          </p:cNvPr>
          <p:cNvSpPr txBox="1"/>
          <p:nvPr/>
        </p:nvSpPr>
        <p:spPr>
          <a:xfrm>
            <a:off x="7170355" y="1433424"/>
            <a:ext cx="1618045" cy="461665"/>
          </a:xfrm>
          <a:prstGeom prst="rect">
            <a:avLst/>
          </a:prstGeom>
          <a:noFill/>
        </p:spPr>
        <p:txBody>
          <a:bodyPr wrap="square" rtlCol="0">
            <a:spAutoFit/>
          </a:bodyPr>
          <a:lstStyle/>
          <a:p>
            <a:r>
              <a:rPr lang="fr-BE" sz="1200" b="1" dirty="0"/>
              <a:t>Production alimentaire durable</a:t>
            </a:r>
          </a:p>
        </p:txBody>
      </p:sp>
      <p:sp>
        <p:nvSpPr>
          <p:cNvPr id="5" name="ZoneTexte 4">
            <a:extLst>
              <a:ext uri="{FF2B5EF4-FFF2-40B4-BE49-F238E27FC236}">
                <a16:creationId xmlns:a16="http://schemas.microsoft.com/office/drawing/2014/main" id="{E8E65A3F-CE17-135F-8FA8-E15A56DAA98D}"/>
              </a:ext>
            </a:extLst>
          </p:cNvPr>
          <p:cNvSpPr txBox="1"/>
          <p:nvPr/>
        </p:nvSpPr>
        <p:spPr>
          <a:xfrm>
            <a:off x="7263680" y="4614391"/>
            <a:ext cx="1880320" cy="646331"/>
          </a:xfrm>
          <a:prstGeom prst="rect">
            <a:avLst/>
          </a:prstGeom>
          <a:noFill/>
        </p:spPr>
        <p:txBody>
          <a:bodyPr wrap="square" rtlCol="0">
            <a:spAutoFit/>
          </a:bodyPr>
          <a:lstStyle/>
          <a:p>
            <a:r>
              <a:rPr lang="fr-FR" sz="1200" b="1" dirty="0"/>
              <a:t>Transformation et distribution durables des aliments</a:t>
            </a:r>
            <a:endParaRPr lang="fr-BE" sz="1200" b="1" dirty="0"/>
          </a:p>
        </p:txBody>
      </p:sp>
      <p:sp>
        <p:nvSpPr>
          <p:cNvPr id="7" name="ZoneTexte 6">
            <a:extLst>
              <a:ext uri="{FF2B5EF4-FFF2-40B4-BE49-F238E27FC236}">
                <a16:creationId xmlns:a16="http://schemas.microsoft.com/office/drawing/2014/main" id="{6F30E9F6-58C0-D11A-FBEA-553593CE8263}"/>
              </a:ext>
            </a:extLst>
          </p:cNvPr>
          <p:cNvSpPr txBox="1"/>
          <p:nvPr/>
        </p:nvSpPr>
        <p:spPr>
          <a:xfrm>
            <a:off x="4805366" y="4709526"/>
            <a:ext cx="1886323" cy="461665"/>
          </a:xfrm>
          <a:prstGeom prst="rect">
            <a:avLst/>
          </a:prstGeom>
          <a:noFill/>
        </p:spPr>
        <p:txBody>
          <a:bodyPr wrap="square" rtlCol="0">
            <a:spAutoFit/>
          </a:bodyPr>
          <a:lstStyle/>
          <a:p>
            <a:r>
              <a:rPr lang="fr-BE" sz="1200" b="1" dirty="0"/>
              <a:t>Consommation alimentaire durable</a:t>
            </a:r>
          </a:p>
        </p:txBody>
      </p:sp>
      <p:sp>
        <p:nvSpPr>
          <p:cNvPr id="9" name="ZoneTexte 8">
            <a:extLst>
              <a:ext uri="{FF2B5EF4-FFF2-40B4-BE49-F238E27FC236}">
                <a16:creationId xmlns:a16="http://schemas.microsoft.com/office/drawing/2014/main" id="{C96ACB0D-0CD3-9804-FB72-9AA276BC0F23}"/>
              </a:ext>
            </a:extLst>
          </p:cNvPr>
          <p:cNvSpPr txBox="1"/>
          <p:nvPr/>
        </p:nvSpPr>
        <p:spPr>
          <a:xfrm>
            <a:off x="4974336" y="998929"/>
            <a:ext cx="1548384" cy="1107996"/>
          </a:xfrm>
          <a:prstGeom prst="rect">
            <a:avLst/>
          </a:prstGeom>
          <a:noFill/>
        </p:spPr>
        <p:txBody>
          <a:bodyPr wrap="square" rtlCol="0">
            <a:spAutoFit/>
          </a:bodyPr>
          <a:lstStyle/>
          <a:p>
            <a:r>
              <a:rPr lang="fr-FR" sz="1200" b="1" dirty="0"/>
              <a:t>Prévention des pertes et du gaspillage alimentaires</a:t>
            </a:r>
          </a:p>
          <a:p>
            <a:endParaRPr lang="fr-BE" dirty="0"/>
          </a:p>
        </p:txBody>
      </p:sp>
    </p:spTree>
    <p:extLst>
      <p:ext uri="{BB962C8B-B14F-4D97-AF65-F5344CB8AC3E}">
        <p14:creationId xmlns:p14="http://schemas.microsoft.com/office/powerpoint/2010/main" val="3067192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4875A-CFCC-3FB7-5D15-6575465E86D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5EEE1FA-288E-75AF-D5F7-2FC0AB1F84D4}"/>
              </a:ext>
            </a:extLst>
          </p:cNvPr>
          <p:cNvSpPr txBox="1"/>
          <p:nvPr/>
        </p:nvSpPr>
        <p:spPr>
          <a:xfrm>
            <a:off x="8686800" y="6387792"/>
            <a:ext cx="450398"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6</a:t>
            </a:r>
          </a:p>
        </p:txBody>
      </p:sp>
      <p:pic>
        <p:nvPicPr>
          <p:cNvPr id="4" name="Image 3">
            <a:extLst>
              <a:ext uri="{FF2B5EF4-FFF2-40B4-BE49-F238E27FC236}">
                <a16:creationId xmlns:a16="http://schemas.microsoft.com/office/drawing/2014/main" id="{A0D00583-D6BE-8707-4283-409E1DA21208}"/>
              </a:ext>
            </a:extLst>
          </p:cNvPr>
          <p:cNvPicPr>
            <a:picLocks noChangeAspect="1"/>
          </p:cNvPicPr>
          <p:nvPr/>
        </p:nvPicPr>
        <p:blipFill>
          <a:blip r:embed="rId3"/>
          <a:stretch>
            <a:fillRect/>
          </a:stretch>
        </p:blipFill>
        <p:spPr>
          <a:xfrm>
            <a:off x="120993" y="630936"/>
            <a:ext cx="8902014" cy="4850146"/>
          </a:xfrm>
          <a:prstGeom prst="rect">
            <a:avLst/>
          </a:prstGeom>
        </p:spPr>
      </p:pic>
    </p:spTree>
    <p:extLst>
      <p:ext uri="{BB962C8B-B14F-4D97-AF65-F5344CB8AC3E}">
        <p14:creationId xmlns:p14="http://schemas.microsoft.com/office/powerpoint/2010/main" val="130497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B04E3-7E1E-5592-58D2-16E075D9915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F5F88364-1ABE-1FFA-0D46-93D1161DFACC}"/>
              </a:ext>
            </a:extLst>
          </p:cNvPr>
          <p:cNvSpPr txBox="1"/>
          <p:nvPr/>
        </p:nvSpPr>
        <p:spPr>
          <a:xfrm>
            <a:off x="8686800" y="6387792"/>
            <a:ext cx="450398"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7</a:t>
            </a:r>
          </a:p>
        </p:txBody>
      </p:sp>
      <p:pic>
        <p:nvPicPr>
          <p:cNvPr id="5" name="Image 4">
            <a:extLst>
              <a:ext uri="{FF2B5EF4-FFF2-40B4-BE49-F238E27FC236}">
                <a16:creationId xmlns:a16="http://schemas.microsoft.com/office/drawing/2014/main" id="{94967093-BD2D-3143-E5B4-F3CCAF243F9A}"/>
              </a:ext>
            </a:extLst>
          </p:cNvPr>
          <p:cNvPicPr>
            <a:picLocks noChangeAspect="1"/>
          </p:cNvPicPr>
          <p:nvPr/>
        </p:nvPicPr>
        <p:blipFill>
          <a:blip r:embed="rId3"/>
          <a:stretch>
            <a:fillRect/>
          </a:stretch>
        </p:blipFill>
        <p:spPr>
          <a:xfrm>
            <a:off x="201167" y="1036334"/>
            <a:ext cx="8210803" cy="4785332"/>
          </a:xfrm>
          <a:prstGeom prst="rect">
            <a:avLst/>
          </a:prstGeom>
        </p:spPr>
      </p:pic>
      <p:pic>
        <p:nvPicPr>
          <p:cNvPr id="3" name="Image 2">
            <a:extLst>
              <a:ext uri="{FF2B5EF4-FFF2-40B4-BE49-F238E27FC236}">
                <a16:creationId xmlns:a16="http://schemas.microsoft.com/office/drawing/2014/main" id="{CBD53F89-3B61-75FC-4834-C6A546ADBEE0}"/>
              </a:ext>
            </a:extLst>
          </p:cNvPr>
          <p:cNvPicPr>
            <a:picLocks noChangeAspect="1"/>
          </p:cNvPicPr>
          <p:nvPr/>
        </p:nvPicPr>
        <p:blipFill>
          <a:blip r:embed="rId4"/>
          <a:srcRect r="4399"/>
          <a:stretch>
            <a:fillRect/>
          </a:stretch>
        </p:blipFill>
        <p:spPr>
          <a:xfrm>
            <a:off x="4572000" y="0"/>
            <a:ext cx="4475618" cy="1819656"/>
          </a:xfrm>
          <a:prstGeom prst="rect">
            <a:avLst/>
          </a:prstGeom>
        </p:spPr>
      </p:pic>
    </p:spTree>
    <p:extLst>
      <p:ext uri="{BB962C8B-B14F-4D97-AF65-F5344CB8AC3E}">
        <p14:creationId xmlns:p14="http://schemas.microsoft.com/office/powerpoint/2010/main" val="1917164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95297-C832-F4C1-2ACC-6EFE15C2F64D}"/>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163D6A81-318C-0C94-8617-FFCA4E8C8B73}"/>
              </a:ext>
            </a:extLst>
          </p:cNvPr>
          <p:cNvSpPr txBox="1"/>
          <p:nvPr/>
        </p:nvSpPr>
        <p:spPr>
          <a:xfrm>
            <a:off x="8686800" y="6387792"/>
            <a:ext cx="265176"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8</a:t>
            </a:r>
          </a:p>
        </p:txBody>
      </p:sp>
      <p:pic>
        <p:nvPicPr>
          <p:cNvPr id="4" name="Picture 2">
            <a:extLst>
              <a:ext uri="{FF2B5EF4-FFF2-40B4-BE49-F238E27FC236}">
                <a16:creationId xmlns:a16="http://schemas.microsoft.com/office/drawing/2014/main" id="{08F487A0-4738-B765-720C-A7B5F13E6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166" y="536208"/>
            <a:ext cx="7778682" cy="2316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338B819E-B251-5007-B3C4-C1D5A4A883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8201"/>
          <a:stretch/>
        </p:blipFill>
        <p:spPr bwMode="auto">
          <a:xfrm>
            <a:off x="1426504" y="2679200"/>
            <a:ext cx="7344816" cy="304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17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8E6E2AB-6516-430E-88FC-1F49B18A97EC}"/>
              </a:ext>
            </a:extLst>
          </p:cNvPr>
          <p:cNvSpPr txBox="1"/>
          <p:nvPr/>
        </p:nvSpPr>
        <p:spPr>
          <a:xfrm>
            <a:off x="395536" y="332656"/>
            <a:ext cx="6192688" cy="769441"/>
          </a:xfrm>
          <a:prstGeom prst="rect">
            <a:avLst/>
          </a:prstGeom>
          <a:noFill/>
        </p:spPr>
        <p:txBody>
          <a:bodyPr wrap="square" rtlCol="0">
            <a:spAutoFit/>
          </a:bodyPr>
          <a:lstStyle/>
          <a:p>
            <a:r>
              <a:rPr lang="fr-BE" sz="4400" dirty="0">
                <a:solidFill>
                  <a:schemeClr val="accent2">
                    <a:lumMod val="50000"/>
                  </a:schemeClr>
                </a:solidFill>
                <a:latin typeface="Arial" panose="020B0604020202020204" pitchFamily="34" charset="0"/>
                <a:cs typeface="Arial" panose="020B0604020202020204" pitchFamily="34" charset="0"/>
              </a:rPr>
              <a:t>L’ISAC</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89735C50-F5F2-46AF-8955-C5BF48BEA404}"/>
                  </a:ext>
                </a:extLst>
              </p:cNvPr>
              <p:cNvSpPr txBox="1"/>
              <p:nvPr/>
            </p:nvSpPr>
            <p:spPr>
              <a:xfrm>
                <a:off x="449288" y="1484784"/>
                <a:ext cx="8155160" cy="4107791"/>
              </a:xfrm>
              <a:prstGeom prst="rect">
                <a:avLst/>
              </a:prstGeom>
              <a:noFill/>
            </p:spPr>
            <p:txBody>
              <a:bodyPr wrap="square" rtlCol="0">
                <a:spAutoFit/>
              </a:bodyPr>
              <a:lstStyle/>
              <a:p>
                <a:pPr marL="285750" indent="-285750">
                  <a:buFont typeface="Arial" panose="020B0604020202020204" pitchFamily="34" charset="0"/>
                  <a:buChar char="•"/>
                </a:pPr>
                <a:r>
                  <a:rPr lang="fr-BE" dirty="0"/>
                  <a:t>Indice de Substance Active par Culture</a:t>
                </a:r>
              </a:p>
              <a:p>
                <a:pPr marL="285750" indent="-285750">
                  <a:buFont typeface="Arial" panose="020B0604020202020204" pitchFamily="34" charset="0"/>
                  <a:buChar char="•"/>
                </a:pPr>
                <a:r>
                  <a:rPr lang="fr-BE" dirty="0"/>
                  <a:t>Indicateur de l’utilisation des PPP</a:t>
                </a:r>
              </a:p>
              <a:p>
                <a:endParaRPr lang="fr-BE" dirty="0"/>
              </a:p>
              <a:p>
                <a:pPr marL="285750" indent="-285750">
                  <a:buFont typeface="Arial" panose="020B0604020202020204" pitchFamily="34" charset="0"/>
                  <a:buChar char="•"/>
                </a:pPr>
                <a:r>
                  <a:rPr lang="fr-BE" dirty="0"/>
                  <a:t>Calcul :</a:t>
                </a:r>
              </a:p>
              <a:p>
                <a:pPr lvl="1"/>
                <a14:m>
                  <m:oMathPara xmlns:m="http://schemas.openxmlformats.org/officeDocument/2006/math">
                    <m:oMathParaPr>
                      <m:jc m:val="centerGroup"/>
                    </m:oMathParaPr>
                    <m:oMath xmlns:m="http://schemas.openxmlformats.org/officeDocument/2006/math">
                      <m:r>
                        <a:rPr lang="fr-BE" sz="2400" b="0" i="1" smtClean="0">
                          <a:latin typeface="Cambria Math" panose="02040503050406030204" pitchFamily="18" charset="0"/>
                        </a:rPr>
                        <m:t>𝐼𝑆𝐴𝐶</m:t>
                      </m:r>
                      <m:r>
                        <a:rPr lang="fr-BE" sz="2400" b="0" i="1" smtClean="0">
                          <a:latin typeface="Cambria Math" panose="02040503050406030204" pitchFamily="18" charset="0"/>
                        </a:rPr>
                        <m:t>= </m:t>
                      </m:r>
                      <m:f>
                        <m:fPr>
                          <m:ctrlPr>
                            <a:rPr lang="fr-BE" sz="2400" b="0" i="1" smtClean="0">
                              <a:latin typeface="Cambria Math" panose="02040503050406030204" pitchFamily="18" charset="0"/>
                            </a:rPr>
                          </m:ctrlPr>
                        </m:fPr>
                        <m:num>
                          <m:r>
                            <a:rPr lang="fr-BE" sz="2400" b="0" i="1" smtClean="0">
                              <a:latin typeface="Cambria Math" panose="02040503050406030204" pitchFamily="18" charset="0"/>
                            </a:rPr>
                            <m:t>𝑄𝐴𝐶</m:t>
                          </m:r>
                        </m:num>
                        <m:den>
                          <m:r>
                            <a:rPr lang="fr-BE" sz="2400" b="0" i="1" smtClean="0">
                              <a:latin typeface="Cambria Math" panose="02040503050406030204" pitchFamily="18" charset="0"/>
                            </a:rPr>
                            <m:t>𝐷𝑀𝐴</m:t>
                          </m:r>
                        </m:den>
                      </m:f>
                    </m:oMath>
                  </m:oMathPara>
                </a14:m>
                <a:endParaRPr lang="fr-BE" sz="2400" b="0" dirty="0"/>
              </a:p>
              <a:p>
                <a:pPr marL="742950" lvl="1" indent="-285750">
                  <a:buFont typeface="Arial" panose="020B0604020202020204" pitchFamily="34" charset="0"/>
                  <a:buChar char="•"/>
                </a:pPr>
                <a:endParaRPr lang="fr-BE" dirty="0"/>
              </a:p>
              <a:p>
                <a:pPr marL="742950" lvl="1" indent="-285750">
                  <a:buFont typeface="Arial" panose="020B0604020202020204" pitchFamily="34" charset="0"/>
                  <a:buChar char="•"/>
                </a:pPr>
                <a:r>
                  <a:rPr lang="fr-BE" i="1" dirty="0"/>
                  <a:t>QAC</a:t>
                </a:r>
                <a:r>
                  <a:rPr lang="fr-BE" dirty="0"/>
                  <a:t> = quantité de S.A. par culture (g/ha)</a:t>
                </a:r>
              </a:p>
              <a:p>
                <a:pPr marL="742950" lvl="1" indent="-285750">
                  <a:buFont typeface="Arial" panose="020B0604020202020204" pitchFamily="34" charset="0"/>
                  <a:buChar char="•"/>
                </a:pPr>
                <a:r>
                  <a:rPr lang="fr-BE" i="1" dirty="0"/>
                  <a:t>DMA</a:t>
                </a:r>
                <a:r>
                  <a:rPr lang="fr-BE" dirty="0"/>
                  <a:t> = dose maximale autorisée (SA : g/ha/année culturale)</a:t>
                </a:r>
              </a:p>
              <a:p>
                <a:pPr marL="742950" lvl="1" indent="-285750">
                  <a:buFont typeface="Arial" panose="020B0604020202020204" pitchFamily="34" charset="0"/>
                  <a:buChar char="•"/>
                </a:pPr>
                <a:r>
                  <a:rPr lang="fr-BE" dirty="0"/>
                  <a:t>Si ISAC = 1 </a:t>
                </a:r>
                <a:r>
                  <a:rPr lang="fr-BE" dirty="0">
                    <a:sym typeface="Wingdings" panose="05000000000000000000" pitchFamily="2" charset="2"/>
                  </a:rPr>
                  <a:t> dose appliquée = dose maximale autorisée</a:t>
                </a:r>
              </a:p>
              <a:p>
                <a:pPr marL="742950" lvl="1" indent="-285750">
                  <a:buFont typeface="Arial" panose="020B0604020202020204" pitchFamily="34" charset="0"/>
                  <a:buChar char="•"/>
                </a:pPr>
                <a:r>
                  <a:rPr lang="fr-BE" dirty="0">
                    <a:sym typeface="Wingdings" panose="05000000000000000000" pitchFamily="2" charset="2"/>
                  </a:rPr>
                  <a:t>Si ISAC &gt; 1  dose appliquée est supérieure à la dose maximale autorisée</a:t>
                </a:r>
              </a:p>
              <a:p>
                <a:pPr marL="742950" lvl="1" indent="-285750">
                  <a:buFont typeface="Arial" panose="020B0604020202020204" pitchFamily="34" charset="0"/>
                  <a:buChar char="•"/>
                </a:pPr>
                <a:r>
                  <a:rPr lang="fr-BE" dirty="0">
                    <a:sym typeface="Wingdings" panose="05000000000000000000" pitchFamily="2" charset="2"/>
                  </a:rPr>
                  <a:t>Si ISAC &lt; 1  dose appliquée est inférieure à la dose maximale autorisée</a:t>
                </a:r>
                <a:endParaRPr lang="fr-BE" dirty="0"/>
              </a:p>
              <a:p>
                <a:pPr marL="742950" lvl="1" indent="-285750">
                  <a:buFont typeface="Arial" panose="020B0604020202020204" pitchFamily="34" charset="0"/>
                  <a:buChar char="•"/>
                </a:pPr>
                <a:endParaRPr lang="fr-BE" dirty="0"/>
              </a:p>
            </p:txBody>
          </p:sp>
        </mc:Choice>
        <mc:Fallback xmlns="">
          <p:sp>
            <p:nvSpPr>
              <p:cNvPr id="3" name="ZoneTexte 2">
                <a:extLst>
                  <a:ext uri="{FF2B5EF4-FFF2-40B4-BE49-F238E27FC236}">
                    <a16:creationId xmlns:a16="http://schemas.microsoft.com/office/drawing/2014/main" id="{89735C50-F5F2-46AF-8955-C5BF48BEA404}"/>
                  </a:ext>
                </a:extLst>
              </p:cNvPr>
              <p:cNvSpPr txBox="1">
                <a:spLocks noRot="1" noChangeAspect="1" noMove="1" noResize="1" noEditPoints="1" noAdjustHandles="1" noChangeArrowheads="1" noChangeShapeType="1" noTextEdit="1"/>
              </p:cNvSpPr>
              <p:nvPr/>
            </p:nvSpPr>
            <p:spPr>
              <a:xfrm>
                <a:off x="449288" y="1484784"/>
                <a:ext cx="8155160" cy="4107791"/>
              </a:xfrm>
              <a:prstGeom prst="rect">
                <a:avLst/>
              </a:prstGeom>
              <a:blipFill>
                <a:blip r:embed="rId2"/>
                <a:stretch>
                  <a:fillRect l="-524" t="-743"/>
                </a:stretch>
              </a:blipFill>
            </p:spPr>
            <p:txBody>
              <a:bodyPr/>
              <a:lstStyle/>
              <a:p>
                <a:r>
                  <a:rPr lang="fr-BE">
                    <a:noFill/>
                  </a:rPr>
                  <a:t> </a:t>
                </a:r>
              </a:p>
            </p:txBody>
          </p:sp>
        </mc:Fallback>
      </mc:AlternateContent>
      <p:pic>
        <p:nvPicPr>
          <p:cNvPr id="1026" name="Picture 2" descr="Mise sur le marché des produits phytopharmaceutiques : - ppt video online  télécharger">
            <a:extLst>
              <a:ext uri="{FF2B5EF4-FFF2-40B4-BE49-F238E27FC236}">
                <a16:creationId xmlns:a16="http://schemas.microsoft.com/office/drawing/2014/main" id="{EF31ACE7-A5FD-4CE1-B385-FF4844CA25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2" t="34966" r="2990" b="25956"/>
          <a:stretch/>
        </p:blipFill>
        <p:spPr bwMode="auto">
          <a:xfrm>
            <a:off x="4716016" y="1102097"/>
            <a:ext cx="4104456" cy="12784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DB3294D6-5059-80CF-9AC9-DDF5833327DA}"/>
              </a:ext>
            </a:extLst>
          </p:cNvPr>
          <p:cNvSpPr txBox="1"/>
          <p:nvPr/>
        </p:nvSpPr>
        <p:spPr>
          <a:xfrm>
            <a:off x="8686800" y="6387792"/>
            <a:ext cx="265176" cy="276999"/>
          </a:xfrm>
          <a:prstGeom prst="rect">
            <a:avLst/>
          </a:prstGeom>
          <a:noFill/>
        </p:spPr>
        <p:txBody>
          <a:bodyPr wrap="square" lIns="68580" tIns="34290" rIns="68580" bIns="34290" rtlCol="0" anchor="t">
            <a:spAutoFit/>
          </a:bodyPr>
          <a:lstStyle/>
          <a:p>
            <a:pPr defTabSz="685800"/>
            <a:r>
              <a:rPr lang="fr-BE" sz="1350" dirty="0">
                <a:solidFill>
                  <a:srgbClr val="196B24"/>
                </a:solidFill>
                <a:latin typeface="Avenir Next LT Pro" panose="020B0504020202020204" pitchFamily="34" charset="0"/>
              </a:rPr>
              <a:t>9</a:t>
            </a:r>
          </a:p>
        </p:txBody>
      </p:sp>
    </p:spTree>
    <p:extLst>
      <p:ext uri="{BB962C8B-B14F-4D97-AF65-F5344CB8AC3E}">
        <p14:creationId xmlns:p14="http://schemas.microsoft.com/office/powerpoint/2010/main" val="3601169603"/>
      </p:ext>
    </p:extLst>
  </p:cSld>
  <p:clrMapOvr>
    <a:masterClrMapping/>
  </p:clrMapOvr>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464</TotalTime>
  <Words>1405</Words>
  <Application>Microsoft Office PowerPoint</Application>
  <PresentationFormat>Affichage à l'écran (4:3)</PresentationFormat>
  <Paragraphs>259</Paragraphs>
  <Slides>30</Slides>
  <Notes>18</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30</vt:i4>
      </vt:variant>
    </vt:vector>
  </HeadingPairs>
  <TitlesOfParts>
    <vt:vector size="42" baseType="lpstr">
      <vt:lpstr>Aptos</vt:lpstr>
      <vt:lpstr>Aptos Display</vt:lpstr>
      <vt:lpstr>Arial</vt:lpstr>
      <vt:lpstr>Avenir Next LT Pro</vt:lpstr>
      <vt:lpstr>Avenir Next LT Pro Demi</vt:lpstr>
      <vt:lpstr>Calibri</vt:lpstr>
      <vt:lpstr>Cambria Math</vt:lpstr>
      <vt:lpstr>Menco</vt:lpstr>
      <vt:lpstr>SF Pro Text</vt:lpstr>
      <vt:lpstr>Wingdings</vt:lpstr>
      <vt:lpstr>1_Thème Office</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DMA: dose maximale autorisée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ISAC</vt:lpstr>
      <vt:lpstr>Présentation PowerPoint</vt:lpstr>
      <vt:lpstr>Présentation PowerPoint</vt:lpstr>
      <vt:lpstr>Présentation PowerPoint</vt:lpstr>
      <vt:lpstr>Présentation PowerPoint</vt:lpstr>
      <vt:lpstr>Exemples ISAC « herbicides » en cultures de maïs (2022)</vt:lpstr>
      <vt:lpstr>Exemples d’ISAC « herbicides » en froment d’hiver (2022)</vt:lpstr>
      <vt:lpstr>Exemples d’ISAC « herbicides » en pommes de terre (2022)</vt:lpstr>
      <vt:lpstr>ISAC+: diagnostic des risques associés aux Produits PhytoPharmaceutiques (PPP)</vt:lpstr>
      <vt:lpstr>Présentation PowerPoint</vt:lpstr>
    </vt:vector>
  </TitlesOfParts>
  <Company>CRA-W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Bastien DURENNE</dc:creator>
  <cp:lastModifiedBy>Dominique FLORINS</cp:lastModifiedBy>
  <cp:revision>35</cp:revision>
  <dcterms:created xsi:type="dcterms:W3CDTF">2025-11-19T10:33:35Z</dcterms:created>
  <dcterms:modified xsi:type="dcterms:W3CDTF">2026-02-11T15:04:29Z</dcterms:modified>
</cp:coreProperties>
</file>